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886" r:id="rId2"/>
  </p:sldMasterIdLst>
  <p:notesMasterIdLst>
    <p:notesMasterId r:id="rId139"/>
  </p:notesMasterIdLst>
  <p:handoutMasterIdLst>
    <p:handoutMasterId r:id="rId140"/>
  </p:handoutMasterIdLst>
  <p:sldIdLst>
    <p:sldId id="446" r:id="rId3"/>
    <p:sldId id="391" r:id="rId4"/>
    <p:sldId id="445" r:id="rId5"/>
    <p:sldId id="427" r:id="rId6"/>
    <p:sldId id="393" r:id="rId7"/>
    <p:sldId id="352" r:id="rId8"/>
    <p:sldId id="451" r:id="rId9"/>
    <p:sldId id="262" r:id="rId10"/>
    <p:sldId id="396" r:id="rId11"/>
    <p:sldId id="395" r:id="rId12"/>
    <p:sldId id="394" r:id="rId13"/>
    <p:sldId id="263" r:id="rId14"/>
    <p:sldId id="264" r:id="rId15"/>
    <p:sldId id="437"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265" r:id="rId37"/>
    <p:sldId id="266" r:id="rId38"/>
    <p:sldId id="270" r:id="rId39"/>
    <p:sldId id="379" r:id="rId40"/>
    <p:sldId id="273" r:id="rId41"/>
    <p:sldId id="417" r:id="rId42"/>
    <p:sldId id="418" r:id="rId43"/>
    <p:sldId id="274" r:id="rId44"/>
    <p:sldId id="453" r:id="rId45"/>
    <p:sldId id="275" r:id="rId46"/>
    <p:sldId id="422" r:id="rId47"/>
    <p:sldId id="423" r:id="rId48"/>
    <p:sldId id="435" r:id="rId49"/>
    <p:sldId id="276" r:id="rId50"/>
    <p:sldId id="278" r:id="rId51"/>
    <p:sldId id="420" r:id="rId52"/>
    <p:sldId id="421" r:id="rId53"/>
    <p:sldId id="428" r:id="rId54"/>
    <p:sldId id="452" r:id="rId55"/>
    <p:sldId id="351" r:id="rId56"/>
    <p:sldId id="429" r:id="rId57"/>
    <p:sldId id="280" r:id="rId58"/>
    <p:sldId id="353" r:id="rId59"/>
    <p:sldId id="354" r:id="rId60"/>
    <p:sldId id="368" r:id="rId61"/>
    <p:sldId id="369" r:id="rId62"/>
    <p:sldId id="419" r:id="rId63"/>
    <p:sldId id="370" r:id="rId64"/>
    <p:sldId id="450" r:id="rId65"/>
    <p:sldId id="371" r:id="rId66"/>
    <p:sldId id="355" r:id="rId67"/>
    <p:sldId id="356" r:id="rId68"/>
    <p:sldId id="357" r:id="rId69"/>
    <p:sldId id="358" r:id="rId70"/>
    <p:sldId id="424" r:id="rId71"/>
    <p:sldId id="425" r:id="rId72"/>
    <p:sldId id="281" r:id="rId73"/>
    <p:sldId id="426" r:id="rId74"/>
    <p:sldId id="359" r:id="rId75"/>
    <p:sldId id="447" r:id="rId76"/>
    <p:sldId id="448" r:id="rId77"/>
    <p:sldId id="449" r:id="rId78"/>
    <p:sldId id="380" r:id="rId79"/>
    <p:sldId id="282" r:id="rId80"/>
    <p:sldId id="362" r:id="rId81"/>
    <p:sldId id="364" r:id="rId82"/>
    <p:sldId id="430" r:id="rId83"/>
    <p:sldId id="431" r:id="rId84"/>
    <p:sldId id="432" r:id="rId85"/>
    <p:sldId id="438" r:id="rId86"/>
    <p:sldId id="439" r:id="rId87"/>
    <p:sldId id="440" r:id="rId88"/>
    <p:sldId id="441" r:id="rId89"/>
    <p:sldId id="442" r:id="rId90"/>
    <p:sldId id="443" r:id="rId91"/>
    <p:sldId id="444" r:id="rId92"/>
    <p:sldId id="433" r:id="rId93"/>
    <p:sldId id="434" r:id="rId94"/>
    <p:sldId id="365" r:id="rId95"/>
    <p:sldId id="366" r:id="rId96"/>
    <p:sldId id="367" r:id="rId97"/>
    <p:sldId id="361" r:id="rId98"/>
    <p:sldId id="284" r:id="rId99"/>
    <p:sldId id="372" r:id="rId100"/>
    <p:sldId id="382" r:id="rId101"/>
    <p:sldId id="383" r:id="rId102"/>
    <p:sldId id="384" r:id="rId103"/>
    <p:sldId id="390" r:id="rId104"/>
    <p:sldId id="385" r:id="rId105"/>
    <p:sldId id="374" r:id="rId106"/>
    <p:sldId id="375" r:id="rId107"/>
    <p:sldId id="376" r:id="rId108"/>
    <p:sldId id="377" r:id="rId109"/>
    <p:sldId id="378" r:id="rId110"/>
    <p:sldId id="386" r:id="rId111"/>
    <p:sldId id="387" r:id="rId112"/>
    <p:sldId id="373" r:id="rId113"/>
    <p:sldId id="285" r:id="rId114"/>
    <p:sldId id="286" r:id="rId115"/>
    <p:sldId id="287" r:id="rId116"/>
    <p:sldId id="338" r:id="rId117"/>
    <p:sldId id="339" r:id="rId118"/>
    <p:sldId id="348" r:id="rId119"/>
    <p:sldId id="340" r:id="rId120"/>
    <p:sldId id="388" r:id="rId121"/>
    <p:sldId id="341" r:id="rId122"/>
    <p:sldId id="342" r:id="rId123"/>
    <p:sldId id="343" r:id="rId124"/>
    <p:sldId id="344" r:id="rId125"/>
    <p:sldId id="345" r:id="rId126"/>
    <p:sldId id="346" r:id="rId127"/>
    <p:sldId id="347" r:id="rId128"/>
    <p:sldId id="288" r:id="rId129"/>
    <p:sldId id="289" r:id="rId130"/>
    <p:sldId id="290" r:id="rId131"/>
    <p:sldId id="292" r:id="rId132"/>
    <p:sldId id="293" r:id="rId133"/>
    <p:sldId id="294" r:id="rId134"/>
    <p:sldId id="297" r:id="rId135"/>
    <p:sldId id="298" r:id="rId136"/>
    <p:sldId id="301" r:id="rId137"/>
    <p:sldId id="392" r:id="rId13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ahoma" pitchFamily="34" charset="0"/>
        <a:ea typeface="+mn-ea"/>
        <a:cs typeface="Arial" pitchFamily="34" charset="0"/>
      </a:defRPr>
    </a:lvl1pPr>
    <a:lvl2pPr marL="457200" algn="r" rtl="1" fontAlgn="base">
      <a:spcBef>
        <a:spcPct val="0"/>
      </a:spcBef>
      <a:spcAft>
        <a:spcPct val="0"/>
      </a:spcAft>
      <a:defRPr kern="1200">
        <a:solidFill>
          <a:schemeClr val="tx1"/>
        </a:solidFill>
        <a:latin typeface="Tahoma" pitchFamily="34" charset="0"/>
        <a:ea typeface="+mn-ea"/>
        <a:cs typeface="Arial" pitchFamily="34" charset="0"/>
      </a:defRPr>
    </a:lvl2pPr>
    <a:lvl3pPr marL="914400" algn="r" rtl="1" fontAlgn="base">
      <a:spcBef>
        <a:spcPct val="0"/>
      </a:spcBef>
      <a:spcAft>
        <a:spcPct val="0"/>
      </a:spcAft>
      <a:defRPr kern="1200">
        <a:solidFill>
          <a:schemeClr val="tx1"/>
        </a:solidFill>
        <a:latin typeface="Tahoma" pitchFamily="34" charset="0"/>
        <a:ea typeface="+mn-ea"/>
        <a:cs typeface="Arial" pitchFamily="34" charset="0"/>
      </a:defRPr>
    </a:lvl3pPr>
    <a:lvl4pPr marL="1371600" algn="r" rtl="1" fontAlgn="base">
      <a:spcBef>
        <a:spcPct val="0"/>
      </a:spcBef>
      <a:spcAft>
        <a:spcPct val="0"/>
      </a:spcAft>
      <a:defRPr kern="1200">
        <a:solidFill>
          <a:schemeClr val="tx1"/>
        </a:solidFill>
        <a:latin typeface="Tahoma" pitchFamily="34" charset="0"/>
        <a:ea typeface="+mn-ea"/>
        <a:cs typeface="Arial" pitchFamily="34" charset="0"/>
      </a:defRPr>
    </a:lvl4pPr>
    <a:lvl5pPr marL="1828800" algn="r" rtl="1"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p:scale>
          <a:sx n="51" d="100"/>
          <a:sy n="51" d="100"/>
        </p:scale>
        <p:origin x="-1704" y="-1224"/>
      </p:cViewPr>
      <p:guideLst>
        <p:guide orient="horz" pos="2160"/>
        <p:guide pos="2880"/>
      </p:guideLst>
    </p:cSldViewPr>
  </p:slideViewPr>
  <p:notesTextViewPr>
    <p:cViewPr>
      <p:scale>
        <a:sx n="100" d="100"/>
        <a:sy n="100" d="100"/>
      </p:scale>
      <p:origin x="0" y="0"/>
    </p:cViewPr>
  </p:notesTextViewPr>
  <p:sorterViewPr>
    <p:cViewPr>
      <p:scale>
        <a:sx n="96" d="100"/>
        <a:sy n="9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CA956-7DC0-48CA-AF0B-6592621E6DA2}" type="doc">
      <dgm:prSet loTypeId="urn:microsoft.com/office/officeart/2005/8/layout/cycle4#1" loCatId="cycle" qsTypeId="urn:microsoft.com/office/officeart/2005/8/quickstyle/simple3" qsCatId="simple" csTypeId="urn:microsoft.com/office/officeart/2005/8/colors/colorful2" csCatId="colorful" phldr="1"/>
      <dgm:spPr/>
      <dgm:t>
        <a:bodyPr/>
        <a:lstStyle/>
        <a:p>
          <a:pPr rtl="1"/>
          <a:endParaRPr lang="fa-IR"/>
        </a:p>
      </dgm:t>
    </dgm:pt>
    <dgm:pt modelId="{D87329CD-D137-4184-88D7-DFC415B71F27}">
      <dgm:prSet phldrT="[Text]"/>
      <dgm:spPr/>
      <dgm:t>
        <a:bodyPr/>
        <a:lstStyle/>
        <a:p>
          <a:pPr rtl="1"/>
          <a:r>
            <a:rPr lang="en-US" b="1" dirty="0" smtClean="0">
              <a:cs typeface="B Nazanin" pitchFamily="2" charset="-78"/>
            </a:rPr>
            <a:t>I</a:t>
          </a:r>
        </a:p>
        <a:p>
          <a:pPr rtl="1"/>
          <a:r>
            <a:rPr lang="en-US" b="1" dirty="0" smtClean="0">
              <a:cs typeface="B Nazanin" pitchFamily="2" charset="-78"/>
            </a:rPr>
            <a:t>Consciousness</a:t>
          </a:r>
          <a:endParaRPr lang="fa-IR" b="1" dirty="0" smtClean="0">
            <a:cs typeface="B Nazanin" pitchFamily="2" charset="-78"/>
          </a:endParaRPr>
        </a:p>
        <a:p>
          <a:pPr rtl="1"/>
          <a:r>
            <a:rPr lang="fa-IR" b="1" dirty="0" smtClean="0">
              <a:cs typeface="B Nazanin" pitchFamily="2" charset="-78"/>
            </a:rPr>
            <a:t>قصد مندی ، وقوف</a:t>
          </a:r>
          <a:endParaRPr lang="fa-IR" b="1" dirty="0">
            <a:cs typeface="B Nazanin" pitchFamily="2" charset="-78"/>
          </a:endParaRPr>
        </a:p>
      </dgm:t>
    </dgm:pt>
    <dgm:pt modelId="{E73B4078-7A98-4CC4-A0C0-7BEA8030FC25}" type="parTrans" cxnId="{9DA31822-830F-4288-8051-CA2857A68B8A}">
      <dgm:prSet/>
      <dgm:spPr/>
      <dgm:t>
        <a:bodyPr/>
        <a:lstStyle/>
        <a:p>
          <a:pPr rtl="1"/>
          <a:endParaRPr lang="fa-IR"/>
        </a:p>
      </dgm:t>
    </dgm:pt>
    <dgm:pt modelId="{0CA9FE2B-F8D8-4E70-B70E-D39853B615F0}" type="sibTrans" cxnId="{9DA31822-830F-4288-8051-CA2857A68B8A}">
      <dgm:prSet/>
      <dgm:spPr/>
      <dgm:t>
        <a:bodyPr/>
        <a:lstStyle/>
        <a:p>
          <a:pPr rtl="1"/>
          <a:endParaRPr lang="fa-IR"/>
        </a:p>
      </dgm:t>
    </dgm:pt>
    <dgm:pt modelId="{66CACBAB-1B87-4DCC-982D-1EF056821BFA}">
      <dgm:prSet phldrT="[Text]"/>
      <dgm:spPr/>
      <dgm:t>
        <a:bodyPr/>
        <a:lstStyle/>
        <a:p>
          <a:pPr rtl="1"/>
          <a:r>
            <a:rPr lang="en-US" b="1" dirty="0" smtClean="0">
              <a:cs typeface="B Nazanin" pitchFamily="2" charset="-78"/>
            </a:rPr>
            <a:t>IT</a:t>
          </a:r>
          <a:endParaRPr lang="fa-IR" b="1" dirty="0" smtClean="0">
            <a:cs typeface="B Nazanin" pitchFamily="2" charset="-78"/>
          </a:endParaRPr>
        </a:p>
        <a:p>
          <a:pPr rtl="1"/>
          <a:r>
            <a:rPr lang="en-US" b="1" dirty="0" smtClean="0">
              <a:cs typeface="B Nazanin" pitchFamily="2" charset="-78"/>
            </a:rPr>
            <a:t>Behavior</a:t>
          </a:r>
          <a:endParaRPr lang="fa-IR" b="1" dirty="0">
            <a:cs typeface="B Nazanin" pitchFamily="2" charset="-78"/>
          </a:endParaRPr>
        </a:p>
      </dgm:t>
    </dgm:pt>
    <dgm:pt modelId="{102D657F-40E5-4C10-B9D3-994FE76E849C}" type="parTrans" cxnId="{1D8AB95C-6209-4F31-8DF8-067732534CA2}">
      <dgm:prSet/>
      <dgm:spPr/>
      <dgm:t>
        <a:bodyPr/>
        <a:lstStyle/>
        <a:p>
          <a:pPr rtl="1"/>
          <a:endParaRPr lang="fa-IR"/>
        </a:p>
      </dgm:t>
    </dgm:pt>
    <dgm:pt modelId="{73667F53-CF77-4A62-BE63-7905D73C8F89}" type="sibTrans" cxnId="{1D8AB95C-6209-4F31-8DF8-067732534CA2}">
      <dgm:prSet/>
      <dgm:spPr/>
      <dgm:t>
        <a:bodyPr/>
        <a:lstStyle/>
        <a:p>
          <a:pPr rtl="1"/>
          <a:endParaRPr lang="fa-IR"/>
        </a:p>
      </dgm:t>
    </dgm:pt>
    <dgm:pt modelId="{F6DD913F-BC30-42DA-A2BB-93B8D0FD2764}">
      <dgm:prSet phldrT="[Text]"/>
      <dgm:spPr/>
      <dgm:t>
        <a:bodyPr/>
        <a:lstStyle/>
        <a:p>
          <a:pPr rtl="1"/>
          <a:r>
            <a:rPr lang="en-US" b="1" dirty="0" smtClean="0">
              <a:cs typeface="B Nazanin" pitchFamily="2" charset="-78"/>
            </a:rPr>
            <a:t>Its</a:t>
          </a:r>
        </a:p>
        <a:p>
          <a:pPr rtl="1"/>
          <a:r>
            <a:rPr lang="en-US" b="1" dirty="0" smtClean="0">
              <a:cs typeface="B Nazanin" pitchFamily="2" charset="-78"/>
            </a:rPr>
            <a:t>Society</a:t>
          </a:r>
          <a:endParaRPr lang="fa-IR" b="1" dirty="0">
            <a:cs typeface="B Nazanin" pitchFamily="2" charset="-78"/>
          </a:endParaRPr>
        </a:p>
      </dgm:t>
    </dgm:pt>
    <dgm:pt modelId="{A1B5D4CB-23B2-4CA7-84E0-41ADC2DA3A4D}" type="parTrans" cxnId="{22DDA99A-E369-4C00-A23D-273D7210F4E8}">
      <dgm:prSet/>
      <dgm:spPr/>
      <dgm:t>
        <a:bodyPr/>
        <a:lstStyle/>
        <a:p>
          <a:pPr rtl="1"/>
          <a:endParaRPr lang="fa-IR"/>
        </a:p>
      </dgm:t>
    </dgm:pt>
    <dgm:pt modelId="{5311252A-F34F-42BC-9BAC-4C15CCEA4E2E}" type="sibTrans" cxnId="{22DDA99A-E369-4C00-A23D-273D7210F4E8}">
      <dgm:prSet/>
      <dgm:spPr/>
      <dgm:t>
        <a:bodyPr/>
        <a:lstStyle/>
        <a:p>
          <a:pPr rtl="1"/>
          <a:endParaRPr lang="fa-IR"/>
        </a:p>
      </dgm:t>
    </dgm:pt>
    <dgm:pt modelId="{17CB034E-C4F4-49B4-A08A-FB2EEB577FEC}">
      <dgm:prSet phldrT="[Text]"/>
      <dgm:spPr/>
      <dgm:t>
        <a:bodyPr/>
        <a:lstStyle/>
        <a:p>
          <a:pPr rtl="1"/>
          <a:r>
            <a:rPr lang="en-US" b="1" dirty="0" smtClean="0">
              <a:cs typeface="B Nazanin" pitchFamily="2" charset="-78"/>
            </a:rPr>
            <a:t>We</a:t>
          </a:r>
        </a:p>
        <a:p>
          <a:pPr rtl="1"/>
          <a:r>
            <a:rPr lang="en-US" b="1" dirty="0" smtClean="0">
              <a:cs typeface="B Nazanin" pitchFamily="2" charset="-78"/>
            </a:rPr>
            <a:t>Culture</a:t>
          </a:r>
          <a:endParaRPr lang="fa-IR" b="1" dirty="0">
            <a:cs typeface="B Nazanin" pitchFamily="2" charset="-78"/>
          </a:endParaRPr>
        </a:p>
      </dgm:t>
    </dgm:pt>
    <dgm:pt modelId="{ACCDC8BB-340A-4524-B167-720779E56193}" type="parTrans" cxnId="{A6A444BC-A6A8-4E69-9CA1-DED2ADEB5027}">
      <dgm:prSet/>
      <dgm:spPr/>
      <dgm:t>
        <a:bodyPr/>
        <a:lstStyle/>
        <a:p>
          <a:pPr rtl="1"/>
          <a:endParaRPr lang="fa-IR"/>
        </a:p>
      </dgm:t>
    </dgm:pt>
    <dgm:pt modelId="{E2D14E1A-7A38-4CD3-8A35-C176FEA58983}" type="sibTrans" cxnId="{A6A444BC-A6A8-4E69-9CA1-DED2ADEB5027}">
      <dgm:prSet/>
      <dgm:spPr/>
      <dgm:t>
        <a:bodyPr/>
        <a:lstStyle/>
        <a:p>
          <a:pPr rtl="1"/>
          <a:endParaRPr lang="fa-IR"/>
        </a:p>
      </dgm:t>
    </dgm:pt>
    <dgm:pt modelId="{72553FB1-8E3E-4122-8ED5-067B41379586}" type="pres">
      <dgm:prSet presAssocID="{00ACA956-7DC0-48CA-AF0B-6592621E6DA2}" presName="cycleMatrixDiagram" presStyleCnt="0">
        <dgm:presLayoutVars>
          <dgm:chMax val="1"/>
          <dgm:dir/>
          <dgm:animLvl val="lvl"/>
          <dgm:resizeHandles val="exact"/>
        </dgm:presLayoutVars>
      </dgm:prSet>
      <dgm:spPr/>
      <dgm:t>
        <a:bodyPr/>
        <a:lstStyle/>
        <a:p>
          <a:pPr rtl="1"/>
          <a:endParaRPr lang="fa-IR"/>
        </a:p>
      </dgm:t>
    </dgm:pt>
    <dgm:pt modelId="{1893DFDF-2CEB-4C6A-84E0-BD012CD3704D}" type="pres">
      <dgm:prSet presAssocID="{00ACA956-7DC0-48CA-AF0B-6592621E6DA2}" presName="children" presStyleCnt="0"/>
      <dgm:spPr/>
      <dgm:t>
        <a:bodyPr/>
        <a:lstStyle/>
        <a:p>
          <a:pPr rtl="1"/>
          <a:endParaRPr lang="fa-IR"/>
        </a:p>
      </dgm:t>
    </dgm:pt>
    <dgm:pt modelId="{4C2BCEDD-E512-4C38-88EC-27B8EBF36501}" type="pres">
      <dgm:prSet presAssocID="{00ACA956-7DC0-48CA-AF0B-6592621E6DA2}" presName="childPlaceholder" presStyleCnt="0"/>
      <dgm:spPr/>
      <dgm:t>
        <a:bodyPr/>
        <a:lstStyle/>
        <a:p>
          <a:pPr rtl="1"/>
          <a:endParaRPr lang="fa-IR"/>
        </a:p>
      </dgm:t>
    </dgm:pt>
    <dgm:pt modelId="{9E6C88B5-8E7E-4E4C-A56F-3493C93244F6}" type="pres">
      <dgm:prSet presAssocID="{00ACA956-7DC0-48CA-AF0B-6592621E6DA2}" presName="circle" presStyleCnt="0"/>
      <dgm:spPr/>
      <dgm:t>
        <a:bodyPr/>
        <a:lstStyle/>
        <a:p>
          <a:pPr rtl="1"/>
          <a:endParaRPr lang="fa-IR"/>
        </a:p>
      </dgm:t>
    </dgm:pt>
    <dgm:pt modelId="{8B0904B1-9DC6-44FB-825D-15148FBB075B}" type="pres">
      <dgm:prSet presAssocID="{00ACA956-7DC0-48CA-AF0B-6592621E6DA2}" presName="quadrant1" presStyleLbl="node1" presStyleIdx="0" presStyleCnt="4">
        <dgm:presLayoutVars>
          <dgm:chMax val="1"/>
          <dgm:bulletEnabled val="1"/>
        </dgm:presLayoutVars>
      </dgm:prSet>
      <dgm:spPr/>
      <dgm:t>
        <a:bodyPr/>
        <a:lstStyle/>
        <a:p>
          <a:pPr rtl="1"/>
          <a:endParaRPr lang="fa-IR"/>
        </a:p>
      </dgm:t>
    </dgm:pt>
    <dgm:pt modelId="{A037EB83-E553-4F67-ACCE-92701518F6DD}" type="pres">
      <dgm:prSet presAssocID="{00ACA956-7DC0-48CA-AF0B-6592621E6DA2}" presName="quadrant2" presStyleLbl="node1" presStyleIdx="1" presStyleCnt="4">
        <dgm:presLayoutVars>
          <dgm:chMax val="1"/>
          <dgm:bulletEnabled val="1"/>
        </dgm:presLayoutVars>
      </dgm:prSet>
      <dgm:spPr/>
      <dgm:t>
        <a:bodyPr/>
        <a:lstStyle/>
        <a:p>
          <a:pPr rtl="1"/>
          <a:endParaRPr lang="fa-IR"/>
        </a:p>
      </dgm:t>
    </dgm:pt>
    <dgm:pt modelId="{4E635531-F850-40A8-B21B-4EEF8EAD8504}" type="pres">
      <dgm:prSet presAssocID="{00ACA956-7DC0-48CA-AF0B-6592621E6DA2}" presName="quadrant3" presStyleLbl="node1" presStyleIdx="2" presStyleCnt="4">
        <dgm:presLayoutVars>
          <dgm:chMax val="1"/>
          <dgm:bulletEnabled val="1"/>
        </dgm:presLayoutVars>
      </dgm:prSet>
      <dgm:spPr/>
      <dgm:t>
        <a:bodyPr/>
        <a:lstStyle/>
        <a:p>
          <a:pPr rtl="1"/>
          <a:endParaRPr lang="fa-IR"/>
        </a:p>
      </dgm:t>
    </dgm:pt>
    <dgm:pt modelId="{8EC4EC1A-4504-4232-A079-D40CE8BEB661}" type="pres">
      <dgm:prSet presAssocID="{00ACA956-7DC0-48CA-AF0B-6592621E6DA2}" presName="quadrant4" presStyleLbl="node1" presStyleIdx="3" presStyleCnt="4">
        <dgm:presLayoutVars>
          <dgm:chMax val="1"/>
          <dgm:bulletEnabled val="1"/>
        </dgm:presLayoutVars>
      </dgm:prSet>
      <dgm:spPr/>
      <dgm:t>
        <a:bodyPr/>
        <a:lstStyle/>
        <a:p>
          <a:pPr rtl="1"/>
          <a:endParaRPr lang="fa-IR"/>
        </a:p>
      </dgm:t>
    </dgm:pt>
    <dgm:pt modelId="{115CF614-8A40-472D-B26C-DB9614F901F5}" type="pres">
      <dgm:prSet presAssocID="{00ACA956-7DC0-48CA-AF0B-6592621E6DA2}" presName="quadrantPlaceholder" presStyleCnt="0"/>
      <dgm:spPr/>
      <dgm:t>
        <a:bodyPr/>
        <a:lstStyle/>
        <a:p>
          <a:pPr rtl="1"/>
          <a:endParaRPr lang="fa-IR"/>
        </a:p>
      </dgm:t>
    </dgm:pt>
    <dgm:pt modelId="{12AA0A2C-A886-4257-A5DF-295BA3A61EFB}" type="pres">
      <dgm:prSet presAssocID="{00ACA956-7DC0-48CA-AF0B-6592621E6DA2}" presName="center1" presStyleLbl="fgShp" presStyleIdx="0" presStyleCnt="2" custLinFactX="-200000" custLinFactNeighborX="-214547" custLinFactNeighborY="-89553"/>
      <dgm:spPr>
        <a:noFill/>
        <a:ln>
          <a:noFill/>
        </a:ln>
      </dgm:spPr>
      <dgm:t>
        <a:bodyPr/>
        <a:lstStyle/>
        <a:p>
          <a:pPr rtl="1"/>
          <a:endParaRPr lang="fa-IR"/>
        </a:p>
      </dgm:t>
    </dgm:pt>
    <dgm:pt modelId="{2BAE0A46-2D14-42BB-AF44-6E116A0C3E1F}" type="pres">
      <dgm:prSet presAssocID="{00ACA956-7DC0-48CA-AF0B-6592621E6DA2}" presName="center2" presStyleLbl="fgShp" presStyleIdx="1" presStyleCnt="2" custLinFactX="-200000" custLinFactNeighborX="-235663" custLinFactNeighborY="-6599"/>
      <dgm:spPr>
        <a:noFill/>
        <a:ln>
          <a:noFill/>
        </a:ln>
      </dgm:spPr>
      <dgm:t>
        <a:bodyPr/>
        <a:lstStyle/>
        <a:p>
          <a:pPr rtl="1"/>
          <a:endParaRPr lang="fa-IR"/>
        </a:p>
      </dgm:t>
    </dgm:pt>
  </dgm:ptLst>
  <dgm:cxnLst>
    <dgm:cxn modelId="{55DAC5A1-350E-40E6-89E1-70BA6916B2B5}" type="presOf" srcId="{00ACA956-7DC0-48CA-AF0B-6592621E6DA2}" destId="{72553FB1-8E3E-4122-8ED5-067B41379586}" srcOrd="0" destOrd="0" presId="urn:microsoft.com/office/officeart/2005/8/layout/cycle4#1"/>
    <dgm:cxn modelId="{22DDA99A-E369-4C00-A23D-273D7210F4E8}" srcId="{00ACA956-7DC0-48CA-AF0B-6592621E6DA2}" destId="{F6DD913F-BC30-42DA-A2BB-93B8D0FD2764}" srcOrd="2" destOrd="0" parTransId="{A1B5D4CB-23B2-4CA7-84E0-41ADC2DA3A4D}" sibTransId="{5311252A-F34F-42BC-9BAC-4C15CCEA4E2E}"/>
    <dgm:cxn modelId="{1D8AB95C-6209-4F31-8DF8-067732534CA2}" srcId="{00ACA956-7DC0-48CA-AF0B-6592621E6DA2}" destId="{66CACBAB-1B87-4DCC-982D-1EF056821BFA}" srcOrd="1" destOrd="0" parTransId="{102D657F-40E5-4C10-B9D3-994FE76E849C}" sibTransId="{73667F53-CF77-4A62-BE63-7905D73C8F89}"/>
    <dgm:cxn modelId="{B7444FB7-E2E6-4352-97FF-22F9B01A8BEF}" type="presOf" srcId="{66CACBAB-1B87-4DCC-982D-1EF056821BFA}" destId="{A037EB83-E553-4F67-ACCE-92701518F6DD}" srcOrd="0" destOrd="0" presId="urn:microsoft.com/office/officeart/2005/8/layout/cycle4#1"/>
    <dgm:cxn modelId="{A6A444BC-A6A8-4E69-9CA1-DED2ADEB5027}" srcId="{00ACA956-7DC0-48CA-AF0B-6592621E6DA2}" destId="{17CB034E-C4F4-49B4-A08A-FB2EEB577FEC}" srcOrd="3" destOrd="0" parTransId="{ACCDC8BB-340A-4524-B167-720779E56193}" sibTransId="{E2D14E1A-7A38-4CD3-8A35-C176FEA58983}"/>
    <dgm:cxn modelId="{EE4BC092-9D85-4BE5-B9CA-6A70DD325207}" type="presOf" srcId="{D87329CD-D137-4184-88D7-DFC415B71F27}" destId="{8B0904B1-9DC6-44FB-825D-15148FBB075B}" srcOrd="0" destOrd="0" presId="urn:microsoft.com/office/officeart/2005/8/layout/cycle4#1"/>
    <dgm:cxn modelId="{B3A25817-E9BF-4727-809E-5F7BCB2698F1}" type="presOf" srcId="{17CB034E-C4F4-49B4-A08A-FB2EEB577FEC}" destId="{8EC4EC1A-4504-4232-A079-D40CE8BEB661}" srcOrd="0" destOrd="0" presId="urn:microsoft.com/office/officeart/2005/8/layout/cycle4#1"/>
    <dgm:cxn modelId="{54B70CEE-EA13-46D1-B768-A7C8E700627C}" type="presOf" srcId="{F6DD913F-BC30-42DA-A2BB-93B8D0FD2764}" destId="{4E635531-F850-40A8-B21B-4EEF8EAD8504}" srcOrd="0" destOrd="0" presId="urn:microsoft.com/office/officeart/2005/8/layout/cycle4#1"/>
    <dgm:cxn modelId="{9DA31822-830F-4288-8051-CA2857A68B8A}" srcId="{00ACA956-7DC0-48CA-AF0B-6592621E6DA2}" destId="{D87329CD-D137-4184-88D7-DFC415B71F27}" srcOrd="0" destOrd="0" parTransId="{E73B4078-7A98-4CC4-A0C0-7BEA8030FC25}" sibTransId="{0CA9FE2B-F8D8-4E70-B70E-D39853B615F0}"/>
    <dgm:cxn modelId="{009ADCBD-2D75-40AB-8C27-AF2F55FCC728}" type="presParOf" srcId="{72553FB1-8E3E-4122-8ED5-067B41379586}" destId="{1893DFDF-2CEB-4C6A-84E0-BD012CD3704D}" srcOrd="0" destOrd="0" presId="urn:microsoft.com/office/officeart/2005/8/layout/cycle4#1"/>
    <dgm:cxn modelId="{1F1FADBF-BB2E-4B41-8219-3604B3CF6041}" type="presParOf" srcId="{1893DFDF-2CEB-4C6A-84E0-BD012CD3704D}" destId="{4C2BCEDD-E512-4C38-88EC-27B8EBF36501}" srcOrd="0" destOrd="0" presId="urn:microsoft.com/office/officeart/2005/8/layout/cycle4#1"/>
    <dgm:cxn modelId="{CDB5CE2D-BD8D-4FF5-AE09-3C6259821D13}" type="presParOf" srcId="{72553FB1-8E3E-4122-8ED5-067B41379586}" destId="{9E6C88B5-8E7E-4E4C-A56F-3493C93244F6}" srcOrd="1" destOrd="0" presId="urn:microsoft.com/office/officeart/2005/8/layout/cycle4#1"/>
    <dgm:cxn modelId="{08249D5E-457B-4C4E-B18E-4D185693CFB3}" type="presParOf" srcId="{9E6C88B5-8E7E-4E4C-A56F-3493C93244F6}" destId="{8B0904B1-9DC6-44FB-825D-15148FBB075B}" srcOrd="0" destOrd="0" presId="urn:microsoft.com/office/officeart/2005/8/layout/cycle4#1"/>
    <dgm:cxn modelId="{185098AB-6A30-4F9C-93F2-815CB0D61EB2}" type="presParOf" srcId="{9E6C88B5-8E7E-4E4C-A56F-3493C93244F6}" destId="{A037EB83-E553-4F67-ACCE-92701518F6DD}" srcOrd="1" destOrd="0" presId="urn:microsoft.com/office/officeart/2005/8/layout/cycle4#1"/>
    <dgm:cxn modelId="{EFAB6D3C-5D17-476C-AE1A-9AAC1AD579A1}" type="presParOf" srcId="{9E6C88B5-8E7E-4E4C-A56F-3493C93244F6}" destId="{4E635531-F850-40A8-B21B-4EEF8EAD8504}" srcOrd="2" destOrd="0" presId="urn:microsoft.com/office/officeart/2005/8/layout/cycle4#1"/>
    <dgm:cxn modelId="{C414708B-41A3-4E18-9313-5F0096D0AD29}" type="presParOf" srcId="{9E6C88B5-8E7E-4E4C-A56F-3493C93244F6}" destId="{8EC4EC1A-4504-4232-A079-D40CE8BEB661}" srcOrd="3" destOrd="0" presId="urn:microsoft.com/office/officeart/2005/8/layout/cycle4#1"/>
    <dgm:cxn modelId="{4D0F0B0D-7844-4282-BF6C-9489E9C535F0}" type="presParOf" srcId="{9E6C88B5-8E7E-4E4C-A56F-3493C93244F6}" destId="{115CF614-8A40-472D-B26C-DB9614F901F5}" srcOrd="4" destOrd="0" presId="urn:microsoft.com/office/officeart/2005/8/layout/cycle4#1"/>
    <dgm:cxn modelId="{2B895239-0557-4DA8-8C3E-819D753342AC}" type="presParOf" srcId="{72553FB1-8E3E-4122-8ED5-067B41379586}" destId="{12AA0A2C-A886-4257-A5DF-295BA3A61EFB}" srcOrd="2" destOrd="0" presId="urn:microsoft.com/office/officeart/2005/8/layout/cycle4#1"/>
    <dgm:cxn modelId="{58B645B2-694E-4979-85D2-78FFDBA29B70}" type="presParOf" srcId="{72553FB1-8E3E-4122-8ED5-067B41379586}" destId="{2BAE0A46-2D14-42BB-AF44-6E116A0C3E1F}"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A08D3-72C1-4161-B8EF-641CD3813491}"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pPr rtl="1"/>
          <a:endParaRPr lang="fa-IR"/>
        </a:p>
      </dgm:t>
    </dgm:pt>
    <dgm:pt modelId="{4ECB64E1-7315-4810-BED9-27A5DCDC31A1}">
      <dgm:prSet phldrT="[Text]" phldr="1"/>
      <dgm:spPr>
        <a:noFill/>
        <a:ln>
          <a:noFill/>
        </a:ln>
      </dgm:spPr>
      <dgm:t>
        <a:bodyPr/>
        <a:lstStyle/>
        <a:p>
          <a:pPr rtl="1"/>
          <a:endParaRPr lang="fa-IR" dirty="0">
            <a:cs typeface="B Nazanin" pitchFamily="2" charset="-78"/>
          </a:endParaRPr>
        </a:p>
      </dgm:t>
    </dgm:pt>
    <dgm:pt modelId="{8B35045B-3CD0-4D84-9382-303873A1C20F}" type="parTrans" cxnId="{FA99DB9E-B874-4FD6-8DF7-70741614A0F2}">
      <dgm:prSet/>
      <dgm:spPr/>
      <dgm:t>
        <a:bodyPr/>
        <a:lstStyle/>
        <a:p>
          <a:pPr rtl="1"/>
          <a:endParaRPr lang="fa-IR">
            <a:cs typeface="B Nazanin" pitchFamily="2" charset="-78"/>
          </a:endParaRPr>
        </a:p>
      </dgm:t>
    </dgm:pt>
    <dgm:pt modelId="{98ADDA92-EA13-4676-81EC-7B95E8A224E0}" type="sibTrans" cxnId="{FA99DB9E-B874-4FD6-8DF7-70741614A0F2}">
      <dgm:prSet/>
      <dgm:spPr/>
      <dgm:t>
        <a:bodyPr/>
        <a:lstStyle/>
        <a:p>
          <a:pPr rtl="1"/>
          <a:endParaRPr lang="fa-IR">
            <a:cs typeface="B Nazanin" pitchFamily="2" charset="-78"/>
          </a:endParaRPr>
        </a:p>
      </dgm:t>
    </dgm:pt>
    <dgm:pt modelId="{AE0CCAE7-B97A-4D28-A57A-1F7E4110A8E5}">
      <dgm:prSet phldrT="[Text]"/>
      <dgm:spPr/>
      <dgm:t>
        <a:bodyPr/>
        <a:lstStyle/>
        <a:p>
          <a:pPr rtl="1"/>
          <a:r>
            <a:rPr lang="en-US" dirty="0" smtClean="0">
              <a:cs typeface="B Nazanin" pitchFamily="2" charset="-78"/>
            </a:rPr>
            <a:t>I</a:t>
          </a:r>
        </a:p>
        <a:p>
          <a:pPr rtl="1"/>
          <a:r>
            <a:rPr lang="en-US" dirty="0" smtClean="0">
              <a:cs typeface="B Nazanin" pitchFamily="2" charset="-78"/>
            </a:rPr>
            <a:t>Subjective</a:t>
          </a:r>
        </a:p>
        <a:p>
          <a:pPr rtl="1"/>
          <a:r>
            <a:rPr lang="fa-IR" dirty="0" smtClean="0">
              <a:cs typeface="B Nazanin" pitchFamily="2" charset="-78"/>
            </a:rPr>
            <a:t>اندیشه ها،احساسات،ذهن،حالت ذهن،ادراکات و احساسات بی واسطه</a:t>
          </a:r>
        </a:p>
      </dgm:t>
    </dgm:pt>
    <dgm:pt modelId="{9847D248-AB59-41C3-A812-374BEB5AD914}" type="parTrans" cxnId="{5FAD2484-6612-4545-A58A-8EED6B169EC7}">
      <dgm:prSet/>
      <dgm:spPr/>
      <dgm:t>
        <a:bodyPr/>
        <a:lstStyle/>
        <a:p>
          <a:pPr rtl="1"/>
          <a:endParaRPr lang="fa-IR">
            <a:cs typeface="B Nazanin" pitchFamily="2" charset="-78"/>
          </a:endParaRPr>
        </a:p>
      </dgm:t>
    </dgm:pt>
    <dgm:pt modelId="{4C169AA6-6CF7-4023-B58E-CADF5D36E037}" type="sibTrans" cxnId="{5FAD2484-6612-4545-A58A-8EED6B169EC7}">
      <dgm:prSet/>
      <dgm:spPr/>
      <dgm:t>
        <a:bodyPr/>
        <a:lstStyle/>
        <a:p>
          <a:pPr rtl="1"/>
          <a:endParaRPr lang="fa-IR">
            <a:cs typeface="B Nazanin" pitchFamily="2" charset="-78"/>
          </a:endParaRPr>
        </a:p>
      </dgm:t>
    </dgm:pt>
    <dgm:pt modelId="{E3F2B89E-BE09-47A0-85F1-13D484B636C5}">
      <dgm:prSet phldrT="[Text]"/>
      <dgm:spPr/>
      <dgm:t>
        <a:bodyPr/>
        <a:lstStyle/>
        <a:p>
          <a:pPr rtl="1"/>
          <a:r>
            <a:rPr lang="en-US" dirty="0" smtClean="0">
              <a:cs typeface="B Nazanin" pitchFamily="2" charset="-78"/>
            </a:rPr>
            <a:t>IT</a:t>
          </a:r>
        </a:p>
        <a:p>
          <a:pPr rtl="1"/>
          <a:r>
            <a:rPr lang="en-US" dirty="0" smtClean="0">
              <a:cs typeface="B Nazanin" pitchFamily="2" charset="-78"/>
            </a:rPr>
            <a:t>Objective</a:t>
          </a:r>
        </a:p>
        <a:p>
          <a:pPr rtl="1"/>
          <a:r>
            <a:rPr lang="fa-IR" dirty="0" smtClean="0">
              <a:cs typeface="B Nazanin" pitchFamily="2" charset="-78"/>
            </a:rPr>
            <a:t>پیکره مادی (از جمله مغز)</a:t>
          </a:r>
        </a:p>
        <a:p>
          <a:pPr rtl="1"/>
          <a:r>
            <a:rPr lang="fa-IR" dirty="0" smtClean="0">
              <a:cs typeface="B Nazanin" pitchFamily="2" charset="-78"/>
            </a:rPr>
            <a:t>ملموسات در زمان و فضا</a:t>
          </a:r>
          <a:endParaRPr lang="fa-IR" dirty="0">
            <a:cs typeface="B Nazanin" pitchFamily="2" charset="-78"/>
          </a:endParaRPr>
        </a:p>
      </dgm:t>
    </dgm:pt>
    <dgm:pt modelId="{07CBEA2F-DD4A-4C57-9366-2F4024DC8C30}" type="parTrans" cxnId="{38FA41A2-26C8-41F7-BBEF-C11F56BA96FB}">
      <dgm:prSet/>
      <dgm:spPr/>
      <dgm:t>
        <a:bodyPr/>
        <a:lstStyle/>
        <a:p>
          <a:pPr rtl="1"/>
          <a:endParaRPr lang="fa-IR">
            <a:cs typeface="B Nazanin" pitchFamily="2" charset="-78"/>
          </a:endParaRPr>
        </a:p>
      </dgm:t>
    </dgm:pt>
    <dgm:pt modelId="{0AE812B7-C7AE-420C-9080-F9E087BCCA12}" type="sibTrans" cxnId="{38FA41A2-26C8-41F7-BBEF-C11F56BA96FB}">
      <dgm:prSet/>
      <dgm:spPr/>
      <dgm:t>
        <a:bodyPr/>
        <a:lstStyle/>
        <a:p>
          <a:pPr rtl="1"/>
          <a:endParaRPr lang="fa-IR">
            <a:cs typeface="B Nazanin" pitchFamily="2" charset="-78"/>
          </a:endParaRPr>
        </a:p>
      </dgm:t>
    </dgm:pt>
    <dgm:pt modelId="{09ADBE28-BAA5-45D0-8A1D-1BA0032BCA1A}">
      <dgm:prSet phldrT="[Text]"/>
      <dgm:spPr/>
      <dgm:t>
        <a:bodyPr/>
        <a:lstStyle/>
        <a:p>
          <a:pPr rtl="1"/>
          <a:r>
            <a:rPr lang="en-US" dirty="0" smtClean="0">
              <a:cs typeface="B Nazanin" pitchFamily="2" charset="-78"/>
            </a:rPr>
            <a:t>We</a:t>
          </a:r>
        </a:p>
        <a:p>
          <a:pPr rtl="1"/>
          <a:r>
            <a:rPr lang="en-US" dirty="0" smtClean="0">
              <a:cs typeface="B Nazanin" pitchFamily="2" charset="-78"/>
            </a:rPr>
            <a:t>Inter subjective</a:t>
          </a:r>
        </a:p>
        <a:p>
          <a:pPr rtl="1"/>
          <a:r>
            <a:rPr lang="fa-IR" dirty="0" smtClean="0">
              <a:cs typeface="B Nazanin" pitchFamily="2" charset="-78"/>
            </a:rPr>
            <a:t>ارزش های تسهیم شده،معانی،زبان همکاری،زمینه های فرهنگی</a:t>
          </a:r>
          <a:endParaRPr lang="fa-IR" dirty="0">
            <a:cs typeface="B Nazanin" pitchFamily="2" charset="-78"/>
          </a:endParaRPr>
        </a:p>
      </dgm:t>
    </dgm:pt>
    <dgm:pt modelId="{1BA14F24-BE3D-435B-B408-BA7892EC49B2}" type="parTrans" cxnId="{509AA4F4-613A-4F3C-BD13-D31DAEC455A6}">
      <dgm:prSet/>
      <dgm:spPr/>
      <dgm:t>
        <a:bodyPr/>
        <a:lstStyle/>
        <a:p>
          <a:pPr rtl="1"/>
          <a:endParaRPr lang="fa-IR">
            <a:cs typeface="B Nazanin" pitchFamily="2" charset="-78"/>
          </a:endParaRPr>
        </a:p>
      </dgm:t>
    </dgm:pt>
    <dgm:pt modelId="{C9F2F4F0-9968-456F-9B81-E5C99B24389B}" type="sibTrans" cxnId="{509AA4F4-613A-4F3C-BD13-D31DAEC455A6}">
      <dgm:prSet/>
      <dgm:spPr/>
      <dgm:t>
        <a:bodyPr/>
        <a:lstStyle/>
        <a:p>
          <a:pPr rtl="1"/>
          <a:endParaRPr lang="fa-IR">
            <a:cs typeface="B Nazanin" pitchFamily="2" charset="-78"/>
          </a:endParaRPr>
        </a:p>
      </dgm:t>
    </dgm:pt>
    <dgm:pt modelId="{AE5AD529-39DE-4DF3-B70F-5C79011A4103}">
      <dgm:prSet phldrT="[Text]"/>
      <dgm:spPr/>
      <dgm:t>
        <a:bodyPr/>
        <a:lstStyle/>
        <a:p>
          <a:pPr rtl="1"/>
          <a:r>
            <a:rPr lang="en-US" dirty="0" smtClean="0">
              <a:cs typeface="B Nazanin" pitchFamily="2" charset="-78"/>
            </a:rPr>
            <a:t>Its</a:t>
          </a:r>
        </a:p>
        <a:p>
          <a:pPr rtl="1"/>
          <a:r>
            <a:rPr lang="en-US" dirty="0" smtClean="0">
              <a:cs typeface="B Nazanin" pitchFamily="2" charset="-78"/>
            </a:rPr>
            <a:t>Inter objective</a:t>
          </a:r>
        </a:p>
        <a:p>
          <a:pPr rtl="1"/>
          <a:r>
            <a:rPr lang="fa-IR" dirty="0" smtClean="0">
              <a:cs typeface="B Nazanin" pitchFamily="2" charset="-78"/>
            </a:rPr>
            <a:t>سامانه ها،شبکه ها،فناوری حکومت، محیط طبیعی</a:t>
          </a:r>
          <a:endParaRPr lang="fa-IR" dirty="0">
            <a:cs typeface="B Nazanin" pitchFamily="2" charset="-78"/>
          </a:endParaRPr>
        </a:p>
      </dgm:t>
    </dgm:pt>
    <dgm:pt modelId="{495A3FCD-B8BE-48DE-A898-C74C942931E0}" type="parTrans" cxnId="{FB279EDA-731F-4854-8C46-C4D881F8A758}">
      <dgm:prSet/>
      <dgm:spPr/>
      <dgm:t>
        <a:bodyPr/>
        <a:lstStyle/>
        <a:p>
          <a:pPr rtl="1"/>
          <a:endParaRPr lang="fa-IR">
            <a:cs typeface="B Nazanin" pitchFamily="2" charset="-78"/>
          </a:endParaRPr>
        </a:p>
      </dgm:t>
    </dgm:pt>
    <dgm:pt modelId="{B9008CAE-7A28-49A5-968C-BF81F061BCFC}" type="sibTrans" cxnId="{FB279EDA-731F-4854-8C46-C4D881F8A758}">
      <dgm:prSet/>
      <dgm:spPr/>
      <dgm:t>
        <a:bodyPr/>
        <a:lstStyle/>
        <a:p>
          <a:pPr rtl="1"/>
          <a:endParaRPr lang="fa-IR">
            <a:cs typeface="B Nazanin" pitchFamily="2" charset="-78"/>
          </a:endParaRPr>
        </a:p>
      </dgm:t>
    </dgm:pt>
    <dgm:pt modelId="{CB974F7F-9322-43AB-8A54-05747838B857}" type="pres">
      <dgm:prSet presAssocID="{671A08D3-72C1-4161-B8EF-641CD3813491}" presName="diagram" presStyleCnt="0">
        <dgm:presLayoutVars>
          <dgm:chMax val="1"/>
          <dgm:dir/>
          <dgm:animLvl val="ctr"/>
          <dgm:resizeHandles val="exact"/>
        </dgm:presLayoutVars>
      </dgm:prSet>
      <dgm:spPr/>
      <dgm:t>
        <a:bodyPr/>
        <a:lstStyle/>
        <a:p>
          <a:pPr rtl="1"/>
          <a:endParaRPr lang="fa-IR"/>
        </a:p>
      </dgm:t>
    </dgm:pt>
    <dgm:pt modelId="{132897F2-F078-4628-8C90-5B82886146C0}" type="pres">
      <dgm:prSet presAssocID="{671A08D3-72C1-4161-B8EF-641CD3813491}" presName="matrix" presStyleCnt="0"/>
      <dgm:spPr/>
      <dgm:t>
        <a:bodyPr/>
        <a:lstStyle/>
        <a:p>
          <a:pPr rtl="1"/>
          <a:endParaRPr lang="fa-IR"/>
        </a:p>
      </dgm:t>
    </dgm:pt>
    <dgm:pt modelId="{7839A1E6-DEFA-461A-82E5-200A2987A22B}" type="pres">
      <dgm:prSet presAssocID="{671A08D3-72C1-4161-B8EF-641CD3813491}" presName="tile1" presStyleLbl="node1" presStyleIdx="0" presStyleCnt="4"/>
      <dgm:spPr/>
      <dgm:t>
        <a:bodyPr/>
        <a:lstStyle/>
        <a:p>
          <a:pPr rtl="1"/>
          <a:endParaRPr lang="fa-IR"/>
        </a:p>
      </dgm:t>
    </dgm:pt>
    <dgm:pt modelId="{A0342F95-AEA3-41E4-9FC8-4F1A50E971EC}" type="pres">
      <dgm:prSet presAssocID="{671A08D3-72C1-4161-B8EF-641CD3813491}" presName="tile1text" presStyleLbl="node1" presStyleIdx="0" presStyleCnt="4">
        <dgm:presLayoutVars>
          <dgm:chMax val="0"/>
          <dgm:chPref val="0"/>
          <dgm:bulletEnabled val="1"/>
        </dgm:presLayoutVars>
      </dgm:prSet>
      <dgm:spPr/>
      <dgm:t>
        <a:bodyPr/>
        <a:lstStyle/>
        <a:p>
          <a:pPr rtl="1"/>
          <a:endParaRPr lang="fa-IR"/>
        </a:p>
      </dgm:t>
    </dgm:pt>
    <dgm:pt modelId="{B2D39BC1-453B-4F01-AA3C-AAD310EB64BB}" type="pres">
      <dgm:prSet presAssocID="{671A08D3-72C1-4161-B8EF-641CD3813491}" presName="tile2" presStyleLbl="node1" presStyleIdx="1" presStyleCnt="4"/>
      <dgm:spPr/>
      <dgm:t>
        <a:bodyPr/>
        <a:lstStyle/>
        <a:p>
          <a:pPr rtl="1"/>
          <a:endParaRPr lang="fa-IR"/>
        </a:p>
      </dgm:t>
    </dgm:pt>
    <dgm:pt modelId="{990937A1-AD5A-4021-9907-D004082743BB}" type="pres">
      <dgm:prSet presAssocID="{671A08D3-72C1-4161-B8EF-641CD3813491}" presName="tile2text" presStyleLbl="node1" presStyleIdx="1" presStyleCnt="4">
        <dgm:presLayoutVars>
          <dgm:chMax val="0"/>
          <dgm:chPref val="0"/>
          <dgm:bulletEnabled val="1"/>
        </dgm:presLayoutVars>
      </dgm:prSet>
      <dgm:spPr/>
      <dgm:t>
        <a:bodyPr/>
        <a:lstStyle/>
        <a:p>
          <a:pPr rtl="1"/>
          <a:endParaRPr lang="fa-IR"/>
        </a:p>
      </dgm:t>
    </dgm:pt>
    <dgm:pt modelId="{DD67259A-900C-4DF9-92FE-96DC1D7E98CC}" type="pres">
      <dgm:prSet presAssocID="{671A08D3-72C1-4161-B8EF-641CD3813491}" presName="tile3" presStyleLbl="node1" presStyleIdx="2" presStyleCnt="4"/>
      <dgm:spPr/>
      <dgm:t>
        <a:bodyPr/>
        <a:lstStyle/>
        <a:p>
          <a:pPr rtl="1"/>
          <a:endParaRPr lang="fa-IR"/>
        </a:p>
      </dgm:t>
    </dgm:pt>
    <dgm:pt modelId="{3F313D9E-5616-4E58-9F9E-9C4095415288}" type="pres">
      <dgm:prSet presAssocID="{671A08D3-72C1-4161-B8EF-641CD3813491}" presName="tile3text" presStyleLbl="node1" presStyleIdx="2" presStyleCnt="4">
        <dgm:presLayoutVars>
          <dgm:chMax val="0"/>
          <dgm:chPref val="0"/>
          <dgm:bulletEnabled val="1"/>
        </dgm:presLayoutVars>
      </dgm:prSet>
      <dgm:spPr/>
      <dgm:t>
        <a:bodyPr/>
        <a:lstStyle/>
        <a:p>
          <a:pPr rtl="1"/>
          <a:endParaRPr lang="fa-IR"/>
        </a:p>
      </dgm:t>
    </dgm:pt>
    <dgm:pt modelId="{DF2D18CD-67B7-4051-99CA-3AA252EAB11F}" type="pres">
      <dgm:prSet presAssocID="{671A08D3-72C1-4161-B8EF-641CD3813491}" presName="tile4" presStyleLbl="node1" presStyleIdx="3" presStyleCnt="4"/>
      <dgm:spPr/>
      <dgm:t>
        <a:bodyPr/>
        <a:lstStyle/>
        <a:p>
          <a:pPr rtl="1"/>
          <a:endParaRPr lang="fa-IR"/>
        </a:p>
      </dgm:t>
    </dgm:pt>
    <dgm:pt modelId="{70B8AF2C-9C57-48B2-A52A-3F878B017E24}" type="pres">
      <dgm:prSet presAssocID="{671A08D3-72C1-4161-B8EF-641CD3813491}" presName="tile4text" presStyleLbl="node1" presStyleIdx="3" presStyleCnt="4">
        <dgm:presLayoutVars>
          <dgm:chMax val="0"/>
          <dgm:chPref val="0"/>
          <dgm:bulletEnabled val="1"/>
        </dgm:presLayoutVars>
      </dgm:prSet>
      <dgm:spPr/>
      <dgm:t>
        <a:bodyPr/>
        <a:lstStyle/>
        <a:p>
          <a:pPr rtl="1"/>
          <a:endParaRPr lang="fa-IR"/>
        </a:p>
      </dgm:t>
    </dgm:pt>
    <dgm:pt modelId="{AEA29B9B-AF7F-4132-85C6-2DA41EC912A6}" type="pres">
      <dgm:prSet presAssocID="{671A08D3-72C1-4161-B8EF-641CD3813491}" presName="centerTile" presStyleLbl="fgShp" presStyleIdx="0" presStyleCnt="1">
        <dgm:presLayoutVars>
          <dgm:chMax val="0"/>
          <dgm:chPref val="0"/>
        </dgm:presLayoutVars>
      </dgm:prSet>
      <dgm:spPr/>
      <dgm:t>
        <a:bodyPr/>
        <a:lstStyle/>
        <a:p>
          <a:pPr rtl="1"/>
          <a:endParaRPr lang="fa-IR"/>
        </a:p>
      </dgm:t>
    </dgm:pt>
  </dgm:ptLst>
  <dgm:cxnLst>
    <dgm:cxn modelId="{A2B4F349-6DAA-4348-8FD8-7D9AF3CAA810}" type="presOf" srcId="{AE0CCAE7-B97A-4D28-A57A-1F7E4110A8E5}" destId="{A0342F95-AEA3-41E4-9FC8-4F1A50E971EC}" srcOrd="1" destOrd="0" presId="urn:microsoft.com/office/officeart/2005/8/layout/matrix1"/>
    <dgm:cxn modelId="{6180165E-17EF-495E-8C27-092C440228DC}" type="presOf" srcId="{AE5AD529-39DE-4DF3-B70F-5C79011A4103}" destId="{DF2D18CD-67B7-4051-99CA-3AA252EAB11F}" srcOrd="0" destOrd="0" presId="urn:microsoft.com/office/officeart/2005/8/layout/matrix1"/>
    <dgm:cxn modelId="{29CE6B40-AD9F-4208-9FB8-37AC0058569C}" type="presOf" srcId="{09ADBE28-BAA5-45D0-8A1D-1BA0032BCA1A}" destId="{3F313D9E-5616-4E58-9F9E-9C4095415288}" srcOrd="1" destOrd="0" presId="urn:microsoft.com/office/officeart/2005/8/layout/matrix1"/>
    <dgm:cxn modelId="{74ED0452-1D6F-4F88-93D7-49BACECE0F5C}" type="presOf" srcId="{AE5AD529-39DE-4DF3-B70F-5C79011A4103}" destId="{70B8AF2C-9C57-48B2-A52A-3F878B017E24}" srcOrd="1" destOrd="0" presId="urn:microsoft.com/office/officeart/2005/8/layout/matrix1"/>
    <dgm:cxn modelId="{FA99DB9E-B874-4FD6-8DF7-70741614A0F2}" srcId="{671A08D3-72C1-4161-B8EF-641CD3813491}" destId="{4ECB64E1-7315-4810-BED9-27A5DCDC31A1}" srcOrd="0" destOrd="0" parTransId="{8B35045B-3CD0-4D84-9382-303873A1C20F}" sibTransId="{98ADDA92-EA13-4676-81EC-7B95E8A224E0}"/>
    <dgm:cxn modelId="{FF84F759-D694-48A0-A680-F217EB037ACD}" type="presOf" srcId="{09ADBE28-BAA5-45D0-8A1D-1BA0032BCA1A}" destId="{DD67259A-900C-4DF9-92FE-96DC1D7E98CC}" srcOrd="0" destOrd="0" presId="urn:microsoft.com/office/officeart/2005/8/layout/matrix1"/>
    <dgm:cxn modelId="{509AA4F4-613A-4F3C-BD13-D31DAEC455A6}" srcId="{4ECB64E1-7315-4810-BED9-27A5DCDC31A1}" destId="{09ADBE28-BAA5-45D0-8A1D-1BA0032BCA1A}" srcOrd="2" destOrd="0" parTransId="{1BA14F24-BE3D-435B-B408-BA7892EC49B2}" sibTransId="{C9F2F4F0-9968-456F-9B81-E5C99B24389B}"/>
    <dgm:cxn modelId="{755A8732-E9D1-40BA-88D2-637634B20A95}" type="presOf" srcId="{E3F2B89E-BE09-47A0-85F1-13D484B636C5}" destId="{B2D39BC1-453B-4F01-AA3C-AAD310EB64BB}" srcOrd="0" destOrd="0" presId="urn:microsoft.com/office/officeart/2005/8/layout/matrix1"/>
    <dgm:cxn modelId="{9A7EAA39-A519-405F-AA11-2CC265052BEC}" type="presOf" srcId="{4ECB64E1-7315-4810-BED9-27A5DCDC31A1}" destId="{AEA29B9B-AF7F-4132-85C6-2DA41EC912A6}" srcOrd="0" destOrd="0" presId="urn:microsoft.com/office/officeart/2005/8/layout/matrix1"/>
    <dgm:cxn modelId="{A2E4C0BE-6C2B-46D2-935F-8E647FCA2FB9}" type="presOf" srcId="{AE0CCAE7-B97A-4D28-A57A-1F7E4110A8E5}" destId="{7839A1E6-DEFA-461A-82E5-200A2987A22B}" srcOrd="0" destOrd="0" presId="urn:microsoft.com/office/officeart/2005/8/layout/matrix1"/>
    <dgm:cxn modelId="{38FA41A2-26C8-41F7-BBEF-C11F56BA96FB}" srcId="{4ECB64E1-7315-4810-BED9-27A5DCDC31A1}" destId="{E3F2B89E-BE09-47A0-85F1-13D484B636C5}" srcOrd="1" destOrd="0" parTransId="{07CBEA2F-DD4A-4C57-9366-2F4024DC8C30}" sibTransId="{0AE812B7-C7AE-420C-9080-F9E087BCCA12}"/>
    <dgm:cxn modelId="{8996015E-BA1A-494A-95BD-8737FDF59859}" type="presOf" srcId="{E3F2B89E-BE09-47A0-85F1-13D484B636C5}" destId="{990937A1-AD5A-4021-9907-D004082743BB}" srcOrd="1" destOrd="0" presId="urn:microsoft.com/office/officeart/2005/8/layout/matrix1"/>
    <dgm:cxn modelId="{FB279EDA-731F-4854-8C46-C4D881F8A758}" srcId="{4ECB64E1-7315-4810-BED9-27A5DCDC31A1}" destId="{AE5AD529-39DE-4DF3-B70F-5C79011A4103}" srcOrd="3" destOrd="0" parTransId="{495A3FCD-B8BE-48DE-A898-C74C942931E0}" sibTransId="{B9008CAE-7A28-49A5-968C-BF81F061BCFC}"/>
    <dgm:cxn modelId="{9EECE5FA-8573-40F9-B732-EBF4BE4D27DA}" type="presOf" srcId="{671A08D3-72C1-4161-B8EF-641CD3813491}" destId="{CB974F7F-9322-43AB-8A54-05747838B857}" srcOrd="0" destOrd="0" presId="urn:microsoft.com/office/officeart/2005/8/layout/matrix1"/>
    <dgm:cxn modelId="{5FAD2484-6612-4545-A58A-8EED6B169EC7}" srcId="{4ECB64E1-7315-4810-BED9-27A5DCDC31A1}" destId="{AE0CCAE7-B97A-4D28-A57A-1F7E4110A8E5}" srcOrd="0" destOrd="0" parTransId="{9847D248-AB59-41C3-A812-374BEB5AD914}" sibTransId="{4C169AA6-6CF7-4023-B58E-CADF5D36E037}"/>
    <dgm:cxn modelId="{B425F1BD-D8BD-48BC-A918-E6D15BDBA938}" type="presParOf" srcId="{CB974F7F-9322-43AB-8A54-05747838B857}" destId="{132897F2-F078-4628-8C90-5B82886146C0}" srcOrd="0" destOrd="0" presId="urn:microsoft.com/office/officeart/2005/8/layout/matrix1"/>
    <dgm:cxn modelId="{4CC243FD-2F2C-4B59-A343-4C9CBF5F35F8}" type="presParOf" srcId="{132897F2-F078-4628-8C90-5B82886146C0}" destId="{7839A1E6-DEFA-461A-82E5-200A2987A22B}" srcOrd="0" destOrd="0" presId="urn:microsoft.com/office/officeart/2005/8/layout/matrix1"/>
    <dgm:cxn modelId="{27B66060-14EE-4F50-8B97-E99F93C649DF}" type="presParOf" srcId="{132897F2-F078-4628-8C90-5B82886146C0}" destId="{A0342F95-AEA3-41E4-9FC8-4F1A50E971EC}" srcOrd="1" destOrd="0" presId="urn:microsoft.com/office/officeart/2005/8/layout/matrix1"/>
    <dgm:cxn modelId="{950DEE07-4D25-4784-B91B-AE7C5A2B8669}" type="presParOf" srcId="{132897F2-F078-4628-8C90-5B82886146C0}" destId="{B2D39BC1-453B-4F01-AA3C-AAD310EB64BB}" srcOrd="2" destOrd="0" presId="urn:microsoft.com/office/officeart/2005/8/layout/matrix1"/>
    <dgm:cxn modelId="{047385F1-E6DD-4146-81FF-C5A0963324EF}" type="presParOf" srcId="{132897F2-F078-4628-8C90-5B82886146C0}" destId="{990937A1-AD5A-4021-9907-D004082743BB}" srcOrd="3" destOrd="0" presId="urn:microsoft.com/office/officeart/2005/8/layout/matrix1"/>
    <dgm:cxn modelId="{043F2E7D-28A2-4615-AF87-BDA56254AAAC}" type="presParOf" srcId="{132897F2-F078-4628-8C90-5B82886146C0}" destId="{DD67259A-900C-4DF9-92FE-96DC1D7E98CC}" srcOrd="4" destOrd="0" presId="urn:microsoft.com/office/officeart/2005/8/layout/matrix1"/>
    <dgm:cxn modelId="{BE4A901D-06C6-4F2B-8CDB-D8AE3617F6E1}" type="presParOf" srcId="{132897F2-F078-4628-8C90-5B82886146C0}" destId="{3F313D9E-5616-4E58-9F9E-9C4095415288}" srcOrd="5" destOrd="0" presId="urn:microsoft.com/office/officeart/2005/8/layout/matrix1"/>
    <dgm:cxn modelId="{797BB71E-034A-4CBE-A756-23CCAAFC5D37}" type="presParOf" srcId="{132897F2-F078-4628-8C90-5B82886146C0}" destId="{DF2D18CD-67B7-4051-99CA-3AA252EAB11F}" srcOrd="6" destOrd="0" presId="urn:microsoft.com/office/officeart/2005/8/layout/matrix1"/>
    <dgm:cxn modelId="{A9C39F23-074D-466B-86A5-A9AB16897CB7}" type="presParOf" srcId="{132897F2-F078-4628-8C90-5B82886146C0}" destId="{70B8AF2C-9C57-48B2-A52A-3F878B017E24}" srcOrd="7" destOrd="0" presId="urn:microsoft.com/office/officeart/2005/8/layout/matrix1"/>
    <dgm:cxn modelId="{12EF598B-3A90-47A3-A1D1-2ADB47BD0DB6}" type="presParOf" srcId="{CB974F7F-9322-43AB-8A54-05747838B857}" destId="{AEA29B9B-AF7F-4132-85C6-2DA41EC912A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1D2F3-4650-4DBC-8EB3-E378B3419A45}" type="doc">
      <dgm:prSet loTypeId="urn:microsoft.com/office/officeart/2005/8/layout/matrix1" loCatId="matrix" qsTypeId="urn:microsoft.com/office/officeart/2005/8/quickstyle/simple1" qsCatId="simple" csTypeId="urn:microsoft.com/office/officeart/2005/8/colors/colorful1#2" csCatId="colorful" phldr="1"/>
      <dgm:spPr/>
      <dgm:t>
        <a:bodyPr/>
        <a:lstStyle/>
        <a:p>
          <a:pPr rtl="1"/>
          <a:endParaRPr lang="fa-IR"/>
        </a:p>
      </dgm:t>
    </dgm:pt>
    <dgm:pt modelId="{DD6BAEC7-1C88-454B-8F1E-4C4B244BAAC6}">
      <dgm:prSet phldrT="[Text]" custT="1"/>
      <dgm:spPr/>
      <dgm:t>
        <a:bodyPr/>
        <a:lstStyle/>
        <a:p>
          <a:pPr rtl="1"/>
          <a:r>
            <a:rPr lang="fa-IR" sz="1800" dirty="0" smtClean="0">
              <a:cs typeface="B Titr" pitchFamily="2" charset="-78"/>
            </a:rPr>
            <a:t>تحلیل لایه ای علت ها</a:t>
          </a:r>
          <a:endParaRPr lang="fa-IR" sz="1800" dirty="0">
            <a:cs typeface="B Titr" pitchFamily="2" charset="-78"/>
          </a:endParaRPr>
        </a:p>
      </dgm:t>
    </dgm:pt>
    <dgm:pt modelId="{F59A4481-F637-46BB-98A7-F9CEE045CC99}" type="sibTrans" cxnId="{E9CBDD99-1FC4-4AC9-B83C-603F7629FCBA}">
      <dgm:prSet/>
      <dgm:spPr/>
      <dgm:t>
        <a:bodyPr/>
        <a:lstStyle/>
        <a:p>
          <a:pPr rtl="1"/>
          <a:endParaRPr lang="fa-IR"/>
        </a:p>
      </dgm:t>
    </dgm:pt>
    <dgm:pt modelId="{F72C0F73-A195-4E99-933A-4F7481430037}" type="parTrans" cxnId="{E9CBDD99-1FC4-4AC9-B83C-603F7629FCBA}">
      <dgm:prSet/>
      <dgm:spPr/>
      <dgm:t>
        <a:bodyPr/>
        <a:lstStyle/>
        <a:p>
          <a:pPr rtl="1"/>
          <a:endParaRPr lang="fa-IR"/>
        </a:p>
      </dgm:t>
    </dgm:pt>
    <dgm:pt modelId="{76CFD57F-71B8-4E7E-A94E-2B80496612E0}">
      <dgm:prSet phldrT="[Text]" custT="1"/>
      <dgm:spPr/>
      <dgm:t>
        <a:bodyPr/>
        <a:lstStyle/>
        <a:p>
          <a:pPr rtl="1"/>
          <a:r>
            <a:rPr lang="fa-IR" sz="1800" dirty="0" smtClean="0">
              <a:cs typeface="B Titr" pitchFamily="2" charset="-78"/>
            </a:rPr>
            <a:t>تحلیل روند،پیش بینی</a:t>
          </a:r>
          <a:endParaRPr lang="fa-IR" sz="1800" dirty="0">
            <a:cs typeface="B Titr" pitchFamily="2" charset="-78"/>
          </a:endParaRPr>
        </a:p>
      </dgm:t>
    </dgm:pt>
    <dgm:pt modelId="{0D0EF9D7-A921-47ED-BA52-C4248A3AD680}" type="sibTrans" cxnId="{DEB0F600-64CB-42DE-A947-14FC0F1EAC3A}">
      <dgm:prSet/>
      <dgm:spPr/>
      <dgm:t>
        <a:bodyPr/>
        <a:lstStyle/>
        <a:p>
          <a:pPr rtl="1"/>
          <a:endParaRPr lang="fa-IR"/>
        </a:p>
      </dgm:t>
    </dgm:pt>
    <dgm:pt modelId="{D5770F46-8D10-4B2E-B82F-2FB0CBAEAA1D}" type="parTrans" cxnId="{DEB0F600-64CB-42DE-A947-14FC0F1EAC3A}">
      <dgm:prSet/>
      <dgm:spPr/>
      <dgm:t>
        <a:bodyPr/>
        <a:lstStyle/>
        <a:p>
          <a:pPr rtl="1"/>
          <a:endParaRPr lang="fa-IR"/>
        </a:p>
      </dgm:t>
    </dgm:pt>
    <dgm:pt modelId="{49197BE1-CE09-4E79-AF69-C69C202C88C2}">
      <dgm:prSet phldrT="[Text]" custT="1"/>
      <dgm:spPr/>
      <dgm:t>
        <a:bodyPr/>
        <a:lstStyle/>
        <a:p>
          <a:pPr rtl="1"/>
          <a:r>
            <a:rPr lang="fa-IR" sz="1800" dirty="0" smtClean="0">
              <a:cs typeface="B Titr" pitchFamily="2" charset="-78"/>
            </a:rPr>
            <a:t>سناریو</a:t>
          </a:r>
          <a:endParaRPr lang="fa-IR" sz="1800" dirty="0">
            <a:cs typeface="B Titr" pitchFamily="2" charset="-78"/>
          </a:endParaRPr>
        </a:p>
      </dgm:t>
    </dgm:pt>
    <dgm:pt modelId="{F4638FBC-72B7-48D4-AA24-13A616F884C8}" type="sibTrans" cxnId="{11ABC18E-04A3-4C29-9C6F-5EABED875D40}">
      <dgm:prSet/>
      <dgm:spPr/>
      <dgm:t>
        <a:bodyPr/>
        <a:lstStyle/>
        <a:p>
          <a:pPr rtl="1"/>
          <a:endParaRPr lang="fa-IR"/>
        </a:p>
      </dgm:t>
    </dgm:pt>
    <dgm:pt modelId="{B9755735-3FBA-4D85-A756-60F87F5E12AC}" type="parTrans" cxnId="{11ABC18E-04A3-4C29-9C6F-5EABED875D40}">
      <dgm:prSet/>
      <dgm:spPr/>
      <dgm:t>
        <a:bodyPr/>
        <a:lstStyle/>
        <a:p>
          <a:pPr rtl="1"/>
          <a:endParaRPr lang="fa-IR"/>
        </a:p>
      </dgm:t>
    </dgm:pt>
    <dgm:pt modelId="{380CDCEB-7B1F-4E87-B0A8-1929E366CE8C}">
      <dgm:prSet phldrT="[Text]" custT="1"/>
      <dgm:spPr/>
      <dgm:t>
        <a:bodyPr/>
        <a:lstStyle/>
        <a:p>
          <a:pPr rtl="1"/>
          <a:r>
            <a:rPr lang="fa-IR" sz="1800" dirty="0" smtClean="0">
              <a:cs typeface="B Titr" pitchFamily="2" charset="-78"/>
            </a:rPr>
            <a:t>دلفی</a:t>
          </a:r>
          <a:endParaRPr lang="fa-IR" sz="1800" dirty="0">
            <a:cs typeface="B Titr" pitchFamily="2" charset="-78"/>
          </a:endParaRPr>
        </a:p>
      </dgm:t>
    </dgm:pt>
    <dgm:pt modelId="{00A3A109-ABD1-4F75-9845-C0F6DA14A0D9}" type="sibTrans" cxnId="{26590BB1-BC29-4661-A477-94C964E942AA}">
      <dgm:prSet/>
      <dgm:spPr/>
      <dgm:t>
        <a:bodyPr/>
        <a:lstStyle/>
        <a:p>
          <a:pPr rtl="1"/>
          <a:endParaRPr lang="fa-IR"/>
        </a:p>
      </dgm:t>
    </dgm:pt>
    <dgm:pt modelId="{811FB3E7-5ABB-4D91-BD62-CE8294CDB954}" type="parTrans" cxnId="{26590BB1-BC29-4661-A477-94C964E942AA}">
      <dgm:prSet/>
      <dgm:spPr/>
      <dgm:t>
        <a:bodyPr/>
        <a:lstStyle/>
        <a:p>
          <a:pPr rtl="1"/>
          <a:endParaRPr lang="fa-IR"/>
        </a:p>
      </dgm:t>
    </dgm:pt>
    <dgm:pt modelId="{CBE4096D-C71D-40DA-BA3E-E322B9087585}">
      <dgm:prSet phldrT="[Text]" phldr="1"/>
      <dgm:spPr>
        <a:noFill/>
        <a:ln>
          <a:noFill/>
        </a:ln>
      </dgm:spPr>
      <dgm:t>
        <a:bodyPr/>
        <a:lstStyle/>
        <a:p>
          <a:pPr rtl="1"/>
          <a:endParaRPr lang="fa-IR" dirty="0"/>
        </a:p>
      </dgm:t>
    </dgm:pt>
    <dgm:pt modelId="{95018B7B-A456-4CF0-AEDF-2A3E199E94A2}" type="sibTrans" cxnId="{7E983EA0-DDCC-46A8-990D-0E5C5B7B3417}">
      <dgm:prSet/>
      <dgm:spPr/>
      <dgm:t>
        <a:bodyPr/>
        <a:lstStyle/>
        <a:p>
          <a:pPr rtl="1"/>
          <a:endParaRPr lang="fa-IR"/>
        </a:p>
      </dgm:t>
    </dgm:pt>
    <dgm:pt modelId="{732686D9-D456-4316-95A0-BA1CDCDCA57C}" type="parTrans" cxnId="{7E983EA0-DDCC-46A8-990D-0E5C5B7B3417}">
      <dgm:prSet/>
      <dgm:spPr/>
      <dgm:t>
        <a:bodyPr/>
        <a:lstStyle/>
        <a:p>
          <a:pPr rtl="1"/>
          <a:endParaRPr lang="fa-IR"/>
        </a:p>
      </dgm:t>
    </dgm:pt>
    <dgm:pt modelId="{3C0F9CD3-CCA5-4EB4-B64B-A3B2A6B12DFD}" type="pres">
      <dgm:prSet presAssocID="{4691D2F3-4650-4DBC-8EB3-E378B3419A45}" presName="diagram" presStyleCnt="0">
        <dgm:presLayoutVars>
          <dgm:chMax val="1"/>
          <dgm:dir/>
          <dgm:animLvl val="ctr"/>
          <dgm:resizeHandles val="exact"/>
        </dgm:presLayoutVars>
      </dgm:prSet>
      <dgm:spPr/>
      <dgm:t>
        <a:bodyPr/>
        <a:lstStyle/>
        <a:p>
          <a:pPr rtl="1"/>
          <a:endParaRPr lang="fa-IR"/>
        </a:p>
      </dgm:t>
    </dgm:pt>
    <dgm:pt modelId="{DB5A7984-ACD4-4238-8111-53A1D8D8FCC5}" type="pres">
      <dgm:prSet presAssocID="{4691D2F3-4650-4DBC-8EB3-E378B3419A45}" presName="matrix" presStyleCnt="0"/>
      <dgm:spPr/>
      <dgm:t>
        <a:bodyPr/>
        <a:lstStyle/>
        <a:p>
          <a:pPr rtl="1"/>
          <a:endParaRPr lang="fa-IR"/>
        </a:p>
      </dgm:t>
    </dgm:pt>
    <dgm:pt modelId="{BD2A3977-494C-463B-BBB1-40BC4C2B5E06}" type="pres">
      <dgm:prSet presAssocID="{4691D2F3-4650-4DBC-8EB3-E378B3419A45}" presName="tile1" presStyleLbl="node1" presStyleIdx="0" presStyleCnt="4"/>
      <dgm:spPr/>
      <dgm:t>
        <a:bodyPr/>
        <a:lstStyle/>
        <a:p>
          <a:pPr rtl="1"/>
          <a:endParaRPr lang="fa-IR"/>
        </a:p>
      </dgm:t>
    </dgm:pt>
    <dgm:pt modelId="{037FAA0C-1E9F-4D74-870B-62B0C892BDD8}" type="pres">
      <dgm:prSet presAssocID="{4691D2F3-4650-4DBC-8EB3-E378B3419A45}" presName="tile1text" presStyleLbl="node1" presStyleIdx="0" presStyleCnt="4">
        <dgm:presLayoutVars>
          <dgm:chMax val="0"/>
          <dgm:chPref val="0"/>
          <dgm:bulletEnabled val="1"/>
        </dgm:presLayoutVars>
      </dgm:prSet>
      <dgm:spPr/>
      <dgm:t>
        <a:bodyPr/>
        <a:lstStyle/>
        <a:p>
          <a:pPr rtl="1"/>
          <a:endParaRPr lang="fa-IR"/>
        </a:p>
      </dgm:t>
    </dgm:pt>
    <dgm:pt modelId="{224B83D7-3AA3-4DC8-B32D-51C17518D4DD}" type="pres">
      <dgm:prSet presAssocID="{4691D2F3-4650-4DBC-8EB3-E378B3419A45}" presName="tile2" presStyleLbl="node1" presStyleIdx="1" presStyleCnt="4"/>
      <dgm:spPr/>
      <dgm:t>
        <a:bodyPr/>
        <a:lstStyle/>
        <a:p>
          <a:pPr rtl="1"/>
          <a:endParaRPr lang="fa-IR"/>
        </a:p>
      </dgm:t>
    </dgm:pt>
    <dgm:pt modelId="{8B7EF8B7-7F4A-41C9-BBFB-9F4BAACA10DF}" type="pres">
      <dgm:prSet presAssocID="{4691D2F3-4650-4DBC-8EB3-E378B3419A45}" presName="tile2text" presStyleLbl="node1" presStyleIdx="1" presStyleCnt="4">
        <dgm:presLayoutVars>
          <dgm:chMax val="0"/>
          <dgm:chPref val="0"/>
          <dgm:bulletEnabled val="1"/>
        </dgm:presLayoutVars>
      </dgm:prSet>
      <dgm:spPr/>
      <dgm:t>
        <a:bodyPr/>
        <a:lstStyle/>
        <a:p>
          <a:pPr rtl="1"/>
          <a:endParaRPr lang="fa-IR"/>
        </a:p>
      </dgm:t>
    </dgm:pt>
    <dgm:pt modelId="{B944F6D8-DB75-4D56-9FA6-1FA9459DD3A6}" type="pres">
      <dgm:prSet presAssocID="{4691D2F3-4650-4DBC-8EB3-E378B3419A45}" presName="tile3" presStyleLbl="node1" presStyleIdx="2" presStyleCnt="4"/>
      <dgm:spPr/>
      <dgm:t>
        <a:bodyPr/>
        <a:lstStyle/>
        <a:p>
          <a:pPr rtl="1"/>
          <a:endParaRPr lang="fa-IR"/>
        </a:p>
      </dgm:t>
    </dgm:pt>
    <dgm:pt modelId="{B925A58F-4602-4E95-8072-A12C9B42E0AD}" type="pres">
      <dgm:prSet presAssocID="{4691D2F3-4650-4DBC-8EB3-E378B3419A45}" presName="tile3text" presStyleLbl="node1" presStyleIdx="2" presStyleCnt="4">
        <dgm:presLayoutVars>
          <dgm:chMax val="0"/>
          <dgm:chPref val="0"/>
          <dgm:bulletEnabled val="1"/>
        </dgm:presLayoutVars>
      </dgm:prSet>
      <dgm:spPr/>
      <dgm:t>
        <a:bodyPr/>
        <a:lstStyle/>
        <a:p>
          <a:pPr rtl="1"/>
          <a:endParaRPr lang="fa-IR"/>
        </a:p>
      </dgm:t>
    </dgm:pt>
    <dgm:pt modelId="{CE28ADE9-9ACE-49EB-8013-FF88B58C96AF}" type="pres">
      <dgm:prSet presAssocID="{4691D2F3-4650-4DBC-8EB3-E378B3419A45}" presName="tile4" presStyleLbl="node1" presStyleIdx="3" presStyleCnt="4"/>
      <dgm:spPr/>
      <dgm:t>
        <a:bodyPr/>
        <a:lstStyle/>
        <a:p>
          <a:pPr rtl="1"/>
          <a:endParaRPr lang="fa-IR"/>
        </a:p>
      </dgm:t>
    </dgm:pt>
    <dgm:pt modelId="{488F7CA6-F769-46EC-9B27-FC08DD73545E}" type="pres">
      <dgm:prSet presAssocID="{4691D2F3-4650-4DBC-8EB3-E378B3419A45}" presName="tile4text" presStyleLbl="node1" presStyleIdx="3" presStyleCnt="4">
        <dgm:presLayoutVars>
          <dgm:chMax val="0"/>
          <dgm:chPref val="0"/>
          <dgm:bulletEnabled val="1"/>
        </dgm:presLayoutVars>
      </dgm:prSet>
      <dgm:spPr/>
      <dgm:t>
        <a:bodyPr/>
        <a:lstStyle/>
        <a:p>
          <a:pPr rtl="1"/>
          <a:endParaRPr lang="fa-IR"/>
        </a:p>
      </dgm:t>
    </dgm:pt>
    <dgm:pt modelId="{2F875A03-0AAA-4DBE-840B-EDEAED46704B}" type="pres">
      <dgm:prSet presAssocID="{4691D2F3-4650-4DBC-8EB3-E378B3419A45}" presName="centerTile" presStyleLbl="fgShp" presStyleIdx="0" presStyleCnt="1" custLinFactNeighborX="810" custLinFactNeighborY="11628">
        <dgm:presLayoutVars>
          <dgm:chMax val="0"/>
          <dgm:chPref val="0"/>
        </dgm:presLayoutVars>
      </dgm:prSet>
      <dgm:spPr/>
      <dgm:t>
        <a:bodyPr/>
        <a:lstStyle/>
        <a:p>
          <a:pPr rtl="1"/>
          <a:endParaRPr lang="fa-IR"/>
        </a:p>
      </dgm:t>
    </dgm:pt>
  </dgm:ptLst>
  <dgm:cxnLst>
    <dgm:cxn modelId="{CB31456A-6857-4E1C-8E6F-E9D7B126FB6E}" type="presOf" srcId="{49197BE1-CE09-4E79-AF69-C69C202C88C2}" destId="{224B83D7-3AA3-4DC8-B32D-51C17518D4DD}" srcOrd="0" destOrd="0" presId="urn:microsoft.com/office/officeart/2005/8/layout/matrix1"/>
    <dgm:cxn modelId="{11ABC18E-04A3-4C29-9C6F-5EABED875D40}" srcId="{CBE4096D-C71D-40DA-BA3E-E322B9087585}" destId="{49197BE1-CE09-4E79-AF69-C69C202C88C2}" srcOrd="1" destOrd="0" parTransId="{B9755735-3FBA-4D85-A756-60F87F5E12AC}" sibTransId="{F4638FBC-72B7-48D4-AA24-13A616F884C8}"/>
    <dgm:cxn modelId="{41A7CD0A-892A-4B86-BB39-F4818CC723AD}" type="presOf" srcId="{380CDCEB-7B1F-4E87-B0A8-1929E366CE8C}" destId="{037FAA0C-1E9F-4D74-870B-62B0C892BDD8}" srcOrd="1" destOrd="0" presId="urn:microsoft.com/office/officeart/2005/8/layout/matrix1"/>
    <dgm:cxn modelId="{7BD07964-D723-4D8D-9EDB-453EAF6B43F7}" type="presOf" srcId="{DD6BAEC7-1C88-454B-8F1E-4C4B244BAAC6}" destId="{488F7CA6-F769-46EC-9B27-FC08DD73545E}" srcOrd="1" destOrd="0" presId="urn:microsoft.com/office/officeart/2005/8/layout/matrix1"/>
    <dgm:cxn modelId="{7347B593-6286-4AC8-A7BE-F8487E3E9BF5}" type="presOf" srcId="{CBE4096D-C71D-40DA-BA3E-E322B9087585}" destId="{2F875A03-0AAA-4DBE-840B-EDEAED46704B}" srcOrd="0" destOrd="0" presId="urn:microsoft.com/office/officeart/2005/8/layout/matrix1"/>
    <dgm:cxn modelId="{72B09A67-4BAD-44E5-B5AD-9733E81CF7B7}" type="presOf" srcId="{76CFD57F-71B8-4E7E-A94E-2B80496612E0}" destId="{B925A58F-4602-4E95-8072-A12C9B42E0AD}" srcOrd="1" destOrd="0" presId="urn:microsoft.com/office/officeart/2005/8/layout/matrix1"/>
    <dgm:cxn modelId="{AE518037-7ABF-4C9A-8B6D-09AA152D915D}" type="presOf" srcId="{76CFD57F-71B8-4E7E-A94E-2B80496612E0}" destId="{B944F6D8-DB75-4D56-9FA6-1FA9459DD3A6}" srcOrd="0" destOrd="0" presId="urn:microsoft.com/office/officeart/2005/8/layout/matrix1"/>
    <dgm:cxn modelId="{F318F4A4-EB71-4E07-B89A-311E34B1CE2D}" type="presOf" srcId="{49197BE1-CE09-4E79-AF69-C69C202C88C2}" destId="{8B7EF8B7-7F4A-41C9-BBFB-9F4BAACA10DF}" srcOrd="1" destOrd="0" presId="urn:microsoft.com/office/officeart/2005/8/layout/matrix1"/>
    <dgm:cxn modelId="{7E983EA0-DDCC-46A8-990D-0E5C5B7B3417}" srcId="{4691D2F3-4650-4DBC-8EB3-E378B3419A45}" destId="{CBE4096D-C71D-40DA-BA3E-E322B9087585}" srcOrd="0" destOrd="0" parTransId="{732686D9-D456-4316-95A0-BA1CDCDCA57C}" sibTransId="{95018B7B-A456-4CF0-AEDF-2A3E199E94A2}"/>
    <dgm:cxn modelId="{DEB0F600-64CB-42DE-A947-14FC0F1EAC3A}" srcId="{CBE4096D-C71D-40DA-BA3E-E322B9087585}" destId="{76CFD57F-71B8-4E7E-A94E-2B80496612E0}" srcOrd="2" destOrd="0" parTransId="{D5770F46-8D10-4B2E-B82F-2FB0CBAEAA1D}" sibTransId="{0D0EF9D7-A921-47ED-BA52-C4248A3AD680}"/>
    <dgm:cxn modelId="{B7E78714-3E51-48C4-838F-8FCD34B83F2A}" type="presOf" srcId="{4691D2F3-4650-4DBC-8EB3-E378B3419A45}" destId="{3C0F9CD3-CCA5-4EB4-B64B-A3B2A6B12DFD}" srcOrd="0" destOrd="0" presId="urn:microsoft.com/office/officeart/2005/8/layout/matrix1"/>
    <dgm:cxn modelId="{7B03CFAB-66EC-419F-8299-5AF2970F7D5F}" type="presOf" srcId="{380CDCEB-7B1F-4E87-B0A8-1929E366CE8C}" destId="{BD2A3977-494C-463B-BBB1-40BC4C2B5E06}" srcOrd="0" destOrd="0" presId="urn:microsoft.com/office/officeart/2005/8/layout/matrix1"/>
    <dgm:cxn modelId="{60907D83-FB0D-4C06-A234-D6FD79F0B7E4}" type="presOf" srcId="{DD6BAEC7-1C88-454B-8F1E-4C4B244BAAC6}" destId="{CE28ADE9-9ACE-49EB-8013-FF88B58C96AF}" srcOrd="0" destOrd="0" presId="urn:microsoft.com/office/officeart/2005/8/layout/matrix1"/>
    <dgm:cxn modelId="{26590BB1-BC29-4661-A477-94C964E942AA}" srcId="{CBE4096D-C71D-40DA-BA3E-E322B9087585}" destId="{380CDCEB-7B1F-4E87-B0A8-1929E366CE8C}" srcOrd="0" destOrd="0" parTransId="{811FB3E7-5ABB-4D91-BD62-CE8294CDB954}" sibTransId="{00A3A109-ABD1-4F75-9845-C0F6DA14A0D9}"/>
    <dgm:cxn modelId="{E9CBDD99-1FC4-4AC9-B83C-603F7629FCBA}" srcId="{CBE4096D-C71D-40DA-BA3E-E322B9087585}" destId="{DD6BAEC7-1C88-454B-8F1E-4C4B244BAAC6}" srcOrd="3" destOrd="0" parTransId="{F72C0F73-A195-4E99-933A-4F7481430037}" sibTransId="{F59A4481-F637-46BB-98A7-F9CEE045CC99}"/>
    <dgm:cxn modelId="{A7A17E06-5202-4C56-B991-16B4C155911F}" type="presParOf" srcId="{3C0F9CD3-CCA5-4EB4-B64B-A3B2A6B12DFD}" destId="{DB5A7984-ACD4-4238-8111-53A1D8D8FCC5}" srcOrd="0" destOrd="0" presId="urn:microsoft.com/office/officeart/2005/8/layout/matrix1"/>
    <dgm:cxn modelId="{10E2BC66-61ED-4580-868C-DD764E7D8CCE}" type="presParOf" srcId="{DB5A7984-ACD4-4238-8111-53A1D8D8FCC5}" destId="{BD2A3977-494C-463B-BBB1-40BC4C2B5E06}" srcOrd="0" destOrd="0" presId="urn:microsoft.com/office/officeart/2005/8/layout/matrix1"/>
    <dgm:cxn modelId="{D430C5C1-1206-4A6A-9200-D23869EDE4F2}" type="presParOf" srcId="{DB5A7984-ACD4-4238-8111-53A1D8D8FCC5}" destId="{037FAA0C-1E9F-4D74-870B-62B0C892BDD8}" srcOrd="1" destOrd="0" presId="urn:microsoft.com/office/officeart/2005/8/layout/matrix1"/>
    <dgm:cxn modelId="{362578CC-EEFF-43AD-9888-9894B479E90E}" type="presParOf" srcId="{DB5A7984-ACD4-4238-8111-53A1D8D8FCC5}" destId="{224B83D7-3AA3-4DC8-B32D-51C17518D4DD}" srcOrd="2" destOrd="0" presId="urn:microsoft.com/office/officeart/2005/8/layout/matrix1"/>
    <dgm:cxn modelId="{9D6ED23E-48F9-4EBA-9B83-B794320D0190}" type="presParOf" srcId="{DB5A7984-ACD4-4238-8111-53A1D8D8FCC5}" destId="{8B7EF8B7-7F4A-41C9-BBFB-9F4BAACA10DF}" srcOrd="3" destOrd="0" presId="urn:microsoft.com/office/officeart/2005/8/layout/matrix1"/>
    <dgm:cxn modelId="{8739A09A-1ABF-473C-B58A-C50BDFF6D737}" type="presParOf" srcId="{DB5A7984-ACD4-4238-8111-53A1D8D8FCC5}" destId="{B944F6D8-DB75-4D56-9FA6-1FA9459DD3A6}" srcOrd="4" destOrd="0" presId="urn:microsoft.com/office/officeart/2005/8/layout/matrix1"/>
    <dgm:cxn modelId="{D09FEDE1-A5E4-4AB4-9189-C9FF21A02153}" type="presParOf" srcId="{DB5A7984-ACD4-4238-8111-53A1D8D8FCC5}" destId="{B925A58F-4602-4E95-8072-A12C9B42E0AD}" srcOrd="5" destOrd="0" presId="urn:microsoft.com/office/officeart/2005/8/layout/matrix1"/>
    <dgm:cxn modelId="{647BF2D7-DA26-435F-BEFF-E9D9B4B5C929}" type="presParOf" srcId="{DB5A7984-ACD4-4238-8111-53A1D8D8FCC5}" destId="{CE28ADE9-9ACE-49EB-8013-FF88B58C96AF}" srcOrd="6" destOrd="0" presId="urn:microsoft.com/office/officeart/2005/8/layout/matrix1"/>
    <dgm:cxn modelId="{DBF49E07-8C44-4B2E-A2E9-8EE250C50FEF}" type="presParOf" srcId="{DB5A7984-ACD4-4238-8111-53A1D8D8FCC5}" destId="{488F7CA6-F769-46EC-9B27-FC08DD73545E}" srcOrd="7" destOrd="0" presId="urn:microsoft.com/office/officeart/2005/8/layout/matrix1"/>
    <dgm:cxn modelId="{87452AC7-08B9-4277-A1F0-973AF03FAE54}" type="presParOf" srcId="{3C0F9CD3-CCA5-4EB4-B64B-A3B2A6B12DFD}" destId="{2F875A03-0AAA-4DBE-840B-EDEAED46704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5AE5984-3D52-4414-8D27-E57770D4E4EC}" type="datetimeFigureOut">
              <a:rPr lang="en-US"/>
              <a:pPr>
                <a:defRPr/>
              </a:pPr>
              <a:t>2/16/2015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7FA9D02-31B9-468E-9BCE-4F7A3B68E454}" type="slidenum">
              <a:rPr lang="en-US"/>
              <a:pPr>
                <a:defRPr/>
              </a:pPr>
              <a:t>‹#›</a:t>
            </a:fld>
            <a:endParaRPr lang="en-US"/>
          </a:p>
        </p:txBody>
      </p:sp>
    </p:spTree>
    <p:extLst>
      <p:ext uri="{BB962C8B-B14F-4D97-AF65-F5344CB8AC3E}">
        <p14:creationId xmlns:p14="http://schemas.microsoft.com/office/powerpoint/2010/main" val="199689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6691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6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691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6691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3FCEB439-701F-456C-A8DF-F1AB9CD5AE76}" type="slidenum">
              <a:rPr lang="ar-SA"/>
              <a:pPr>
                <a:defRPr/>
              </a:pPr>
              <a:t>‹#›</a:t>
            </a:fld>
            <a:endParaRPr lang="en-US"/>
          </a:p>
        </p:txBody>
      </p:sp>
    </p:spTree>
    <p:extLst>
      <p:ext uri="{BB962C8B-B14F-4D97-AF65-F5344CB8AC3E}">
        <p14:creationId xmlns:p14="http://schemas.microsoft.com/office/powerpoint/2010/main" val="112644391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524D3F-97C9-460C-A44A-D98F596C6F5A}"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685817" indent="-263776" eaLnBrk="0" hangingPunct="0">
              <a:defRPr>
                <a:solidFill>
                  <a:schemeClr val="tx1"/>
                </a:solidFill>
                <a:latin typeface="Tahoma" pitchFamily="34" charset="0"/>
                <a:cs typeface="Arial" charset="0"/>
              </a:defRPr>
            </a:lvl2pPr>
            <a:lvl3pPr marL="1055103" indent="-211021" eaLnBrk="0" hangingPunct="0">
              <a:defRPr>
                <a:solidFill>
                  <a:schemeClr val="tx1"/>
                </a:solidFill>
                <a:latin typeface="Tahoma" pitchFamily="34" charset="0"/>
                <a:cs typeface="Arial" charset="0"/>
              </a:defRPr>
            </a:lvl3pPr>
            <a:lvl4pPr marL="1477145" indent="-211021" eaLnBrk="0" hangingPunct="0">
              <a:defRPr>
                <a:solidFill>
                  <a:schemeClr val="tx1"/>
                </a:solidFill>
                <a:latin typeface="Tahoma" pitchFamily="34" charset="0"/>
                <a:cs typeface="Arial" charset="0"/>
              </a:defRPr>
            </a:lvl4pPr>
            <a:lvl5pPr marL="1899186" indent="-211021" eaLnBrk="0" hangingPunct="0">
              <a:defRPr>
                <a:solidFill>
                  <a:schemeClr val="tx1"/>
                </a:solidFill>
                <a:latin typeface="Tahoma" pitchFamily="34" charset="0"/>
                <a:cs typeface="Arial" charset="0"/>
              </a:defRPr>
            </a:lvl5pPr>
            <a:lvl6pPr marL="2321227" indent="-211021" eaLnBrk="0" fontAlgn="base" hangingPunct="0">
              <a:spcBef>
                <a:spcPct val="0"/>
              </a:spcBef>
              <a:spcAft>
                <a:spcPct val="0"/>
              </a:spcAft>
              <a:defRPr>
                <a:solidFill>
                  <a:schemeClr val="tx1"/>
                </a:solidFill>
                <a:latin typeface="Tahoma" pitchFamily="34" charset="0"/>
                <a:cs typeface="Arial" charset="0"/>
              </a:defRPr>
            </a:lvl6pPr>
            <a:lvl7pPr marL="2743269" indent="-211021" eaLnBrk="0" fontAlgn="base" hangingPunct="0">
              <a:spcBef>
                <a:spcPct val="0"/>
              </a:spcBef>
              <a:spcAft>
                <a:spcPct val="0"/>
              </a:spcAft>
              <a:defRPr>
                <a:solidFill>
                  <a:schemeClr val="tx1"/>
                </a:solidFill>
                <a:latin typeface="Tahoma" pitchFamily="34" charset="0"/>
                <a:cs typeface="Arial" charset="0"/>
              </a:defRPr>
            </a:lvl7pPr>
            <a:lvl8pPr marL="3165310" indent="-211021" eaLnBrk="0" fontAlgn="base" hangingPunct="0">
              <a:spcBef>
                <a:spcPct val="0"/>
              </a:spcBef>
              <a:spcAft>
                <a:spcPct val="0"/>
              </a:spcAft>
              <a:defRPr>
                <a:solidFill>
                  <a:schemeClr val="tx1"/>
                </a:solidFill>
                <a:latin typeface="Tahoma" pitchFamily="34" charset="0"/>
                <a:cs typeface="Arial" charset="0"/>
              </a:defRPr>
            </a:lvl8pPr>
            <a:lvl9pPr marL="3587351" indent="-21102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A27939C-0B64-43C7-A30A-10B892A25B21}" type="slidenum">
              <a:rPr lang="ar-SA">
                <a:latin typeface="Times New Roman" pitchFamily="18" charset="0"/>
                <a:cs typeface="Times New Roman" pitchFamily="18" charset="0"/>
              </a:rPr>
              <a:pPr eaLnBrk="1" hangingPunct="1"/>
              <a:t>17</a:t>
            </a:fld>
            <a:endParaRPr lang="en-US">
              <a:latin typeface="Times New Roman" pitchFamily="18" charset="0"/>
              <a:cs typeface="Times New Roman" pitchFamily="18" charset="0"/>
            </a:endParaRPr>
          </a:p>
        </p:txBody>
      </p:sp>
      <p:sp>
        <p:nvSpPr>
          <p:cNvPr id="67587" name="Rectangle 2"/>
          <p:cNvSpPr>
            <a:spLocks noGrp="1" noRot="1" noChangeAspect="1" noChangeArrowheads="1" noTextEdit="1"/>
          </p:cNvSpPr>
          <p:nvPr>
            <p:ph type="sldImg"/>
          </p:nvPr>
        </p:nvSpPr>
        <p:spPr>
          <a:xfrm>
            <a:off x="958465" y="686474"/>
            <a:ext cx="4941072" cy="3428114"/>
          </a:xfrm>
          <a:solidFill>
            <a:srgbClr val="FFFFFF"/>
          </a:solidFill>
          <a:ln/>
        </p:spPr>
      </p:sp>
      <p:sp>
        <p:nvSpPr>
          <p:cNvPr id="67588" name="Rectangle 3"/>
          <p:cNvSpPr>
            <a:spLocks noGrp="1" noChangeArrowheads="1"/>
          </p:cNvSpPr>
          <p:nvPr>
            <p:ph type="body" idx="1"/>
          </p:nvPr>
        </p:nvSpPr>
        <p:spPr>
          <a:xfrm>
            <a:off x="913991" y="4342939"/>
            <a:ext cx="5030018" cy="4114587"/>
          </a:xfrm>
          <a:solidFill>
            <a:srgbClr val="FFFFFF"/>
          </a:solidFill>
          <a:ln>
            <a:solidFill>
              <a:srgbClr val="000000"/>
            </a:solidFill>
            <a:miter lim="800000"/>
            <a:headEnd/>
            <a:tailEnd/>
          </a:ln>
        </p:spPr>
        <p:txBody>
          <a:bodyPr lIns="91431" tIns="45716" rIns="91431" bIns="45716"/>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05451E7-6A43-46B7-9C98-3AC0CED67618}" type="slidenum">
              <a:rPr lang="ar-SA"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96259" name="Slide Image Placeholder 1"/>
          <p:cNvSpPr>
            <a:spLocks noGrp="1" noRot="1" noChangeAspect="1" noTextEdit="1"/>
          </p:cNvSpPr>
          <p:nvPr>
            <p:ph type="sldImg"/>
          </p:nvPr>
        </p:nvSpPr>
        <p:spPr>
          <a:ln/>
        </p:spPr>
      </p:sp>
      <p:sp>
        <p:nvSpPr>
          <p:cNvPr id="96260"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9626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21A34F4C-7BC5-4F79-B6CA-185C133DDD0A}" type="slidenum">
              <a:rPr lang="ar-SA" sz="1200">
                <a:solidFill>
                  <a:schemeClr val="bg1"/>
                </a:solidFill>
                <a:latin typeface="Times New Roman" pitchFamily="18" charset="0"/>
                <a:cs typeface="Titr" pitchFamily="2" charset="-78"/>
              </a:rPr>
              <a:pPr rtl="0">
                <a:spcBef>
                  <a:spcPct val="50000"/>
                </a:spcBef>
              </a:pPr>
              <a:t>35</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1A0C675-A0E9-4DD0-8F95-20EB7AF0C789}" type="slidenum">
              <a:rPr lang="ar-SA"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9728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586D0F3B-1DFF-4DB9-A92E-7EFCB8367A6F}" type="slidenum">
              <a:rPr lang="ar-SA" sz="1200">
                <a:solidFill>
                  <a:schemeClr val="bg1"/>
                </a:solidFill>
                <a:latin typeface="Times New Roman" pitchFamily="18" charset="0"/>
                <a:cs typeface="Titr" pitchFamily="2" charset="-78"/>
              </a:rPr>
              <a:pPr rtl="0">
                <a:spcBef>
                  <a:spcPct val="50000"/>
                </a:spcBef>
              </a:pPr>
              <a:t>36</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5FAA3A8-04D0-42C3-8858-F386FCB4C60D}" type="slidenum">
              <a:rPr lang="ar-SA"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9830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639FE4BE-EE1C-40F4-99BC-1A84F777CB73}" type="slidenum">
              <a:rPr lang="ar-SA" sz="1200">
                <a:solidFill>
                  <a:schemeClr val="bg1"/>
                </a:solidFill>
                <a:latin typeface="Times New Roman" pitchFamily="18" charset="0"/>
                <a:cs typeface="Titr" pitchFamily="2" charset="-78"/>
              </a:rPr>
              <a:pPr rtl="0">
                <a:spcBef>
                  <a:spcPct val="50000"/>
                </a:spcBef>
              </a:pPr>
              <a:t>37</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fa-IR" smtClean="0">
              <a:latin typeface="Arial" pitchFamily="34" charset="0"/>
              <a:cs typeface="Arial" pitchFamily="34" charset="0"/>
            </a:endParaRPr>
          </a:p>
        </p:txBody>
      </p:sp>
      <p:sp>
        <p:nvSpPr>
          <p:cNvPr id="99332" name="Slide Number Placeholder 3"/>
          <p:cNvSpPr>
            <a:spLocks noGrp="1"/>
          </p:cNvSpPr>
          <p:nvPr>
            <p:ph type="sldNum" sz="quarter" idx="5"/>
          </p:nvPr>
        </p:nvSpPr>
        <p:spPr>
          <a:noFill/>
        </p:spPr>
        <p:txBody>
          <a:bodyPr/>
          <a:lstStyle/>
          <a:p>
            <a:fld id="{636FD9A5-9775-4BB6-96C5-F382EE4BA065}"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2DD41F7-CFAD-46D2-8A93-419DC900933D}" type="slidenum">
              <a:rPr lang="ar-SA"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100355" name="Slide Image Placeholder 1"/>
          <p:cNvSpPr>
            <a:spLocks noGrp="1" noRot="1" noChangeAspect="1" noTextEdit="1"/>
          </p:cNvSpPr>
          <p:nvPr>
            <p:ph type="sldImg"/>
          </p:nvPr>
        </p:nvSpPr>
        <p:spPr>
          <a:ln/>
        </p:spPr>
      </p:sp>
      <p:sp>
        <p:nvSpPr>
          <p:cNvPr id="100356"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0035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519D12AE-83AA-47B8-A1D2-C163F091F025}" type="slidenum">
              <a:rPr lang="ar-SA" sz="1200">
                <a:solidFill>
                  <a:schemeClr val="bg1"/>
                </a:solidFill>
                <a:latin typeface="Times New Roman" pitchFamily="18" charset="0"/>
                <a:cs typeface="Titr" pitchFamily="2" charset="-78"/>
              </a:rPr>
              <a:pPr rtl="0">
                <a:spcBef>
                  <a:spcPct val="50000"/>
                </a:spcBef>
              </a:pPr>
              <a:t>39</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1178967-16FC-4B18-A7C6-DA3190AC0DAF}" type="slidenum">
              <a:rPr lang="ar-SA"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101379" name="Slide Image Placeholder 1"/>
          <p:cNvSpPr>
            <a:spLocks noGrp="1" noRot="1" noChangeAspect="1" noTextEdit="1"/>
          </p:cNvSpPr>
          <p:nvPr>
            <p:ph type="sldImg"/>
          </p:nvPr>
        </p:nvSpPr>
        <p:spPr>
          <a:ln/>
        </p:spPr>
      </p:sp>
      <p:sp>
        <p:nvSpPr>
          <p:cNvPr id="101380"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0138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9272A898-FCA0-427B-903B-3EC56F6277FD}" type="slidenum">
              <a:rPr lang="ar-SA" sz="1200">
                <a:solidFill>
                  <a:schemeClr val="bg1"/>
                </a:solidFill>
                <a:latin typeface="Times New Roman" pitchFamily="18" charset="0"/>
                <a:cs typeface="Titr" pitchFamily="2" charset="-78"/>
              </a:rPr>
              <a:pPr rtl="0">
                <a:spcBef>
                  <a:spcPct val="50000"/>
                </a:spcBef>
              </a:pPr>
              <a:t>42</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2707EC7-0611-4F72-9433-A2D2AC3EFD59}" type="slidenum">
              <a:rPr lang="ar-SA"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102403" name="Slide Image Placeholder 1"/>
          <p:cNvSpPr>
            <a:spLocks noGrp="1" noRot="1" noChangeAspect="1" noTextEdit="1"/>
          </p:cNvSpPr>
          <p:nvPr>
            <p:ph type="sldImg"/>
          </p:nvPr>
        </p:nvSpPr>
        <p:spPr>
          <a:ln/>
        </p:spPr>
      </p:sp>
      <p:sp>
        <p:nvSpPr>
          <p:cNvPr id="102404"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0240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359BAA5E-6B0F-47DB-8561-BF098B2873ED}" type="slidenum">
              <a:rPr lang="ar-SA" sz="1200">
                <a:solidFill>
                  <a:schemeClr val="bg1"/>
                </a:solidFill>
                <a:latin typeface="Times New Roman" pitchFamily="18" charset="0"/>
                <a:cs typeface="Titr" pitchFamily="2" charset="-78"/>
              </a:rPr>
              <a:pPr rtl="0">
                <a:spcBef>
                  <a:spcPct val="50000"/>
                </a:spcBef>
              </a:pPr>
              <a:t>44</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46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FA20D7C-81D2-4329-A515-21A6D15BA236}" type="slidenum">
              <a:rPr lang="ar-SA"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103427" name="Slide Image Placeholder 1"/>
          <p:cNvSpPr>
            <a:spLocks noGrp="1" noRot="1" noChangeAspect="1" noTextEdit="1"/>
          </p:cNvSpPr>
          <p:nvPr>
            <p:ph type="sldImg"/>
          </p:nvPr>
        </p:nvSpPr>
        <p:spPr>
          <a:ln/>
        </p:spPr>
      </p:sp>
      <p:sp>
        <p:nvSpPr>
          <p:cNvPr id="103428"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0342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EFC215BC-5DB0-4FA6-9D73-BE6A183FF3D8}" type="slidenum">
              <a:rPr lang="ar-SA" sz="1200">
                <a:solidFill>
                  <a:schemeClr val="bg1"/>
                </a:solidFill>
                <a:latin typeface="Times New Roman" pitchFamily="18" charset="0"/>
                <a:cs typeface="Titr" pitchFamily="2" charset="-78"/>
              </a:rPr>
              <a:pPr rtl="0">
                <a:spcBef>
                  <a:spcPct val="50000"/>
                </a:spcBef>
              </a:pPr>
              <a:t>48</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932A7DA-DAD5-4D26-8428-A68960290685}" type="slidenum">
              <a:rPr lang="ar-SA"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104451" name="Slide Image Placeholder 1"/>
          <p:cNvSpPr>
            <a:spLocks noGrp="1" noRot="1" noChangeAspect="1" noTextEdit="1"/>
          </p:cNvSpPr>
          <p:nvPr>
            <p:ph type="sldImg"/>
          </p:nvPr>
        </p:nvSpPr>
        <p:spPr>
          <a:ln/>
        </p:spPr>
      </p:sp>
      <p:sp>
        <p:nvSpPr>
          <p:cNvPr id="104452"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0445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FEAD9822-0D60-4E24-BF8E-3659AA5EF3FE}" type="slidenum">
              <a:rPr lang="ar-SA" sz="1200">
                <a:solidFill>
                  <a:schemeClr val="bg1"/>
                </a:solidFill>
                <a:latin typeface="Times New Roman" pitchFamily="18" charset="0"/>
                <a:cs typeface="Titr" pitchFamily="2" charset="-78"/>
              </a:rPr>
              <a:pPr rtl="0">
                <a:spcBef>
                  <a:spcPct val="50000"/>
                </a:spcBef>
              </a:pPr>
              <a:t>49</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52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spcBef>
                <a:spcPct val="0"/>
              </a:spcBef>
            </a:pPr>
            <a:endParaRPr lang="fa-IR" smtClean="0">
              <a:latin typeface="Arial" pitchFamily="34" charset="0"/>
              <a:cs typeface="Arial" pitchFamily="34" charset="0"/>
            </a:endParaRPr>
          </a:p>
        </p:txBody>
      </p:sp>
      <p:sp>
        <p:nvSpPr>
          <p:cNvPr id="105476" name="Slide Number Placeholder 3"/>
          <p:cNvSpPr>
            <a:spLocks noGrp="1"/>
          </p:cNvSpPr>
          <p:nvPr>
            <p:ph type="sldNum" sz="quarter" idx="5"/>
          </p:nvPr>
        </p:nvSpPr>
        <p:spPr>
          <a:noFill/>
        </p:spPr>
        <p:txBody>
          <a:bodyPr/>
          <a:lstStyle/>
          <a:p>
            <a:fld id="{7102CB68-4B2E-446B-8031-2AC83CF0EDF4}" type="slidenum">
              <a:rPr lang="en-US" smtClean="0">
                <a:latin typeface="Arial" pitchFamily="34" charset="0"/>
                <a:cs typeface="Arial" pitchFamily="34" charset="0"/>
              </a:rPr>
              <a:pPr/>
              <a:t>54</a:t>
            </a:fld>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B982F64-909E-4EBF-BFF2-A65F4A3DC65D}" type="slidenum">
              <a:rPr lang="ar-SA" smtClean="0">
                <a:latin typeface="Arial" pitchFamily="34" charset="0"/>
                <a:cs typeface="Arial" pitchFamily="34" charset="0"/>
              </a:rPr>
              <a:pPr/>
              <a:t>56</a:t>
            </a:fld>
            <a:endParaRPr lang="en-US" smtClean="0">
              <a:latin typeface="Arial" pitchFamily="34" charset="0"/>
              <a:cs typeface="Arial" pitchFamily="34" charset="0"/>
            </a:endParaRPr>
          </a:p>
        </p:txBody>
      </p:sp>
      <p:sp>
        <p:nvSpPr>
          <p:cNvPr id="106499" name="Slide Image Placeholder 1"/>
          <p:cNvSpPr>
            <a:spLocks noGrp="1" noRot="1" noChangeAspect="1" noTextEdit="1"/>
          </p:cNvSpPr>
          <p:nvPr>
            <p:ph type="sldImg"/>
          </p:nvPr>
        </p:nvSpPr>
        <p:spPr>
          <a:ln/>
        </p:spPr>
      </p:sp>
      <p:sp>
        <p:nvSpPr>
          <p:cNvPr id="106500"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0650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D3560A30-F3EE-419E-97BE-C3D709C69531}" type="slidenum">
              <a:rPr lang="ar-SA" sz="1200">
                <a:solidFill>
                  <a:schemeClr val="bg1"/>
                </a:solidFill>
                <a:latin typeface="Times New Roman" pitchFamily="18" charset="0"/>
                <a:cs typeface="Titr" pitchFamily="2" charset="-78"/>
              </a:rPr>
              <a:pPr rtl="0">
                <a:spcBef>
                  <a:spcPct val="50000"/>
                </a:spcBef>
              </a:pPr>
              <a:t>56</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62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64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65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fa-IR" smtClean="0">
              <a:latin typeface="Arial" pitchFamily="34" charset="0"/>
              <a:cs typeface="Arial" pitchFamily="34" charset="0"/>
            </a:endParaRPr>
          </a:p>
        </p:txBody>
      </p:sp>
      <p:sp>
        <p:nvSpPr>
          <p:cNvPr id="107524" name="Slide Number Placeholder 3"/>
          <p:cNvSpPr>
            <a:spLocks noGrp="1"/>
          </p:cNvSpPr>
          <p:nvPr>
            <p:ph type="sldNum" sz="quarter" idx="5"/>
          </p:nvPr>
        </p:nvSpPr>
        <p:spPr>
          <a:noFill/>
        </p:spPr>
        <p:txBody>
          <a:bodyPr/>
          <a:lstStyle/>
          <a:p>
            <a:fld id="{06A2B74C-208C-4B9B-B087-AA6A8429B60F}" type="slidenum">
              <a:rPr lang="fa-IR" smtClean="0">
                <a:latin typeface="Arial" pitchFamily="34" charset="0"/>
                <a:cs typeface="Arial" pitchFamily="34" charset="0"/>
              </a:rPr>
              <a:pPr/>
              <a:t>66</a:t>
            </a:fld>
            <a:endParaRPr lang="fa-I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87872-73B5-4E51-A360-A8BB665AF63A}" type="slidenum">
              <a:rPr lang="fa-IR"/>
              <a:pPr/>
              <a:t>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67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68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69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70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E627396-D90B-4515-AA05-CEAE7FA47C21}" type="slidenum">
              <a:rPr lang="ar-SA" smtClean="0">
                <a:latin typeface="Arial" pitchFamily="34" charset="0"/>
                <a:cs typeface="Arial" pitchFamily="34" charset="0"/>
              </a:rPr>
              <a:pPr/>
              <a:t>71</a:t>
            </a:fld>
            <a:endParaRPr lang="en-US" smtClean="0">
              <a:latin typeface="Arial" pitchFamily="34" charset="0"/>
              <a:cs typeface="Arial" pitchFamily="34" charset="0"/>
            </a:endParaRPr>
          </a:p>
        </p:txBody>
      </p:sp>
      <p:sp>
        <p:nvSpPr>
          <p:cNvPr id="108547" name="Slide Image Placeholder 1"/>
          <p:cNvSpPr>
            <a:spLocks noGrp="1" noRot="1" noChangeAspect="1" noTextEdit="1"/>
          </p:cNvSpPr>
          <p:nvPr>
            <p:ph type="sldImg"/>
          </p:nvPr>
        </p:nvSpPr>
        <p:spPr>
          <a:ln/>
        </p:spPr>
      </p:sp>
      <p:sp>
        <p:nvSpPr>
          <p:cNvPr id="108548"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0854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8D535A3F-4A2B-46CC-9171-C08493581E16}" type="slidenum">
              <a:rPr lang="ar-SA" sz="1200">
                <a:solidFill>
                  <a:schemeClr val="bg1"/>
                </a:solidFill>
                <a:latin typeface="Times New Roman" pitchFamily="18" charset="0"/>
                <a:cs typeface="Titr" pitchFamily="2" charset="-78"/>
              </a:rPr>
              <a:pPr rtl="0">
                <a:spcBef>
                  <a:spcPct val="50000"/>
                </a:spcBef>
              </a:pPr>
              <a:t>71</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72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777CAE3-7741-448F-8C57-59A01F58CDCC}" type="slidenum">
              <a:rPr lang="ar-SA" smtClean="0">
                <a:latin typeface="Arial" pitchFamily="34" charset="0"/>
                <a:cs typeface="Arial" pitchFamily="34" charset="0"/>
              </a:rPr>
              <a:pPr/>
              <a:t>73</a:t>
            </a:fld>
            <a:endParaRPr lang="en-US" smtClean="0">
              <a:latin typeface="Arial" pitchFamily="34" charset="0"/>
              <a:cs typeface="Arial" pitchFamily="34" charset="0"/>
            </a:endParaRPr>
          </a:p>
        </p:txBody>
      </p:sp>
      <p:sp>
        <p:nvSpPr>
          <p:cNvPr id="109571" name="Text Box 2"/>
          <p:cNvSpPr txBox="1">
            <a:spLocks noChangeArrowheads="1"/>
          </p:cNvSpPr>
          <p:nvPr/>
        </p:nvSpPr>
        <p:spPr bwMode="auto">
          <a:xfrm>
            <a:off x="957263" y="685800"/>
            <a:ext cx="4943475" cy="3430588"/>
          </a:xfrm>
          <a:prstGeom prst="rect">
            <a:avLst/>
          </a:prstGeom>
          <a:solidFill>
            <a:srgbClr val="FFFFFF"/>
          </a:solidFill>
          <a:ln w="9360">
            <a:solidFill>
              <a:srgbClr val="000000"/>
            </a:solidFill>
            <a:miter lim="800000"/>
            <a:headEnd/>
            <a:tailEnd/>
          </a:ln>
        </p:spPr>
        <p:txBody>
          <a:bodyPr wrap="none" lIns="84400" tIns="42200" rIns="84400" bIns="42200" anchor="ctr"/>
          <a:lstStyle/>
          <a:p>
            <a:pPr algn="l" rtl="0"/>
            <a:endParaRPr lang="fa-IR">
              <a:latin typeface="Calibri" pitchFamily="34" charset="0"/>
            </a:endParaRPr>
          </a:p>
        </p:txBody>
      </p:sp>
      <p:sp>
        <p:nvSpPr>
          <p:cNvPr id="109572" name="Rectangle 3"/>
          <p:cNvSpPr>
            <a:spLocks noGrp="1" noChangeArrowheads="1"/>
          </p:cNvSpPr>
          <p:nvPr>
            <p:ph type="body"/>
          </p:nvPr>
        </p:nvSpPr>
        <p:spPr>
          <a:xfrm>
            <a:off x="685800" y="4344988"/>
            <a:ext cx="5483225" cy="4110037"/>
          </a:xfrm>
          <a:noFill/>
          <a:ln/>
        </p:spPr>
        <p:txBody>
          <a:bodyPr wrap="none" anchor="ct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3F96B1C-B0C1-4DE1-B571-E3432D1434E0}" type="slidenum">
              <a:rPr lang="en-GB" smtClean="0">
                <a:latin typeface="Arial" pitchFamily="34" charset="0"/>
                <a:cs typeface="Arial" pitchFamily="34" charset="0"/>
              </a:rPr>
              <a:pPr/>
              <a:t>77</a:t>
            </a:fld>
            <a:endParaRPr lang="en-GB" smtClean="0">
              <a:latin typeface="Arial" pitchFamily="34" charset="0"/>
              <a:cs typeface="Arial" pitchFamily="34" charset="0"/>
            </a:endParaRPr>
          </a:p>
        </p:txBody>
      </p:sp>
      <p:sp>
        <p:nvSpPr>
          <p:cNvPr id="110595" name="Rectangle 2"/>
          <p:cNvSpPr>
            <a:spLocks noGrp="1" noRot="1" noChangeAspect="1" noChangeArrowheads="1" noTextEdit="1"/>
          </p:cNvSpPr>
          <p:nvPr>
            <p:ph type="sldImg"/>
          </p:nvPr>
        </p:nvSpPr>
        <p:spPr>
          <a:xfrm>
            <a:off x="1144588" y="685800"/>
            <a:ext cx="4570412" cy="3429000"/>
          </a:xfrm>
          <a:ln/>
        </p:spPr>
      </p:sp>
      <p:sp>
        <p:nvSpPr>
          <p:cNvPr id="110596" name="Rectangle 3"/>
          <p:cNvSpPr>
            <a:spLocks noGrp="1" noChangeArrowheads="1"/>
          </p:cNvSpPr>
          <p:nvPr>
            <p:ph type="body" idx="1"/>
          </p:nvPr>
        </p:nvSpPr>
        <p:spPr>
          <a:noFill/>
          <a:ln/>
        </p:spPr>
        <p:txBody>
          <a:bodyPr/>
          <a:lstStyle/>
          <a:p>
            <a:pPr eaLnBrk="1" hangingPunct="1">
              <a:spcBef>
                <a:spcPct val="0"/>
              </a:spcBef>
            </a:pPr>
            <a:endParaRPr lang="fa-IR"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A0883F8-2F42-4F69-91BD-0E11D1557DC8}" type="slidenum">
              <a:rPr lang="ar-SA" smtClean="0">
                <a:latin typeface="Arial" pitchFamily="34" charset="0"/>
                <a:cs typeface="Arial" pitchFamily="34" charset="0"/>
              </a:rPr>
              <a:pPr/>
              <a:t>78</a:t>
            </a:fld>
            <a:endParaRPr lang="en-US" smtClean="0">
              <a:latin typeface="Arial" pitchFamily="34" charset="0"/>
              <a:cs typeface="Arial" pitchFamily="34" charset="0"/>
            </a:endParaRPr>
          </a:p>
        </p:txBody>
      </p:sp>
      <p:sp>
        <p:nvSpPr>
          <p:cNvPr id="111619" name="Slide Image Placeholder 1"/>
          <p:cNvSpPr>
            <a:spLocks noGrp="1" noRot="1" noChangeAspect="1" noTextEdit="1"/>
          </p:cNvSpPr>
          <p:nvPr>
            <p:ph type="sldImg"/>
          </p:nvPr>
        </p:nvSpPr>
        <p:spPr>
          <a:ln/>
        </p:spPr>
      </p:sp>
      <p:sp>
        <p:nvSpPr>
          <p:cNvPr id="111620"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1162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61531F33-6EBC-4D8C-A7A0-C5DD0C026430}" type="slidenum">
              <a:rPr lang="ar-SA" sz="1200">
                <a:solidFill>
                  <a:schemeClr val="bg1"/>
                </a:solidFill>
                <a:latin typeface="Times New Roman" pitchFamily="18" charset="0"/>
                <a:cs typeface="Titr" pitchFamily="2" charset="-78"/>
              </a:rPr>
              <a:pPr rtl="0">
                <a:spcBef>
                  <a:spcPct val="50000"/>
                </a:spcBef>
              </a:pPr>
              <a:t>78</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12644" name="Slide Number Placeholder 3"/>
          <p:cNvSpPr>
            <a:spLocks noGrp="1"/>
          </p:cNvSpPr>
          <p:nvPr>
            <p:ph type="sldNum" sz="quarter" idx="5"/>
          </p:nvPr>
        </p:nvSpPr>
        <p:spPr>
          <a:noFill/>
        </p:spPr>
        <p:txBody>
          <a:bodyPr/>
          <a:lstStyle/>
          <a:p>
            <a:fld id="{FFA07EE0-B06D-4B43-A481-BE98B97FFFC9}" type="slidenum">
              <a:rPr lang="fa-IR" smtClean="0">
                <a:latin typeface="Arial" pitchFamily="34" charset="0"/>
                <a:cs typeface="Arial" pitchFamily="34" charset="0"/>
              </a:rPr>
              <a:pPr/>
              <a:t>79</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BC684CC-9E94-441B-B536-5E32A8BEEE8B}" type="slidenum">
              <a:rPr lang="ar-SA"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91139" name="Rectangle 2"/>
          <p:cNvSpPr>
            <a:spLocks noGrp="1" noRot="1" noChangeAspect="1" noChangeArrowheads="1" noTextEdit="1"/>
          </p:cNvSpPr>
          <p:nvPr>
            <p:ph type="sldImg"/>
          </p:nvPr>
        </p:nvSpPr>
        <p:spPr>
          <a:xfrm>
            <a:off x="1144588" y="685800"/>
            <a:ext cx="4570412" cy="3429000"/>
          </a:xfrm>
          <a:ln/>
        </p:spPr>
      </p:sp>
      <p:sp>
        <p:nvSpPr>
          <p:cNvPr id="91140" name="Rectangle 3"/>
          <p:cNvSpPr>
            <a:spLocks noGrp="1" noChangeArrowheads="1"/>
          </p:cNvSpPr>
          <p:nvPr>
            <p:ph type="body" idx="1"/>
          </p:nvPr>
        </p:nvSpPr>
        <p:spPr>
          <a:xfrm>
            <a:off x="914400" y="4343400"/>
            <a:ext cx="5029200" cy="4114800"/>
          </a:xfrm>
          <a:noFill/>
          <a:ln/>
        </p:spPr>
        <p:txBody>
          <a:bodyPr lIns="91396" tIns="45699" rIns="91396" bIns="45699"/>
          <a:lstStyle/>
          <a:p>
            <a:pPr eaLnBrk="1" hangingPunct="1">
              <a:spcBef>
                <a:spcPct val="0"/>
              </a:spcBef>
            </a:pPr>
            <a:endParaRPr lang="en-GB"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13668" name="Slide Number Placeholder 3"/>
          <p:cNvSpPr>
            <a:spLocks noGrp="1"/>
          </p:cNvSpPr>
          <p:nvPr>
            <p:ph type="sldNum" sz="quarter" idx="5"/>
          </p:nvPr>
        </p:nvSpPr>
        <p:spPr>
          <a:noFill/>
        </p:spPr>
        <p:txBody>
          <a:bodyPr/>
          <a:lstStyle/>
          <a:p>
            <a:fld id="{BBFF5033-C083-4D6B-AA55-265CA7C0F2D8}" type="slidenum">
              <a:rPr lang="fa-IR" smtClean="0">
                <a:latin typeface="Arial" pitchFamily="34" charset="0"/>
                <a:cs typeface="Arial" pitchFamily="34" charset="0"/>
              </a:rPr>
              <a:pPr/>
              <a:t>80</a:t>
            </a:fld>
            <a:endParaRPr lang="en-US"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81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82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83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91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D874ED-3BF3-49CE-8A3D-947D3A3E76D3}" type="slidenum">
              <a:rPr lang="en-US" smtClean="0"/>
              <a:pPr/>
              <a:t>92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14692" name="Slide Number Placeholder 3"/>
          <p:cNvSpPr>
            <a:spLocks noGrp="1"/>
          </p:cNvSpPr>
          <p:nvPr>
            <p:ph type="sldNum" sz="quarter" idx="5"/>
          </p:nvPr>
        </p:nvSpPr>
        <p:spPr>
          <a:noFill/>
        </p:spPr>
        <p:txBody>
          <a:bodyPr/>
          <a:lstStyle/>
          <a:p>
            <a:fld id="{6F901EE7-F8A2-499C-8934-604A010B961C}" type="slidenum">
              <a:rPr lang="fa-IR" smtClean="0">
                <a:latin typeface="Arial" pitchFamily="34" charset="0"/>
                <a:cs typeface="Arial" pitchFamily="34" charset="0"/>
              </a:rPr>
              <a:pPr/>
              <a:t>93</a:t>
            </a:fld>
            <a:endParaRPr lang="en-US"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15716" name="Slide Number Placeholder 3"/>
          <p:cNvSpPr>
            <a:spLocks noGrp="1"/>
          </p:cNvSpPr>
          <p:nvPr>
            <p:ph type="sldNum" sz="quarter" idx="5"/>
          </p:nvPr>
        </p:nvSpPr>
        <p:spPr>
          <a:noFill/>
        </p:spPr>
        <p:txBody>
          <a:bodyPr/>
          <a:lstStyle/>
          <a:p>
            <a:fld id="{1746E4D7-3E1B-480D-9D21-232D07A7A0BD}" type="slidenum">
              <a:rPr lang="fa-IR" smtClean="0">
                <a:latin typeface="Arial" pitchFamily="34" charset="0"/>
                <a:cs typeface="Arial" pitchFamily="34" charset="0"/>
              </a:rPr>
              <a:pPr/>
              <a:t>94</a:t>
            </a:fld>
            <a:endParaRPr lang="en-US"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16740" name="Slide Number Placeholder 3"/>
          <p:cNvSpPr>
            <a:spLocks noGrp="1"/>
          </p:cNvSpPr>
          <p:nvPr>
            <p:ph type="sldNum" sz="quarter" idx="5"/>
          </p:nvPr>
        </p:nvSpPr>
        <p:spPr>
          <a:noFill/>
        </p:spPr>
        <p:txBody>
          <a:bodyPr/>
          <a:lstStyle/>
          <a:p>
            <a:fld id="{9F8CB736-3F2A-45D2-8A6B-6D15062F8BC3}" type="slidenum">
              <a:rPr lang="fa-IR" smtClean="0">
                <a:latin typeface="Arial" pitchFamily="34" charset="0"/>
                <a:cs typeface="Arial" pitchFamily="34" charset="0"/>
              </a:rPr>
              <a:pPr/>
              <a:t>95</a:t>
            </a:fld>
            <a:endParaRPr lang="en-US"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fa-IR" smtClean="0">
              <a:latin typeface="Arial" pitchFamily="34" charset="0"/>
              <a:cs typeface="Arial" pitchFamily="34" charset="0"/>
            </a:endParaRPr>
          </a:p>
        </p:txBody>
      </p:sp>
      <p:sp>
        <p:nvSpPr>
          <p:cNvPr id="117764" name="Slide Number Placeholder 3"/>
          <p:cNvSpPr>
            <a:spLocks noGrp="1"/>
          </p:cNvSpPr>
          <p:nvPr>
            <p:ph type="sldNum" sz="quarter" idx="5"/>
          </p:nvPr>
        </p:nvSpPr>
        <p:spPr>
          <a:noFill/>
        </p:spPr>
        <p:txBody>
          <a:bodyPr/>
          <a:lstStyle/>
          <a:p>
            <a:fld id="{9B30F7BB-3BE7-4FCD-A09F-7F89A3C19A92}" type="slidenum">
              <a:rPr lang="en-US" smtClean="0">
                <a:latin typeface="Arial" pitchFamily="34" charset="0"/>
                <a:cs typeface="Arial" pitchFamily="34" charset="0"/>
              </a:rPr>
              <a:pPr/>
              <a:t>96</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EF4BF16-F1D5-4BB3-AD1A-07FCAB2B77E6}" type="slidenum">
              <a:rPr lang="ar-SA"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9216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DCDAFCB2-A02E-446D-8FEC-240706B6068E}" type="slidenum">
              <a:rPr lang="ar-SA" sz="1200">
                <a:solidFill>
                  <a:schemeClr val="bg1"/>
                </a:solidFill>
                <a:latin typeface="Times New Roman" pitchFamily="18" charset="0"/>
                <a:cs typeface="Titr" pitchFamily="2" charset="-78"/>
              </a:rPr>
              <a:pPr rtl="0">
                <a:spcBef>
                  <a:spcPct val="50000"/>
                </a:spcBef>
              </a:pPr>
              <a:t>8</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5CC893C-3595-4E53-B718-2C21863A1825}" type="slidenum">
              <a:rPr lang="ar-SA" smtClean="0">
                <a:latin typeface="Arial" pitchFamily="34" charset="0"/>
                <a:cs typeface="Arial" pitchFamily="34" charset="0"/>
              </a:rPr>
              <a:pPr/>
              <a:t>97</a:t>
            </a:fld>
            <a:endParaRPr lang="en-US" smtClean="0">
              <a:latin typeface="Arial" pitchFamily="34" charset="0"/>
              <a:cs typeface="Arial" pitchFamily="34" charset="0"/>
            </a:endParaRPr>
          </a:p>
        </p:txBody>
      </p:sp>
      <p:sp>
        <p:nvSpPr>
          <p:cNvPr id="118787" name="Slide Image Placeholder 1"/>
          <p:cNvSpPr>
            <a:spLocks noGrp="1" noRot="1" noChangeAspect="1" noTextEdit="1"/>
          </p:cNvSpPr>
          <p:nvPr>
            <p:ph type="sldImg"/>
          </p:nvPr>
        </p:nvSpPr>
        <p:spPr>
          <a:ln/>
        </p:spPr>
      </p:sp>
      <p:sp>
        <p:nvSpPr>
          <p:cNvPr id="118788"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1878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843FC3E0-8569-4CA2-96DF-3783C220D15F}" type="slidenum">
              <a:rPr lang="ar-SA" sz="1200">
                <a:solidFill>
                  <a:schemeClr val="bg1"/>
                </a:solidFill>
                <a:latin typeface="Times New Roman" pitchFamily="18" charset="0"/>
                <a:cs typeface="Titr" pitchFamily="2" charset="-78"/>
              </a:rPr>
              <a:pPr rtl="0">
                <a:spcBef>
                  <a:spcPct val="50000"/>
                </a:spcBef>
              </a:pPr>
              <a:t>97</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559B279-3989-41BC-8CC8-FF9EBB7E5E2C}" type="slidenum">
              <a:rPr lang="ar-SA" smtClean="0">
                <a:latin typeface="Arial" pitchFamily="34" charset="0"/>
                <a:cs typeface="Arial" pitchFamily="34" charset="0"/>
              </a:rPr>
              <a:pPr/>
              <a:t>98</a:t>
            </a:fld>
            <a:endParaRPr lang="en-US" smtClean="0">
              <a:latin typeface="Arial" pitchFamily="34" charset="0"/>
              <a:cs typeface="Arial" pitchFamily="34" charset="0"/>
            </a:endParaRPr>
          </a:p>
        </p:txBody>
      </p:sp>
      <p:sp>
        <p:nvSpPr>
          <p:cNvPr id="119811" name="Slide Image Placeholder 1"/>
          <p:cNvSpPr>
            <a:spLocks noGrp="1" noRot="1" noChangeAspect="1" noTextEdit="1"/>
          </p:cNvSpPr>
          <p:nvPr>
            <p:ph type="sldImg"/>
          </p:nvPr>
        </p:nvSpPr>
        <p:spPr>
          <a:ln/>
        </p:spPr>
      </p:sp>
      <p:sp>
        <p:nvSpPr>
          <p:cNvPr id="119812"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1981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03CAED90-5A33-4B4B-9672-26536BC240DE}" type="slidenum">
              <a:rPr lang="ar-SA" sz="1200">
                <a:solidFill>
                  <a:schemeClr val="bg1"/>
                </a:solidFill>
                <a:latin typeface="Times New Roman" pitchFamily="18" charset="0"/>
                <a:cs typeface="Titr" pitchFamily="2" charset="-78"/>
              </a:rPr>
              <a:pPr rtl="0">
                <a:spcBef>
                  <a:spcPct val="50000"/>
                </a:spcBef>
              </a:pPr>
              <a:t>98</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20836" name="Slide Number Placeholder 3"/>
          <p:cNvSpPr>
            <a:spLocks noGrp="1"/>
          </p:cNvSpPr>
          <p:nvPr>
            <p:ph type="sldNum" sz="quarter" idx="5"/>
          </p:nvPr>
        </p:nvSpPr>
        <p:spPr>
          <a:noFill/>
        </p:spPr>
        <p:txBody>
          <a:bodyPr/>
          <a:lstStyle/>
          <a:p>
            <a:fld id="{D5DA358A-CD1C-4BB8-9050-DC87F25C3715}" type="slidenum">
              <a:rPr lang="ar-SA" smtClean="0">
                <a:latin typeface="Arial" pitchFamily="34" charset="0"/>
                <a:cs typeface="Arial" pitchFamily="34" charset="0"/>
              </a:rPr>
              <a:pPr/>
              <a:t>99</a:t>
            </a:fld>
            <a:endParaRPr lang="en-US"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21860" name="Slide Number Placeholder 3"/>
          <p:cNvSpPr>
            <a:spLocks noGrp="1"/>
          </p:cNvSpPr>
          <p:nvPr>
            <p:ph type="sldNum" sz="quarter" idx="5"/>
          </p:nvPr>
        </p:nvSpPr>
        <p:spPr>
          <a:noFill/>
        </p:spPr>
        <p:txBody>
          <a:bodyPr/>
          <a:lstStyle/>
          <a:p>
            <a:fld id="{F9FBE040-6A24-4366-9C62-17E28032B829}" type="slidenum">
              <a:rPr lang="ar-SA" smtClean="0">
                <a:latin typeface="Arial" pitchFamily="34" charset="0"/>
                <a:cs typeface="Arial" pitchFamily="34" charset="0"/>
              </a:rPr>
              <a:pPr/>
              <a:t>100</a:t>
            </a:fld>
            <a:endParaRPr lang="en-US"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22884" name="Slide Number Placeholder 3"/>
          <p:cNvSpPr>
            <a:spLocks noGrp="1"/>
          </p:cNvSpPr>
          <p:nvPr>
            <p:ph type="sldNum" sz="quarter" idx="5"/>
          </p:nvPr>
        </p:nvSpPr>
        <p:spPr>
          <a:noFill/>
        </p:spPr>
        <p:txBody>
          <a:bodyPr/>
          <a:lstStyle/>
          <a:p>
            <a:fld id="{009D7C2B-E0EB-44B7-AC6B-CDD4ABC805E4}" type="slidenum">
              <a:rPr lang="ar-SA" smtClean="0">
                <a:latin typeface="Arial" pitchFamily="34" charset="0"/>
                <a:cs typeface="Arial" pitchFamily="34" charset="0"/>
              </a:rPr>
              <a:pPr/>
              <a:t>101</a:t>
            </a:fld>
            <a:endParaRPr lang="en-US"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23908" name="Slide Number Placeholder 3"/>
          <p:cNvSpPr>
            <a:spLocks noGrp="1"/>
          </p:cNvSpPr>
          <p:nvPr>
            <p:ph type="sldNum" sz="quarter" idx="5"/>
          </p:nvPr>
        </p:nvSpPr>
        <p:spPr>
          <a:noFill/>
        </p:spPr>
        <p:txBody>
          <a:bodyPr/>
          <a:lstStyle/>
          <a:p>
            <a:fld id="{7B3F8E68-479B-47CF-BDF2-75261CBB8DF2}" type="slidenum">
              <a:rPr lang="en-US" smtClean="0">
                <a:latin typeface="Arial" pitchFamily="34" charset="0"/>
                <a:cs typeface="Arial" pitchFamily="34" charset="0"/>
              </a:rPr>
              <a:pPr/>
              <a:t>102</a:t>
            </a:fld>
            <a:endParaRPr lang="en-US"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24932" name="Slide Number Placeholder 3"/>
          <p:cNvSpPr>
            <a:spLocks noGrp="1"/>
          </p:cNvSpPr>
          <p:nvPr>
            <p:ph type="sldNum" sz="quarter" idx="5"/>
          </p:nvPr>
        </p:nvSpPr>
        <p:spPr>
          <a:noFill/>
        </p:spPr>
        <p:txBody>
          <a:bodyPr/>
          <a:lstStyle/>
          <a:p>
            <a:fld id="{1886E919-C290-42AD-8C9D-522F59C48B6D}" type="slidenum">
              <a:rPr lang="ar-SA" smtClean="0">
                <a:latin typeface="Arial" pitchFamily="34" charset="0"/>
                <a:cs typeface="Arial" pitchFamily="34" charset="0"/>
              </a:rPr>
              <a:pPr/>
              <a:t>103</a:t>
            </a:fld>
            <a:endParaRPr lang="en-US"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spcBef>
                <a:spcPct val="0"/>
              </a:spcBef>
            </a:pPr>
            <a:endParaRPr lang="fa-IR" smtClean="0">
              <a:latin typeface="Arial" pitchFamily="34" charset="0"/>
              <a:cs typeface="Arial" pitchFamily="34" charset="0"/>
            </a:endParaRPr>
          </a:p>
        </p:txBody>
      </p:sp>
      <p:sp>
        <p:nvSpPr>
          <p:cNvPr id="125956" name="Slide Number Placeholder 3"/>
          <p:cNvSpPr>
            <a:spLocks noGrp="1"/>
          </p:cNvSpPr>
          <p:nvPr>
            <p:ph type="sldNum" sz="quarter" idx="5"/>
          </p:nvPr>
        </p:nvSpPr>
        <p:spPr>
          <a:noFill/>
        </p:spPr>
        <p:txBody>
          <a:bodyPr/>
          <a:lstStyle/>
          <a:p>
            <a:fld id="{9446DBDA-BE6A-406D-9C1B-034F3C34E074}" type="slidenum">
              <a:rPr lang="en-US" smtClean="0">
                <a:latin typeface="Arial" pitchFamily="34" charset="0"/>
                <a:cs typeface="Arial" pitchFamily="34" charset="0"/>
              </a:rPr>
              <a:pPr/>
              <a:t>104</a:t>
            </a:fld>
            <a:endParaRPr lang="en-US"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spcBef>
                <a:spcPct val="0"/>
              </a:spcBef>
            </a:pPr>
            <a:endParaRPr lang="fa-IR" smtClean="0">
              <a:latin typeface="Arial" pitchFamily="34" charset="0"/>
              <a:cs typeface="Arial" pitchFamily="34" charset="0"/>
            </a:endParaRPr>
          </a:p>
        </p:txBody>
      </p:sp>
      <p:sp>
        <p:nvSpPr>
          <p:cNvPr id="126980" name="Slide Number Placeholder 3"/>
          <p:cNvSpPr>
            <a:spLocks noGrp="1"/>
          </p:cNvSpPr>
          <p:nvPr>
            <p:ph type="sldNum" sz="quarter" idx="5"/>
          </p:nvPr>
        </p:nvSpPr>
        <p:spPr>
          <a:noFill/>
        </p:spPr>
        <p:txBody>
          <a:bodyPr/>
          <a:lstStyle/>
          <a:p>
            <a:fld id="{8D58467D-5E52-4591-8E2C-C052502BB599}" type="slidenum">
              <a:rPr lang="en-US" smtClean="0">
                <a:latin typeface="Arial" pitchFamily="34" charset="0"/>
                <a:cs typeface="Arial" pitchFamily="34" charset="0"/>
              </a:rPr>
              <a:pPr/>
              <a:t>105</a:t>
            </a:fld>
            <a:endParaRPr lang="en-US"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spcBef>
                <a:spcPct val="0"/>
              </a:spcBef>
            </a:pPr>
            <a:endParaRPr lang="fa-IR" smtClean="0">
              <a:latin typeface="Arial" pitchFamily="34" charset="0"/>
              <a:cs typeface="Arial" pitchFamily="34" charset="0"/>
            </a:endParaRPr>
          </a:p>
        </p:txBody>
      </p:sp>
      <p:sp>
        <p:nvSpPr>
          <p:cNvPr id="128004" name="Slide Number Placeholder 3"/>
          <p:cNvSpPr>
            <a:spLocks noGrp="1"/>
          </p:cNvSpPr>
          <p:nvPr>
            <p:ph type="sldNum" sz="quarter" idx="5"/>
          </p:nvPr>
        </p:nvSpPr>
        <p:spPr>
          <a:noFill/>
        </p:spPr>
        <p:txBody>
          <a:bodyPr/>
          <a:lstStyle/>
          <a:p>
            <a:fld id="{CC158909-A324-4E6A-8F4D-856EEC886B80}" type="slidenum">
              <a:rPr lang="en-US" smtClean="0">
                <a:latin typeface="Arial" pitchFamily="34" charset="0"/>
                <a:cs typeface="Arial" pitchFamily="34" charset="0"/>
              </a:rPr>
              <a:pPr/>
              <a:t>106</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218C8C8-56EC-49CE-9CB9-2CA9DABF29ED}" type="slidenum">
              <a:rPr lang="ar-SA"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94211" name="Slide Image Placeholder 1"/>
          <p:cNvSpPr>
            <a:spLocks noGrp="1" noRot="1" noChangeAspect="1" noTextEdit="1"/>
          </p:cNvSpPr>
          <p:nvPr>
            <p:ph type="sldImg"/>
          </p:nvPr>
        </p:nvSpPr>
        <p:spPr>
          <a:ln/>
        </p:spPr>
      </p:sp>
      <p:sp>
        <p:nvSpPr>
          <p:cNvPr id="94212"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9421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339E226F-22D4-405C-92AE-D33279412F7A}" type="slidenum">
              <a:rPr lang="ar-SA" sz="1200">
                <a:solidFill>
                  <a:schemeClr val="bg1"/>
                </a:solidFill>
                <a:latin typeface="Times New Roman" pitchFamily="18" charset="0"/>
                <a:cs typeface="Titr" pitchFamily="2" charset="-78"/>
              </a:rPr>
              <a:pPr rtl="0">
                <a:spcBef>
                  <a:spcPct val="50000"/>
                </a:spcBef>
              </a:pPr>
              <a:t>12</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spcBef>
                <a:spcPct val="0"/>
              </a:spcBef>
            </a:pPr>
            <a:endParaRPr lang="fa-IR" smtClean="0">
              <a:latin typeface="Arial" pitchFamily="34" charset="0"/>
              <a:cs typeface="Arial" pitchFamily="34" charset="0"/>
            </a:endParaRPr>
          </a:p>
        </p:txBody>
      </p:sp>
      <p:sp>
        <p:nvSpPr>
          <p:cNvPr id="129028" name="Slide Number Placeholder 3"/>
          <p:cNvSpPr>
            <a:spLocks noGrp="1"/>
          </p:cNvSpPr>
          <p:nvPr>
            <p:ph type="sldNum" sz="quarter" idx="5"/>
          </p:nvPr>
        </p:nvSpPr>
        <p:spPr>
          <a:noFill/>
        </p:spPr>
        <p:txBody>
          <a:bodyPr/>
          <a:lstStyle/>
          <a:p>
            <a:fld id="{D54FB441-90D4-4EC2-8E88-F80F47FC81C4}" type="slidenum">
              <a:rPr lang="en-US" smtClean="0">
                <a:latin typeface="Arial" pitchFamily="34" charset="0"/>
                <a:cs typeface="Arial" pitchFamily="34" charset="0"/>
              </a:rPr>
              <a:pPr/>
              <a:t>107</a:t>
            </a:fld>
            <a:endParaRPr lang="en-US" smtClean="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7F5C1BE-FE81-40DE-BB1B-EEF7A5AE8D30}" type="slidenum">
              <a:rPr lang="ar-SA" smtClean="0">
                <a:latin typeface="Arial" pitchFamily="34" charset="0"/>
                <a:cs typeface="Arial" pitchFamily="34" charset="0"/>
              </a:rPr>
              <a:pPr/>
              <a:t>108</a:t>
            </a:fld>
            <a:endParaRPr lang="en-US" smtClean="0">
              <a:latin typeface="Arial" pitchFamily="34" charset="0"/>
              <a:cs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spcBef>
                <a:spcPct val="0"/>
              </a:spcBef>
            </a:pPr>
            <a:endParaRPr lang="fa-IR" smtClean="0">
              <a:latin typeface="Arial"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6"/>
          <p:cNvSpPr>
            <a:spLocks noGrp="1"/>
          </p:cNvSpPr>
          <p:nvPr>
            <p:ph type="sldNum" sz="quarter" idx="5"/>
          </p:nvPr>
        </p:nvSpPr>
        <p:spPr>
          <a:noFill/>
        </p:spPr>
        <p:txBody>
          <a:bodyPr/>
          <a:lstStyle/>
          <a:p>
            <a:fld id="{3FE97002-A243-440A-8E9D-F5120A82688A}" type="slidenum">
              <a:rPr lang="ar-SA" smtClean="0">
                <a:latin typeface="Arial" pitchFamily="34" charset="0"/>
                <a:cs typeface="Arial" pitchFamily="34" charset="0"/>
              </a:rPr>
              <a:pPr/>
              <a:t>109</a:t>
            </a:fld>
            <a:endParaRPr lang="en-US" smtClean="0">
              <a:latin typeface="Arial" pitchFamily="34" charset="0"/>
              <a:cs typeface="Arial" pitchFamily="34" charset="0"/>
            </a:endParaRPr>
          </a:p>
        </p:txBody>
      </p:sp>
      <p:sp>
        <p:nvSpPr>
          <p:cNvPr id="1310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DF51F747-7AFC-48B9-8815-2547FF98EF71}" type="slidenum">
              <a:rPr lang="ar-SA" sz="1200">
                <a:latin typeface="Calibri" pitchFamily="34" charset="0"/>
              </a:rPr>
              <a:pPr/>
              <a:t>109</a:t>
            </a:fld>
            <a:endParaRPr lang="en-US" sz="1200">
              <a:latin typeface="Calibri" pitchFamily="34"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6"/>
          <p:cNvSpPr>
            <a:spLocks noGrp="1"/>
          </p:cNvSpPr>
          <p:nvPr>
            <p:ph type="sldNum" sz="quarter" idx="5"/>
          </p:nvPr>
        </p:nvSpPr>
        <p:spPr>
          <a:noFill/>
        </p:spPr>
        <p:txBody>
          <a:bodyPr/>
          <a:lstStyle/>
          <a:p>
            <a:fld id="{E2885D90-0520-45E6-8713-57E5C3C03C26}" type="slidenum">
              <a:rPr lang="ar-SA" smtClean="0">
                <a:latin typeface="Arial" pitchFamily="34" charset="0"/>
                <a:cs typeface="Arial" pitchFamily="34" charset="0"/>
              </a:rPr>
              <a:pPr/>
              <a:t>110</a:t>
            </a:fld>
            <a:endParaRPr lang="en-US" smtClean="0">
              <a:latin typeface="Arial" pitchFamily="34" charset="0"/>
              <a:cs typeface="Arial" pitchFamily="34" charset="0"/>
            </a:endParaRPr>
          </a:p>
        </p:txBody>
      </p:sp>
      <p:sp>
        <p:nvSpPr>
          <p:cNvPr id="1320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DF38065-4091-4B7E-B623-D245760728DD}" type="slidenum">
              <a:rPr lang="ar-SA" sz="1200">
                <a:latin typeface="Calibri" pitchFamily="34" charset="0"/>
              </a:rPr>
              <a:pPr/>
              <a:t>110</a:t>
            </a:fld>
            <a:endParaRPr lang="en-US" sz="1200">
              <a:latin typeface="Calibri" pitchFamily="34"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0F241EE-FF11-41AA-B199-9263DBFB37D1}" type="slidenum">
              <a:rPr lang="ar-SA" smtClean="0">
                <a:latin typeface="Arial" pitchFamily="34" charset="0"/>
                <a:cs typeface="Arial" pitchFamily="34" charset="0"/>
              </a:rPr>
              <a:pPr/>
              <a:t>111</a:t>
            </a:fld>
            <a:endParaRPr lang="en-US" smtClean="0">
              <a:latin typeface="Arial" pitchFamily="34" charset="0"/>
              <a:cs typeface="Arial" pitchFamily="34" charset="0"/>
            </a:endParaRPr>
          </a:p>
        </p:txBody>
      </p:sp>
      <p:sp>
        <p:nvSpPr>
          <p:cNvPr id="133123" name="Slide Image Placeholder 1"/>
          <p:cNvSpPr>
            <a:spLocks noGrp="1" noRot="1" noChangeAspect="1" noTextEdit="1"/>
          </p:cNvSpPr>
          <p:nvPr>
            <p:ph type="sldImg"/>
          </p:nvPr>
        </p:nvSpPr>
        <p:spPr>
          <a:ln/>
        </p:spPr>
      </p:sp>
      <p:sp>
        <p:nvSpPr>
          <p:cNvPr id="133124"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3312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71EDA7B5-D660-489C-AD06-F1773792F754}" type="slidenum">
              <a:rPr lang="ar-SA" sz="1200">
                <a:solidFill>
                  <a:schemeClr val="bg1"/>
                </a:solidFill>
                <a:latin typeface="Times New Roman" pitchFamily="18" charset="0"/>
                <a:cs typeface="Titr" pitchFamily="2" charset="-78"/>
              </a:rPr>
              <a:pPr rtl="0">
                <a:spcBef>
                  <a:spcPct val="50000"/>
                </a:spcBef>
              </a:pPr>
              <a:t>111</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34148" name="Slide Number Placeholder 3"/>
          <p:cNvSpPr>
            <a:spLocks noGrp="1"/>
          </p:cNvSpPr>
          <p:nvPr>
            <p:ph type="sldNum" sz="quarter" idx="5"/>
          </p:nvPr>
        </p:nvSpPr>
        <p:spPr>
          <a:noFill/>
        </p:spPr>
        <p:txBody>
          <a:bodyPr/>
          <a:lstStyle/>
          <a:p>
            <a:fld id="{9B36431C-7ACC-49A0-9C2A-8DBE4FEB655C}" type="slidenum">
              <a:rPr lang="ar-SA" smtClean="0">
                <a:latin typeface="Arial" pitchFamily="34" charset="0"/>
                <a:cs typeface="Arial" pitchFamily="34" charset="0"/>
              </a:rPr>
              <a:pPr/>
              <a:t>112</a:t>
            </a:fld>
            <a:endParaRPr lang="en-US"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35172" name="Slide Number Placeholder 3"/>
          <p:cNvSpPr>
            <a:spLocks noGrp="1"/>
          </p:cNvSpPr>
          <p:nvPr>
            <p:ph type="sldNum" sz="quarter" idx="5"/>
          </p:nvPr>
        </p:nvSpPr>
        <p:spPr>
          <a:noFill/>
        </p:spPr>
        <p:txBody>
          <a:bodyPr/>
          <a:lstStyle/>
          <a:p>
            <a:fld id="{6425C248-2999-4024-B281-8971989AEF70}" type="slidenum">
              <a:rPr lang="ar-SA" smtClean="0">
                <a:latin typeface="Arial" pitchFamily="34" charset="0"/>
                <a:cs typeface="Arial" pitchFamily="34" charset="0"/>
              </a:rPr>
              <a:pPr/>
              <a:t>113</a:t>
            </a:fld>
            <a:endParaRPr lang="en-US" smtClean="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36196" name="Slide Number Placeholder 3"/>
          <p:cNvSpPr>
            <a:spLocks noGrp="1"/>
          </p:cNvSpPr>
          <p:nvPr>
            <p:ph type="sldNum" sz="quarter" idx="5"/>
          </p:nvPr>
        </p:nvSpPr>
        <p:spPr>
          <a:noFill/>
        </p:spPr>
        <p:txBody>
          <a:bodyPr/>
          <a:lstStyle/>
          <a:p>
            <a:fld id="{62D0ACDA-D3DC-41FA-B3D6-A173C519C4E1}" type="slidenum">
              <a:rPr lang="ar-SA" smtClean="0">
                <a:latin typeface="Arial" pitchFamily="34" charset="0"/>
                <a:cs typeface="Arial" pitchFamily="34" charset="0"/>
              </a:rPr>
              <a:pPr/>
              <a:t>114</a:t>
            </a:fld>
            <a:endParaRPr lang="en-US" smtClean="0">
              <a:latin typeface="Arial"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37220" name="Slide Number Placeholder 3"/>
          <p:cNvSpPr>
            <a:spLocks noGrp="1"/>
          </p:cNvSpPr>
          <p:nvPr>
            <p:ph type="sldNum" sz="quarter" idx="5"/>
          </p:nvPr>
        </p:nvSpPr>
        <p:spPr>
          <a:noFill/>
        </p:spPr>
        <p:txBody>
          <a:bodyPr/>
          <a:lstStyle/>
          <a:p>
            <a:fld id="{9A21DEE5-3C23-4927-8084-01A7487A5DF9}" type="slidenum">
              <a:rPr lang="ar-SA" smtClean="0">
                <a:latin typeface="Arial" pitchFamily="34" charset="0"/>
                <a:cs typeface="Arial" pitchFamily="34" charset="0"/>
              </a:rPr>
              <a:pPr/>
              <a:t>115</a:t>
            </a:fld>
            <a:endParaRPr lang="en-US" smtClean="0">
              <a:latin typeface="Arial"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38244" name="Slide Number Placeholder 3"/>
          <p:cNvSpPr>
            <a:spLocks noGrp="1"/>
          </p:cNvSpPr>
          <p:nvPr>
            <p:ph type="sldNum" sz="quarter" idx="5"/>
          </p:nvPr>
        </p:nvSpPr>
        <p:spPr>
          <a:noFill/>
        </p:spPr>
        <p:txBody>
          <a:bodyPr/>
          <a:lstStyle/>
          <a:p>
            <a:fld id="{91E6C904-328D-4BDA-9D2B-A2C4800B28E4}" type="slidenum">
              <a:rPr lang="ar-SA" smtClean="0">
                <a:latin typeface="Arial" pitchFamily="34" charset="0"/>
                <a:cs typeface="Arial" pitchFamily="34" charset="0"/>
              </a:rPr>
              <a:pPr/>
              <a:t>116</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7E7B2FE-D53B-4741-AFFC-824D070D5AB8}" type="slidenum">
              <a:rPr lang="ar-SA"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95235" name="Slide Image Placeholder 1"/>
          <p:cNvSpPr>
            <a:spLocks noGrp="1" noRot="1" noChangeAspect="1" noTextEdit="1"/>
          </p:cNvSpPr>
          <p:nvPr>
            <p:ph type="sldImg"/>
          </p:nvPr>
        </p:nvSpPr>
        <p:spPr>
          <a:ln/>
        </p:spPr>
      </p:sp>
      <p:sp>
        <p:nvSpPr>
          <p:cNvPr id="95236"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95237"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D5D7C18F-719A-468F-8A01-A1B8D2BDF3D2}" type="slidenum">
              <a:rPr lang="ar-SA" sz="1200">
                <a:solidFill>
                  <a:schemeClr val="bg1"/>
                </a:solidFill>
                <a:latin typeface="Times New Roman" pitchFamily="18" charset="0"/>
                <a:cs typeface="Titr" pitchFamily="2" charset="-78"/>
              </a:rPr>
              <a:pPr rtl="0">
                <a:spcBef>
                  <a:spcPct val="50000"/>
                </a:spcBef>
              </a:pPr>
              <a:t>13</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39268" name="Slide Number Placeholder 3"/>
          <p:cNvSpPr>
            <a:spLocks noGrp="1"/>
          </p:cNvSpPr>
          <p:nvPr>
            <p:ph type="sldNum" sz="quarter" idx="5"/>
          </p:nvPr>
        </p:nvSpPr>
        <p:spPr>
          <a:noFill/>
        </p:spPr>
        <p:txBody>
          <a:bodyPr/>
          <a:lstStyle/>
          <a:p>
            <a:fld id="{71CC6670-3B88-4E83-A3AC-1B000ED2B05F}" type="slidenum">
              <a:rPr lang="ar-SA" smtClean="0">
                <a:latin typeface="Arial" pitchFamily="34" charset="0"/>
                <a:cs typeface="Arial" pitchFamily="34" charset="0"/>
              </a:rPr>
              <a:pPr/>
              <a:t>117</a:t>
            </a:fld>
            <a:endParaRPr lang="en-US" smtClean="0">
              <a:latin typeface="Arial" pitchFamily="34" charset="0"/>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0292" name="Slide Number Placeholder 3"/>
          <p:cNvSpPr>
            <a:spLocks noGrp="1"/>
          </p:cNvSpPr>
          <p:nvPr>
            <p:ph type="sldNum" sz="quarter" idx="5"/>
          </p:nvPr>
        </p:nvSpPr>
        <p:spPr>
          <a:noFill/>
        </p:spPr>
        <p:txBody>
          <a:bodyPr/>
          <a:lstStyle/>
          <a:p>
            <a:fld id="{74A3AA5C-38A5-4E79-80C5-F3A17C241DCF}" type="slidenum">
              <a:rPr lang="ar-SA" smtClean="0">
                <a:latin typeface="Arial" pitchFamily="34" charset="0"/>
                <a:cs typeface="Arial" pitchFamily="34" charset="0"/>
              </a:rPr>
              <a:pPr/>
              <a:t>118</a:t>
            </a:fld>
            <a:endParaRPr lang="en-US" smtClean="0">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1316" name="Slide Number Placeholder 3"/>
          <p:cNvSpPr>
            <a:spLocks noGrp="1"/>
          </p:cNvSpPr>
          <p:nvPr>
            <p:ph type="sldNum" sz="quarter" idx="5"/>
          </p:nvPr>
        </p:nvSpPr>
        <p:spPr>
          <a:noFill/>
        </p:spPr>
        <p:txBody>
          <a:bodyPr/>
          <a:lstStyle/>
          <a:p>
            <a:fld id="{880EF3A7-593F-4B66-8487-1695D62E04A0}" type="slidenum">
              <a:rPr lang="ar-SA" smtClean="0">
                <a:latin typeface="Arial" pitchFamily="34" charset="0"/>
                <a:cs typeface="Arial" pitchFamily="34" charset="0"/>
              </a:rPr>
              <a:pPr/>
              <a:t>119</a:t>
            </a:fld>
            <a:endParaRPr lang="en-US" smtClean="0">
              <a:latin typeface="Arial" pitchFamily="34" charset="0"/>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2340" name="Slide Number Placeholder 3"/>
          <p:cNvSpPr>
            <a:spLocks noGrp="1"/>
          </p:cNvSpPr>
          <p:nvPr>
            <p:ph type="sldNum" sz="quarter" idx="5"/>
          </p:nvPr>
        </p:nvSpPr>
        <p:spPr>
          <a:noFill/>
        </p:spPr>
        <p:txBody>
          <a:bodyPr/>
          <a:lstStyle/>
          <a:p>
            <a:fld id="{D9568F94-67B0-4CBB-BD46-B8D8CA631471}" type="slidenum">
              <a:rPr lang="ar-SA" smtClean="0">
                <a:latin typeface="Arial" pitchFamily="34" charset="0"/>
                <a:cs typeface="Arial" pitchFamily="34" charset="0"/>
              </a:rPr>
              <a:pPr/>
              <a:t>120</a:t>
            </a:fld>
            <a:endParaRPr lang="en-US" smtClean="0">
              <a:latin typeface="Arial" pitchFamily="34" charset="0"/>
              <a:cs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3364" name="Slide Number Placeholder 3"/>
          <p:cNvSpPr>
            <a:spLocks noGrp="1"/>
          </p:cNvSpPr>
          <p:nvPr>
            <p:ph type="sldNum" sz="quarter" idx="5"/>
          </p:nvPr>
        </p:nvSpPr>
        <p:spPr>
          <a:noFill/>
        </p:spPr>
        <p:txBody>
          <a:bodyPr/>
          <a:lstStyle/>
          <a:p>
            <a:fld id="{5C29D26C-5C7B-463F-A057-82156932E7CF}" type="slidenum">
              <a:rPr lang="ar-SA" smtClean="0">
                <a:latin typeface="Arial" pitchFamily="34" charset="0"/>
                <a:cs typeface="Arial" pitchFamily="34" charset="0"/>
              </a:rPr>
              <a:pPr/>
              <a:t>121</a:t>
            </a:fld>
            <a:endParaRPr lang="en-US" smtClean="0">
              <a:latin typeface="Arial" pitchFamily="34" charset="0"/>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4388" name="Slide Number Placeholder 3"/>
          <p:cNvSpPr>
            <a:spLocks noGrp="1"/>
          </p:cNvSpPr>
          <p:nvPr>
            <p:ph type="sldNum" sz="quarter" idx="5"/>
          </p:nvPr>
        </p:nvSpPr>
        <p:spPr>
          <a:noFill/>
        </p:spPr>
        <p:txBody>
          <a:bodyPr/>
          <a:lstStyle/>
          <a:p>
            <a:fld id="{B88521E5-04C8-47E5-8543-52813D42D788}" type="slidenum">
              <a:rPr lang="ar-SA" smtClean="0">
                <a:latin typeface="Arial" pitchFamily="34" charset="0"/>
                <a:cs typeface="Arial" pitchFamily="34" charset="0"/>
              </a:rPr>
              <a:pPr/>
              <a:t>122</a:t>
            </a:fld>
            <a:endParaRPr lang="en-US" smtClean="0">
              <a:latin typeface="Arial" pitchFamily="34" charset="0"/>
              <a:cs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5412" name="Slide Number Placeholder 3"/>
          <p:cNvSpPr>
            <a:spLocks noGrp="1"/>
          </p:cNvSpPr>
          <p:nvPr>
            <p:ph type="sldNum" sz="quarter" idx="5"/>
          </p:nvPr>
        </p:nvSpPr>
        <p:spPr>
          <a:noFill/>
        </p:spPr>
        <p:txBody>
          <a:bodyPr/>
          <a:lstStyle/>
          <a:p>
            <a:fld id="{EBE2B43B-E197-4878-B57C-B217BCCEF77C}" type="slidenum">
              <a:rPr lang="ar-SA" smtClean="0">
                <a:latin typeface="Arial" pitchFamily="34" charset="0"/>
                <a:cs typeface="Arial" pitchFamily="34" charset="0"/>
              </a:rPr>
              <a:pPr/>
              <a:t>123</a:t>
            </a:fld>
            <a:endParaRPr lang="en-US" smtClean="0">
              <a:latin typeface="Arial" pitchFamily="34" charset="0"/>
              <a:cs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6436" name="Slide Number Placeholder 3"/>
          <p:cNvSpPr>
            <a:spLocks noGrp="1"/>
          </p:cNvSpPr>
          <p:nvPr>
            <p:ph type="sldNum" sz="quarter" idx="5"/>
          </p:nvPr>
        </p:nvSpPr>
        <p:spPr>
          <a:noFill/>
        </p:spPr>
        <p:txBody>
          <a:bodyPr/>
          <a:lstStyle/>
          <a:p>
            <a:fld id="{A8525680-FD73-4FE6-84E1-AC4E536BFB91}" type="slidenum">
              <a:rPr lang="ar-SA" smtClean="0">
                <a:latin typeface="Arial" pitchFamily="34" charset="0"/>
                <a:cs typeface="Arial" pitchFamily="34" charset="0"/>
              </a:rPr>
              <a:pPr/>
              <a:t>124</a:t>
            </a:fld>
            <a:endParaRPr lang="en-US" smtClean="0">
              <a:latin typeface="Arial" pitchFamily="34" charset="0"/>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7460" name="Slide Number Placeholder 3"/>
          <p:cNvSpPr>
            <a:spLocks noGrp="1"/>
          </p:cNvSpPr>
          <p:nvPr>
            <p:ph type="sldNum" sz="quarter" idx="5"/>
          </p:nvPr>
        </p:nvSpPr>
        <p:spPr>
          <a:noFill/>
        </p:spPr>
        <p:txBody>
          <a:bodyPr/>
          <a:lstStyle/>
          <a:p>
            <a:fld id="{44512AA9-EC4C-4DB3-B39C-41BE8CD5B5E8}" type="slidenum">
              <a:rPr lang="ar-SA" smtClean="0">
                <a:latin typeface="Arial" pitchFamily="34" charset="0"/>
                <a:cs typeface="Arial" pitchFamily="34" charset="0"/>
              </a:rPr>
              <a:pPr/>
              <a:t>125</a:t>
            </a:fld>
            <a:endParaRPr lang="en-US" smtClean="0">
              <a:latin typeface="Arial" pitchFamily="34" charset="0"/>
              <a:cs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126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93188" name="Slide Number Placeholder 3"/>
          <p:cNvSpPr>
            <a:spLocks noGrp="1"/>
          </p:cNvSpPr>
          <p:nvPr>
            <p:ph type="sldNum" sz="quarter" idx="5"/>
          </p:nvPr>
        </p:nvSpPr>
        <p:spPr>
          <a:noFill/>
        </p:spPr>
        <p:txBody>
          <a:bodyPr/>
          <a:lstStyle/>
          <a:p>
            <a:fld id="{B685E44E-EFE9-4FD5-999D-5A00FE365468}" type="slidenum">
              <a:rPr lang="ar-SA"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8484" name="Slide Number Placeholder 3"/>
          <p:cNvSpPr>
            <a:spLocks noGrp="1"/>
          </p:cNvSpPr>
          <p:nvPr>
            <p:ph type="sldNum" sz="quarter" idx="5"/>
          </p:nvPr>
        </p:nvSpPr>
        <p:spPr>
          <a:noFill/>
        </p:spPr>
        <p:txBody>
          <a:bodyPr/>
          <a:lstStyle/>
          <a:p>
            <a:fld id="{285CAAAE-3268-4326-8F95-BA23B9D13F1C}" type="slidenum">
              <a:rPr lang="ar-SA" smtClean="0">
                <a:latin typeface="Arial" pitchFamily="34" charset="0"/>
                <a:cs typeface="Arial" pitchFamily="34" charset="0"/>
              </a:rPr>
              <a:pPr/>
              <a:t>127</a:t>
            </a:fld>
            <a:endParaRPr lang="en-US" smtClean="0">
              <a:latin typeface="Arial" pitchFamily="34" charset="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49508" name="Slide Number Placeholder 3"/>
          <p:cNvSpPr>
            <a:spLocks noGrp="1"/>
          </p:cNvSpPr>
          <p:nvPr>
            <p:ph type="sldNum" sz="quarter" idx="5"/>
          </p:nvPr>
        </p:nvSpPr>
        <p:spPr>
          <a:noFill/>
        </p:spPr>
        <p:txBody>
          <a:bodyPr/>
          <a:lstStyle/>
          <a:p>
            <a:fld id="{020D2DD8-549F-4EBE-8C21-A99725BCDF9C}" type="slidenum">
              <a:rPr lang="ar-SA" smtClean="0">
                <a:latin typeface="Arial" pitchFamily="34" charset="0"/>
                <a:cs typeface="Arial" pitchFamily="34" charset="0"/>
              </a:rPr>
              <a:pPr/>
              <a:t>128</a:t>
            </a:fld>
            <a:endParaRPr lang="en-US" smtClean="0">
              <a:latin typeface="Arial" pitchFamily="34" charset="0"/>
              <a:cs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50532" name="Slide Number Placeholder 3"/>
          <p:cNvSpPr>
            <a:spLocks noGrp="1"/>
          </p:cNvSpPr>
          <p:nvPr>
            <p:ph type="sldNum" sz="quarter" idx="5"/>
          </p:nvPr>
        </p:nvSpPr>
        <p:spPr>
          <a:noFill/>
        </p:spPr>
        <p:txBody>
          <a:bodyPr/>
          <a:lstStyle/>
          <a:p>
            <a:fld id="{9658CB97-7C56-48ED-824E-4EEBF0AFD701}" type="slidenum">
              <a:rPr lang="ar-SA" smtClean="0">
                <a:latin typeface="Arial" pitchFamily="34" charset="0"/>
                <a:cs typeface="Arial" pitchFamily="34" charset="0"/>
              </a:rPr>
              <a:pPr/>
              <a:t>129</a:t>
            </a:fld>
            <a:endParaRPr lang="en-US" smtClean="0">
              <a:latin typeface="Arial" pitchFamily="34" charset="0"/>
              <a:cs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51556" name="Slide Number Placeholder 3"/>
          <p:cNvSpPr>
            <a:spLocks noGrp="1"/>
          </p:cNvSpPr>
          <p:nvPr>
            <p:ph type="sldNum" sz="quarter" idx="5"/>
          </p:nvPr>
        </p:nvSpPr>
        <p:spPr>
          <a:noFill/>
        </p:spPr>
        <p:txBody>
          <a:bodyPr/>
          <a:lstStyle/>
          <a:p>
            <a:fld id="{662F95D9-C89C-45EA-A0CC-245E5C146C0F}" type="slidenum">
              <a:rPr lang="ar-SA" smtClean="0">
                <a:latin typeface="Arial" pitchFamily="34" charset="0"/>
                <a:cs typeface="Arial" pitchFamily="34" charset="0"/>
              </a:rPr>
              <a:pPr/>
              <a:t>130</a:t>
            </a:fld>
            <a:endParaRPr lang="en-US" smtClean="0">
              <a:latin typeface="Arial" pitchFamily="34" charset="0"/>
              <a:cs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018363B-9749-4844-BAA3-13BDCDD2C79B}" type="slidenum">
              <a:rPr lang="ar-SA" smtClean="0">
                <a:latin typeface="Arial" pitchFamily="34" charset="0"/>
                <a:cs typeface="Arial" pitchFamily="34" charset="0"/>
              </a:rPr>
              <a:pPr/>
              <a:t>131</a:t>
            </a:fld>
            <a:endParaRPr lang="en-US" smtClean="0">
              <a:latin typeface="Arial" pitchFamily="34" charset="0"/>
              <a:cs typeface="Arial" pitchFamily="34" charset="0"/>
            </a:endParaRPr>
          </a:p>
        </p:txBody>
      </p:sp>
      <p:sp>
        <p:nvSpPr>
          <p:cNvPr id="152579" name="Slide Image Placeholder 1"/>
          <p:cNvSpPr>
            <a:spLocks noGrp="1" noRot="1" noChangeAspect="1" noTextEdit="1"/>
          </p:cNvSpPr>
          <p:nvPr>
            <p:ph type="sldImg"/>
          </p:nvPr>
        </p:nvSpPr>
        <p:spPr>
          <a:ln/>
        </p:spPr>
      </p:sp>
      <p:sp>
        <p:nvSpPr>
          <p:cNvPr id="152580"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5258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0259042E-4D16-469C-B6C7-1255B0D3CC61}" type="slidenum">
              <a:rPr lang="ar-SA" sz="1200">
                <a:solidFill>
                  <a:schemeClr val="bg1"/>
                </a:solidFill>
                <a:latin typeface="Times New Roman" pitchFamily="18" charset="0"/>
                <a:cs typeface="Titr" pitchFamily="2" charset="-78"/>
              </a:rPr>
              <a:pPr rtl="0">
                <a:spcBef>
                  <a:spcPct val="50000"/>
                </a:spcBef>
              </a:pPr>
              <a:t>131</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53604" name="Slide Number Placeholder 3"/>
          <p:cNvSpPr>
            <a:spLocks noGrp="1"/>
          </p:cNvSpPr>
          <p:nvPr>
            <p:ph type="sldNum" sz="quarter" idx="5"/>
          </p:nvPr>
        </p:nvSpPr>
        <p:spPr>
          <a:noFill/>
        </p:spPr>
        <p:txBody>
          <a:bodyPr/>
          <a:lstStyle/>
          <a:p>
            <a:fld id="{76868F2E-0165-4DE7-BBEE-D2FF939F1B55}" type="slidenum">
              <a:rPr lang="ar-SA" smtClean="0">
                <a:latin typeface="Arial" pitchFamily="34" charset="0"/>
                <a:cs typeface="Arial" pitchFamily="34" charset="0"/>
              </a:rPr>
              <a:pPr/>
              <a:t>132</a:t>
            </a:fld>
            <a:endParaRPr lang="en-US" smtClean="0">
              <a:latin typeface="Arial" pitchFamily="34" charset="0"/>
              <a:cs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fld id="{E41553D4-ADD6-4E7D-9225-CE42DE166A4D}" type="slidenum">
              <a:rPr lang="ar-SA" smtClean="0">
                <a:latin typeface="Arial" pitchFamily="34" charset="0"/>
                <a:cs typeface="Arial" pitchFamily="34" charset="0"/>
              </a:rPr>
              <a:pPr/>
              <a:t>133</a:t>
            </a:fld>
            <a:endParaRPr lang="en-US" smtClean="0">
              <a:latin typeface="Arial" pitchFamily="34" charset="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56676" name="Slide Number Placeholder 3"/>
          <p:cNvSpPr>
            <a:spLocks noGrp="1"/>
          </p:cNvSpPr>
          <p:nvPr>
            <p:ph type="sldNum" sz="quarter" idx="5"/>
          </p:nvPr>
        </p:nvSpPr>
        <p:spPr>
          <a:noFill/>
        </p:spPr>
        <p:txBody>
          <a:bodyPr/>
          <a:lstStyle/>
          <a:p>
            <a:fld id="{60177FFE-BE69-452A-BE8F-66909505193F}" type="slidenum">
              <a:rPr lang="ar-SA" smtClean="0">
                <a:latin typeface="Arial" pitchFamily="34" charset="0"/>
                <a:cs typeface="Arial" pitchFamily="34" charset="0"/>
              </a:rPr>
              <a:pPr/>
              <a:t>134</a:t>
            </a:fld>
            <a:endParaRPr lang="en-US" smtClean="0">
              <a:latin typeface="Arial" pitchFamily="34" charset="0"/>
              <a:cs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134995B-0455-4ED9-89EE-32E7CF5C4EE9}" type="slidenum">
              <a:rPr lang="ar-SA" smtClean="0">
                <a:latin typeface="Arial" pitchFamily="34" charset="0"/>
                <a:cs typeface="Arial" pitchFamily="34" charset="0"/>
              </a:rPr>
              <a:pPr/>
              <a:t>135</a:t>
            </a:fld>
            <a:endParaRPr lang="en-US" smtClean="0">
              <a:latin typeface="Arial" pitchFamily="34" charset="0"/>
              <a:cs typeface="Arial" pitchFamily="34" charset="0"/>
            </a:endParaRPr>
          </a:p>
        </p:txBody>
      </p:sp>
      <p:sp>
        <p:nvSpPr>
          <p:cNvPr id="157699" name="Slide Image Placeholder 1"/>
          <p:cNvSpPr>
            <a:spLocks noGrp="1" noRot="1" noChangeAspect="1" noTextEdit="1"/>
          </p:cNvSpPr>
          <p:nvPr>
            <p:ph type="sldImg"/>
          </p:nvPr>
        </p:nvSpPr>
        <p:spPr>
          <a:ln/>
        </p:spPr>
      </p:sp>
      <p:sp>
        <p:nvSpPr>
          <p:cNvPr id="157700" name="Notes Placeholder 2"/>
          <p:cNvSpPr>
            <a:spLocks noGrp="1"/>
          </p:cNvSpPr>
          <p:nvPr>
            <p:ph type="body" idx="1"/>
          </p:nvPr>
        </p:nvSpPr>
        <p:spPr>
          <a:xfrm>
            <a:off x="914400" y="4343400"/>
            <a:ext cx="5029200" cy="4114800"/>
          </a:xfrm>
          <a:noFill/>
          <a:ln/>
        </p:spPr>
        <p:txBody>
          <a:bodyPr/>
          <a:lstStyle/>
          <a:p>
            <a:pPr eaLnBrk="1" hangingPunct="1"/>
            <a:endParaRPr lang="en-US" smtClean="0">
              <a:latin typeface="Arial" pitchFamily="34" charset="0"/>
              <a:cs typeface="Arial" pitchFamily="34" charset="0"/>
            </a:endParaRPr>
          </a:p>
        </p:txBody>
      </p:sp>
      <p:sp>
        <p:nvSpPr>
          <p:cNvPr id="157701"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rtl="0">
              <a:spcBef>
                <a:spcPct val="50000"/>
              </a:spcBef>
            </a:pPr>
            <a:fld id="{99B676E8-14B0-4CFA-97FC-F6F727057D2C}" type="slidenum">
              <a:rPr lang="ar-SA" sz="1200">
                <a:solidFill>
                  <a:schemeClr val="bg1"/>
                </a:solidFill>
                <a:latin typeface="Times New Roman" pitchFamily="18" charset="0"/>
                <a:cs typeface="Titr" pitchFamily="2" charset="-78"/>
              </a:rPr>
              <a:pPr rtl="0">
                <a:spcBef>
                  <a:spcPct val="50000"/>
                </a:spcBef>
              </a:pPr>
              <a:t>135</a:t>
            </a:fld>
            <a:endParaRPr lang="en-US" sz="1200">
              <a:solidFill>
                <a:schemeClr val="bg1"/>
              </a:solidFill>
              <a:latin typeface="Times New Roman" pitchFamily="18" charset="0"/>
              <a:cs typeface="Titr" pitchFamily="2" charset="-7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CEB439-701F-456C-A8DF-F1AB9CD5AE76}" type="slidenum">
              <a:rPr lang="ar-SA" smtClean="0"/>
              <a:pPr>
                <a:defRPr/>
              </a:pPr>
              <a:t>136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cs typeface="Arial"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cs typeface="Arial"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cs typeface="Arial"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cs typeface="Arial"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cs typeface="Arial"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cs typeface="Arial"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cs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cs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cs typeface="Arial" charset="0"/>
              </a:endParaRPr>
            </a:p>
          </p:txBody>
        </p:sp>
      </p:grpSp>
      <p:sp>
        <p:nvSpPr>
          <p:cNvPr id="270375" name="Rectangle 39"/>
          <p:cNvSpPr>
            <a:spLocks noGrp="1" noChangeArrowheads="1"/>
          </p:cNvSpPr>
          <p:nvPr>
            <p:ph type="ctrTitle" sz="quarter"/>
          </p:nvPr>
        </p:nvSpPr>
        <p:spPr>
          <a:xfrm>
            <a:off x="685800" y="1692276"/>
            <a:ext cx="7772400" cy="1736725"/>
          </a:xfrm>
        </p:spPr>
        <p:txBody>
          <a:bodyPr anchor="b"/>
          <a:lstStyle>
            <a:lvl1pPr>
              <a:defRPr sz="5400"/>
            </a:lvl1pPr>
          </a:lstStyle>
          <a:p>
            <a:r>
              <a:rPr lang="en-US"/>
              <a:t>Click to edit Master title style</a:t>
            </a:r>
          </a:p>
        </p:txBody>
      </p:sp>
      <p:sp>
        <p:nvSpPr>
          <p:cNvPr id="27037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35D40726-0D40-4EEC-BA66-037F6E49B945}"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3342444-61BA-47C2-93B2-73856AEE83CD}"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4"/>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4"/>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8A1E015-6900-48BD-8CAC-F3C327C41655}"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DDA0B3C-B013-4384-9F5B-AAE12673779A}" type="slidenum">
              <a:rPr lang="fa-IR"/>
              <a:pPr>
                <a:defRPr/>
              </a:pPr>
              <a:t>‹#›</a:t>
            </a:fld>
            <a:endParaRPr lang="en-US"/>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E75C5C-DB03-4032-9508-1A56622F9EA4}" type="slidenum">
              <a:rPr lang="fa-IR"/>
              <a:pPr>
                <a:defRPr/>
              </a:pPr>
              <a:t>‹#›</a:t>
            </a:fld>
            <a:endParaRPr lang="en-US"/>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3A1CA45-72F6-4A78-804C-BFA2E217B076}" type="slidenum">
              <a:rPr lang="fa-IR"/>
              <a:pPr>
                <a:defRPr/>
              </a:pPr>
              <a:t>‹#›</a:t>
            </a:fld>
            <a:endParaRPr lang="en-US"/>
          </a:p>
        </p:txBody>
      </p:sp>
    </p:spTree>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CCE7326-3F6B-4364-8E32-4D550331DE2B}" type="slidenum">
              <a:rPr lang="fa-IR"/>
              <a:pPr>
                <a:defRPr/>
              </a:pPr>
              <a:t>‹#›</a:t>
            </a:fld>
            <a:endParaRPr lang="en-US"/>
          </a:p>
        </p:txBody>
      </p:sp>
    </p:spTree>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73754AB-1D61-4DF1-AFE6-153AC7346856}" type="slidenum">
              <a:rPr lang="fa-IR"/>
              <a:pPr>
                <a:defRPr/>
              </a:pPr>
              <a:t>‹#›</a:t>
            </a:fld>
            <a:endParaRPr lang="en-US"/>
          </a:p>
        </p:txBody>
      </p:sp>
    </p:spTree>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ED82DF3-0F5C-40E5-ADE4-49769B966CFF}" type="slidenum">
              <a:rPr lang="fa-IR"/>
              <a:pPr>
                <a:defRPr/>
              </a:pPr>
              <a:t>‹#›</a:t>
            </a:fld>
            <a:endParaRPr lang="en-US"/>
          </a:p>
        </p:txBody>
      </p:sp>
    </p:spTree>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AD5B1C7-F903-4604-9535-4087F1F3CF7A}" type="slidenum">
              <a:rPr lang="fa-IR"/>
              <a:pPr>
                <a:defRPr/>
              </a:pPr>
              <a:t>‹#›</a:t>
            </a:fld>
            <a:endParaRPr lang="en-US"/>
          </a:p>
        </p:txBody>
      </p:sp>
    </p:spTree>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2323E0A-CB05-4789-BCB6-8E2AD3A7F622}" type="slidenum">
              <a:rPr lang="fa-IR"/>
              <a:pPr>
                <a:defRPr/>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F0EBC10-B579-43F1-ACA1-787D6C5131D4}"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E7A03F3-69B6-4F56-AF04-AB0AA4A91AE4}" type="slidenum">
              <a:rPr lang="fa-IR"/>
              <a:pPr>
                <a:defRPr/>
              </a:pPr>
              <a:t>‹#›</a:t>
            </a:fld>
            <a:endParaRPr lang="en-US"/>
          </a:p>
        </p:txBody>
      </p:sp>
    </p:spTree>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CAFB03-F0D2-4AFB-90CD-9DC5C1241FDA}" type="slidenum">
              <a:rPr lang="fa-IR"/>
              <a:pPr>
                <a:defRPr/>
              </a:pPr>
              <a:t>‹#›</a:t>
            </a:fld>
            <a:endParaRPr lang="en-US"/>
          </a:p>
        </p:txBody>
      </p:sp>
    </p:spTree>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BEBA9A-9584-47B7-8D80-6CB451497C43}" type="slidenum">
              <a:rPr lang="fa-IR"/>
              <a:pPr>
                <a:defRPr/>
              </a:pPr>
              <a:t>‹#›</a:t>
            </a:fld>
            <a:endParaRPr lang="en-US"/>
          </a:p>
        </p:txBody>
      </p:sp>
    </p:spTree>
  </p:cSld>
  <p:clrMapOvr>
    <a:masterClrMapping/>
  </p:clrMapOvr>
  <p:transition>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1"/>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4A73071-161B-461C-9FB3-48092E545B72}" type="slidenum">
              <a:rPr lang="fa-IR"/>
              <a:pPr>
                <a:defRPr/>
              </a:pPr>
              <a:t>‹#›</a:t>
            </a:fld>
            <a:endParaRPr lang="en-US"/>
          </a:p>
        </p:txBody>
      </p:sp>
    </p:spTree>
  </p:cSld>
  <p:clrMapOvr>
    <a:masterClrMapping/>
  </p:clrMapOvr>
  <p:transition>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1"/>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B409EB9-48B8-4CCD-97FE-7A9C4D01336A}"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endParaRPr lang="en-US"/>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3ECA8744-F6A3-46ED-B91E-196D826038A9}" type="slidenum">
              <a:rPr lang="fa-IR"/>
              <a:pPr/>
              <a:t>‹#›</a:t>
            </a:fld>
            <a:endParaRPr lang="en-US"/>
          </a:p>
        </p:txBody>
      </p:sp>
    </p:spTree>
    <p:extLst>
      <p:ext uri="{BB962C8B-B14F-4D97-AF65-F5344CB8AC3E}">
        <p14:creationId xmlns:p14="http://schemas.microsoft.com/office/powerpoint/2010/main" val="3447338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F2AAD-2C42-4AC6-9C83-AABDA6C10A5B}" type="slidenum">
              <a:rPr lang="ar-SA"/>
              <a:pPr>
                <a:defRPr/>
              </a:pPr>
              <a:t>‹#›</a:t>
            </a:fld>
            <a:endParaRPr lang="en-US"/>
          </a:p>
        </p:txBody>
      </p:sp>
    </p:spTree>
    <p:extLst>
      <p:ext uri="{BB962C8B-B14F-4D97-AF65-F5344CB8AC3E}">
        <p14:creationId xmlns:p14="http://schemas.microsoft.com/office/powerpoint/2010/main" val="216173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A713FE5-443D-45AC-965B-5ACFD29F5180}"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10B4B17-FF63-42CF-825C-E1DD606E7391}"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8F683F9-4B64-4DE4-AEF3-7980D4195AF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99BE5FF-570B-43C2-93A0-4586902E17BB}"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62DD92CE-5C87-42C6-8614-D85ED97EFA53}"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670791-5526-41B8-8A81-4750F9F7B8C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DDB8154-04AA-4D71-9515-8D419F3766C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26931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26931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26931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grpSp>
          <p:nvGrpSpPr>
            <p:cNvPr id="2059" name="Group 6"/>
            <p:cNvGrpSpPr>
              <a:grpSpLocks/>
            </p:cNvGrpSpPr>
            <p:nvPr/>
          </p:nvGrpSpPr>
          <p:grpSpPr bwMode="auto">
            <a:xfrm>
              <a:off x="288" y="0"/>
              <a:ext cx="5098" cy="4316"/>
              <a:chOff x="288" y="0"/>
              <a:chExt cx="5098" cy="4316"/>
            </a:xfrm>
          </p:grpSpPr>
          <p:sp>
            <p:nvSpPr>
              <p:cNvPr id="26931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2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3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sp>
            <p:nvSpPr>
              <p:cNvPr id="26933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cs typeface="Arial" charset="0"/>
                </a:endParaRPr>
              </a:p>
            </p:txBody>
          </p:sp>
        </p:grpSp>
        <p:sp>
          <p:nvSpPr>
            <p:cNvPr id="26933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26933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cs typeface="Arial" charset="0"/>
              </a:endParaRPr>
            </a:p>
          </p:txBody>
        </p:sp>
        <p:sp>
          <p:nvSpPr>
            <p:cNvPr id="26933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cs typeface="Arial" charset="0"/>
              </a:endParaRPr>
            </a:p>
          </p:txBody>
        </p:sp>
        <p:sp>
          <p:nvSpPr>
            <p:cNvPr id="26933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cs typeface="Arial" charset="0"/>
              </a:endParaRPr>
            </a:p>
          </p:txBody>
        </p:sp>
        <p:sp>
          <p:nvSpPr>
            <p:cNvPr id="26933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cs typeface="Arial" charset="0"/>
              </a:endParaRPr>
            </a:p>
          </p:txBody>
        </p:sp>
        <p:sp>
          <p:nvSpPr>
            <p:cNvPr id="26933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cs typeface="Arial" charset="0"/>
              </a:endParaRPr>
            </a:p>
          </p:txBody>
        </p:sp>
        <p:sp>
          <p:nvSpPr>
            <p:cNvPr id="26933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cs typeface="Arial" charset="0"/>
              </a:endParaRPr>
            </a:p>
          </p:txBody>
        </p:sp>
        <p:sp>
          <p:nvSpPr>
            <p:cNvPr id="26933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cs typeface="Arial" charset="0"/>
              </a:endParaRPr>
            </a:p>
          </p:txBody>
        </p:sp>
        <p:sp>
          <p:nvSpPr>
            <p:cNvPr id="26934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6934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6934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cs typeface="Arial" charset="0"/>
              </a:endParaRPr>
            </a:p>
          </p:txBody>
        </p:sp>
        <p:grpSp>
          <p:nvGrpSpPr>
            <p:cNvPr id="2071" name="Group 31"/>
            <p:cNvGrpSpPr>
              <a:grpSpLocks/>
            </p:cNvGrpSpPr>
            <p:nvPr/>
          </p:nvGrpSpPr>
          <p:grpSpPr bwMode="auto">
            <a:xfrm>
              <a:off x="1" y="392"/>
              <a:ext cx="5758" cy="1571"/>
              <a:chOff x="1" y="392"/>
              <a:chExt cx="5758" cy="1571"/>
            </a:xfrm>
          </p:grpSpPr>
          <p:sp>
            <p:nvSpPr>
              <p:cNvPr id="26934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6934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6934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6934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sp>
            <p:nvSpPr>
              <p:cNvPr id="26934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cs typeface="Arial" charset="0"/>
                </a:endParaRPr>
              </a:p>
            </p:txBody>
          </p:sp>
        </p:grpSp>
        <p:sp>
          <p:nvSpPr>
            <p:cNvPr id="26934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cs typeface="Arial" charset="0"/>
              </a:endParaRPr>
            </a:p>
          </p:txBody>
        </p:sp>
        <p:sp>
          <p:nvSpPr>
            <p:cNvPr id="26935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cs typeface="Arial" charset="0"/>
              </a:endParaRPr>
            </a:p>
          </p:txBody>
        </p:sp>
      </p:grpSp>
      <p:sp>
        <p:nvSpPr>
          <p:cNvPr id="26935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6935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latin typeface="+mn-lt"/>
                <a:cs typeface="Arial" charset="0"/>
              </a:defRPr>
            </a:lvl1pPr>
          </a:lstStyle>
          <a:p>
            <a:pPr>
              <a:defRPr/>
            </a:pPr>
            <a:endParaRPr lang="en-US"/>
          </a:p>
        </p:txBody>
      </p:sp>
      <p:sp>
        <p:nvSpPr>
          <p:cNvPr id="26935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latin typeface="+mn-lt"/>
                <a:cs typeface="Arial" charset="0"/>
              </a:defRPr>
            </a:lvl1pPr>
          </a:lstStyle>
          <a:p>
            <a:pPr>
              <a:defRPr/>
            </a:pPr>
            <a:endParaRPr lang="en-US"/>
          </a:p>
        </p:txBody>
      </p:sp>
      <p:sp>
        <p:nvSpPr>
          <p:cNvPr id="26935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latin typeface="+mn-lt"/>
                <a:cs typeface="Arial" charset="0"/>
              </a:defRPr>
            </a:lvl1pPr>
          </a:lstStyle>
          <a:p>
            <a:pPr>
              <a:defRPr/>
            </a:pPr>
            <a:fld id="{21E9D583-5373-4073-B595-A32DAD7DC0F9}" type="slidenum">
              <a:rPr lang="ar-SA"/>
              <a:pPr>
                <a:defRPr/>
              </a:pPr>
              <a:t>‹#›</a:t>
            </a:fld>
            <a:endParaRPr lang="en-US"/>
          </a:p>
        </p:txBody>
      </p:sp>
      <p:sp>
        <p:nvSpPr>
          <p:cNvPr id="26935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85"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iming>
    <p:tnLst>
      <p:par>
        <p:cTn id="1" dur="indefinite" restart="never" nodeType="tmRoot"/>
      </p:par>
    </p:tnLst>
  </p:timing>
  <p:txStyles>
    <p:titleStyle>
      <a:lvl1pPr algn="ctr" rtl="1" eaLnBrk="0" fontAlgn="base" hangingPunct="0">
        <a:spcBef>
          <a:spcPct val="0"/>
        </a:spcBef>
        <a:spcAft>
          <a:spcPct val="0"/>
        </a:spcAft>
        <a:defRPr sz="4400" b="1" i="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b="1" i="1">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9"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430547-7B19-471D-A650-11CDC8E809AE}" type="slidenum">
              <a:rPr lang="fa-IR"/>
              <a:pPr>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6" r:id="rId9"/>
    <p:sldLayoutId id="2147484182" r:id="rId10"/>
    <p:sldLayoutId id="2147484183" r:id="rId11"/>
    <p:sldLayoutId id="2147484184" r:id="rId12"/>
    <p:sldLayoutId id="2147484187" r:id="rId13"/>
    <p:sldLayoutId id="2147484188" r:id="rId14"/>
    <p:sldLayoutId id="2147484189" r:id="rId15"/>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1000"/>
                                        <p:tgtEl>
                                          <p:spTgt spid="30">
                                            <p:txEl>
                                              <p:pRg st="0" end="0"/>
                                            </p:txEl>
                                          </p:spTgt>
                                        </p:tgtEl>
                                      </p:cBhvr>
                                    </p:animEffect>
                                    <p:anim calcmode="lin" valueType="num">
                                      <p:cBhvr>
                                        <p:cTn id="1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fade">
                                      <p:cBhvr>
                                        <p:cTn id="22" dur="1000"/>
                                        <p:tgtEl>
                                          <p:spTgt spid="30">
                                            <p:txEl>
                                              <p:pRg st="1" end="1"/>
                                            </p:txEl>
                                          </p:spTgt>
                                        </p:tgtEl>
                                      </p:cBhvr>
                                    </p:animEffect>
                                    <p:anim calcmode="lin" valueType="num">
                                      <p:cBhvr>
                                        <p:cTn id="23"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0">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
                                            <p:txEl>
                                              <p:pRg st="2" end="2"/>
                                            </p:txEl>
                                          </p:spTgt>
                                        </p:tgtEl>
                                        <p:attrNameLst>
                                          <p:attrName>style.visibility</p:attrName>
                                        </p:attrNameLst>
                                      </p:cBhvr>
                                      <p:to>
                                        <p:strVal val="visible"/>
                                      </p:to>
                                    </p:set>
                                    <p:animEffect transition="in" filter="fade">
                                      <p:cBhvr>
                                        <p:cTn id="27" dur="1000"/>
                                        <p:tgtEl>
                                          <p:spTgt spid="30">
                                            <p:txEl>
                                              <p:pRg st="2" end="2"/>
                                            </p:txEl>
                                          </p:spTgt>
                                        </p:tgtEl>
                                      </p:cBhvr>
                                    </p:animEffect>
                                    <p:anim calcmode="lin" valueType="num">
                                      <p:cBhvr>
                                        <p:cTn id="2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0">
                                            <p:txEl>
                                              <p:pRg st="3" end="3"/>
                                            </p:txEl>
                                          </p:spTgt>
                                        </p:tgtEl>
                                        <p:attrNameLst>
                                          <p:attrName>style.visibility</p:attrName>
                                        </p:attrNameLst>
                                      </p:cBhvr>
                                      <p:to>
                                        <p:strVal val="visible"/>
                                      </p:to>
                                    </p:set>
                                    <p:animEffect transition="in" filter="fade">
                                      <p:cBhvr>
                                        <p:cTn id="32" dur="1000"/>
                                        <p:tgtEl>
                                          <p:spTgt spid="30">
                                            <p:txEl>
                                              <p:pRg st="3" end="3"/>
                                            </p:txEl>
                                          </p:spTgt>
                                        </p:tgtEl>
                                      </p:cBhvr>
                                    </p:animEffect>
                                    <p:anim calcmode="lin" valueType="num">
                                      <p:cBhvr>
                                        <p:cTn id="33"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0">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0">
                                            <p:txEl>
                                              <p:pRg st="4" end="4"/>
                                            </p:txEl>
                                          </p:spTgt>
                                        </p:tgtEl>
                                        <p:attrNameLst>
                                          <p:attrName>style.visibility</p:attrName>
                                        </p:attrNameLst>
                                      </p:cBhvr>
                                      <p:to>
                                        <p:strVal val="visible"/>
                                      </p:to>
                                    </p:set>
                                    <p:animEffect transition="in" filter="fade">
                                      <p:cBhvr>
                                        <p:cTn id="37" dur="1000"/>
                                        <p:tgtEl>
                                          <p:spTgt spid="30">
                                            <p:txEl>
                                              <p:pRg st="4" end="4"/>
                                            </p:txEl>
                                          </p:spTgt>
                                        </p:tgtEl>
                                      </p:cBhvr>
                                    </p:animEffect>
                                    <p:anim calcmode="lin" valueType="num">
                                      <p:cBhvr>
                                        <p:cTn id="38"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fontAlgn="base">
        <a:spcBef>
          <a:spcPct val="0"/>
        </a:spcBef>
        <a:spcAft>
          <a:spcPct val="0"/>
        </a:spcAft>
        <a:defRPr sz="5000">
          <a:solidFill>
            <a:schemeClr val="tx2"/>
          </a:solidFill>
          <a:latin typeface="Calibri" pitchFamily="34" charset="0"/>
          <a:cs typeface="Traditional Arabic" pitchFamily="2" charset="-78"/>
        </a:defRPr>
      </a:lvl6pPr>
      <a:lvl7pPr marL="914400" algn="l" rtl="1" fontAlgn="base">
        <a:spcBef>
          <a:spcPct val="0"/>
        </a:spcBef>
        <a:spcAft>
          <a:spcPct val="0"/>
        </a:spcAft>
        <a:defRPr sz="5000">
          <a:solidFill>
            <a:schemeClr val="tx2"/>
          </a:solidFill>
          <a:latin typeface="Calibri" pitchFamily="34" charset="0"/>
          <a:cs typeface="Traditional Arabic" pitchFamily="2" charset="-78"/>
        </a:defRPr>
      </a:lvl7pPr>
      <a:lvl8pPr marL="1371600" algn="l" rtl="1" fontAlgn="base">
        <a:spcBef>
          <a:spcPct val="0"/>
        </a:spcBef>
        <a:spcAft>
          <a:spcPct val="0"/>
        </a:spcAft>
        <a:defRPr sz="5000">
          <a:solidFill>
            <a:schemeClr val="tx2"/>
          </a:solidFill>
          <a:latin typeface="Calibri" pitchFamily="34" charset="0"/>
          <a:cs typeface="Traditional Arabic" pitchFamily="2" charset="-78"/>
        </a:defRPr>
      </a:lvl8pPr>
      <a:lvl9pPr marL="1828800" algn="l" rtl="1" fontAlgn="base">
        <a:spcBef>
          <a:spcPct val="0"/>
        </a:spcBef>
        <a:spcAft>
          <a:spcPct val="0"/>
        </a:spcAft>
        <a:defRPr sz="5000">
          <a:solidFill>
            <a:schemeClr val="tx2"/>
          </a:solidFill>
          <a:latin typeface="Calibri" pitchFamily="34" charset="0"/>
          <a:cs typeface="Traditional Arabic"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amayesh/Ausralia/Department%20of%20Defence%20-%20Defence%20Science%20and%20Technology%20Organisation%20(DSTO).htm"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amayesh/Ausralia/Department%20of%20Defence%20-%20Defence%20Science%20and%20Technology%20Organisation%20(DSTO).ht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amayesh/Ausralia/Department%20of%20Defence%20-%20Defence%20Science%20and%20Technology%20Organisation%20(DSTO).htm"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7.jpeg"/><Relationship Id="rId9"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hyperlink" Target="../Hamayesh/Ausralia/Department%20of%20Defence%20-%20Defence%20Science%20and%20Technology%20Organisation%20(DSTO).htm" TargetMode="External"/><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D:\Documents and Settings\Administrator\My Documents\My Pictures\بسم\barati1_Fixd.jpg"/>
          <p:cNvPicPr>
            <a:picLocks noGrp="1" noChangeAspect="1" noChangeArrowheads="1"/>
          </p:cNvPicPr>
          <p:nvPr>
            <p:ph idx="1"/>
          </p:nvPr>
        </p:nvPicPr>
        <p:blipFill>
          <a:blip r:embed="rId3"/>
          <a:srcRect/>
          <a:stretch>
            <a:fillRect/>
          </a:stretch>
        </p:blipFill>
        <p:spPr>
          <a:xfrm>
            <a:off x="-71438" y="116632"/>
            <a:ext cx="9344026" cy="6858000"/>
          </a:xfrm>
        </p:spPr>
      </p:pic>
      <p:pic>
        <p:nvPicPr>
          <p:cNvPr id="2050" name="Picture 2" descr="C:\Users\PRS\Desktop\marmol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24527" cy="717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96886"/>
      </p:ext>
    </p:extLst>
  </p:cSld>
  <p:clrMapOvr>
    <a:masterClrMapping/>
  </p:clrMapOvr>
  <p:transition advTm="10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1F5C8A-09C6-4DB7-B3BD-58DE7C1CE03E}" type="slidenum">
              <a:rPr lang="fa-IR"/>
              <a:pPr/>
              <a:t>10</a:t>
            </a:fld>
            <a:endParaRPr lang="en-US"/>
          </a:p>
        </p:txBody>
      </p:sp>
      <p:sp>
        <p:nvSpPr>
          <p:cNvPr id="19458" name="AutoShape 2"/>
          <p:cNvSpPr>
            <a:spLocks noGrp="1" noChangeArrowheads="1"/>
          </p:cNvSpPr>
          <p:nvPr>
            <p:ph type="title"/>
          </p:nvPr>
        </p:nvSpPr>
        <p:spPr/>
        <p:txBody>
          <a:bodyPr/>
          <a:lstStyle/>
          <a:p>
            <a:pPr algn="ctr"/>
            <a:r>
              <a:rPr lang="fa-IR" sz="4000">
                <a:cs typeface="B Titr" pitchFamily="2" charset="-78"/>
              </a:rPr>
              <a:t>تفاوت آینده پژوهی و برنامه ریزی</a:t>
            </a:r>
            <a:endParaRPr lang="en-US" sz="4000">
              <a:cs typeface="B Titr" pitchFamily="2" charset="-78"/>
            </a:endParaRPr>
          </a:p>
        </p:txBody>
      </p:sp>
      <p:sp>
        <p:nvSpPr>
          <p:cNvPr id="19459" name="Rectangle 3"/>
          <p:cNvSpPr>
            <a:spLocks noGrp="1" noChangeArrowheads="1"/>
          </p:cNvSpPr>
          <p:nvPr>
            <p:ph type="body" idx="1"/>
          </p:nvPr>
        </p:nvSpPr>
        <p:spPr>
          <a:xfrm>
            <a:off x="838200" y="2600325"/>
            <a:ext cx="7693025" cy="3724275"/>
          </a:xfrm>
        </p:spPr>
        <p:txBody>
          <a:bodyPr/>
          <a:lstStyle/>
          <a:p>
            <a:r>
              <a:rPr lang="fa-IR" sz="3200">
                <a:cs typeface="B Mitra" pitchFamily="2" charset="-78"/>
              </a:rPr>
              <a:t>برنامه ریزی به دنبال کنترل و بستن آینده است </a:t>
            </a:r>
          </a:p>
          <a:p>
            <a:r>
              <a:rPr lang="fa-IR" sz="3200">
                <a:cs typeface="B Mitra" pitchFamily="2" charset="-78"/>
              </a:rPr>
              <a:t>آینده پژوهی به دنبال گشودن و آشکارسازی آینده است</a:t>
            </a:r>
          </a:p>
          <a:p>
            <a:pPr>
              <a:buFont typeface="Wingdings" pitchFamily="2" charset="2"/>
              <a:buNone/>
            </a:pPr>
            <a:r>
              <a:rPr lang="fa-IR" sz="3200">
                <a:cs typeface="B Mitra" pitchFamily="2" charset="-78"/>
              </a:rPr>
              <a:t>(حرکت از آینده های محتمل به سوی آینده های بدیل)</a:t>
            </a:r>
            <a:endParaRPr lang="en-US" sz="3200">
              <a:cs typeface="B Mitra" pitchFamily="2" charset="-78"/>
            </a:endParaRPr>
          </a:p>
        </p:txBody>
      </p:sp>
    </p:spTree>
    <p:extLst>
      <p:ext uri="{BB962C8B-B14F-4D97-AF65-F5344CB8AC3E}">
        <p14:creationId xmlns:p14="http://schemas.microsoft.com/office/powerpoint/2010/main" val="3544504803"/>
      </p:ext>
    </p:extLst>
  </p:cSld>
  <p:clrMapOvr>
    <a:masterClrMapping/>
  </p:clrMapOvr>
  <p:transition>
    <p:comb/>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913" y="5992813"/>
            <a:ext cx="457200" cy="365125"/>
          </a:xfrm>
        </p:spPr>
        <p:txBody>
          <a:bodyPr/>
          <a:lstStyle/>
          <a:p>
            <a:pPr>
              <a:defRPr/>
            </a:pPr>
            <a:fld id="{D701214E-A4B4-4F95-AD55-B1BA17A6F9D4}" type="slidenum">
              <a:rPr lang="ar-SA" smtClean="0"/>
              <a:pPr>
                <a:defRPr/>
              </a:pPr>
              <a:t>100</a:t>
            </a:fld>
            <a:endParaRPr lang="en-US"/>
          </a:p>
        </p:txBody>
      </p:sp>
      <p:sp>
        <p:nvSpPr>
          <p:cNvPr id="49155" name="TextBox 10"/>
          <p:cNvSpPr txBox="1">
            <a:spLocks noChangeArrowheads="1"/>
          </p:cNvSpPr>
          <p:nvPr/>
        </p:nvSpPr>
        <p:spPr bwMode="auto">
          <a:xfrm>
            <a:off x="1214438" y="2100263"/>
            <a:ext cx="2659062" cy="400050"/>
          </a:xfrm>
          <a:prstGeom prst="rect">
            <a:avLst/>
          </a:prstGeom>
          <a:noFill/>
          <a:ln w="9525">
            <a:noFill/>
            <a:miter lim="800000"/>
            <a:headEnd/>
            <a:tailEnd/>
          </a:ln>
        </p:spPr>
        <p:txBody>
          <a:bodyPr>
            <a:spAutoFit/>
          </a:bodyPr>
          <a:lstStyle/>
          <a:p>
            <a:r>
              <a:rPr lang="fa-IR" sz="2000" b="1">
                <a:cs typeface="B Titr" pitchFamily="2" charset="-78"/>
              </a:rPr>
              <a:t>فضای مشاهده و تأمل</a:t>
            </a:r>
          </a:p>
        </p:txBody>
      </p:sp>
      <p:sp>
        <p:nvSpPr>
          <p:cNvPr id="49156" name="TextBox 11"/>
          <p:cNvSpPr txBox="1">
            <a:spLocks noChangeArrowheads="1"/>
          </p:cNvSpPr>
          <p:nvPr/>
        </p:nvSpPr>
        <p:spPr bwMode="auto">
          <a:xfrm>
            <a:off x="3571875" y="1857375"/>
            <a:ext cx="1728788" cy="369888"/>
          </a:xfrm>
          <a:prstGeom prst="rect">
            <a:avLst/>
          </a:prstGeom>
          <a:noFill/>
          <a:ln w="9525">
            <a:noFill/>
            <a:miter lim="800000"/>
            <a:headEnd/>
            <a:tailEnd/>
          </a:ln>
        </p:spPr>
        <p:txBody>
          <a:bodyPr>
            <a:spAutoFit/>
          </a:bodyPr>
          <a:lstStyle/>
          <a:p>
            <a:r>
              <a:rPr lang="fa-IR" b="1">
                <a:cs typeface="B Badr" pitchFamily="2" charset="-78"/>
              </a:rPr>
              <a:t>لحظه ادراک سازی</a:t>
            </a:r>
          </a:p>
        </p:txBody>
      </p:sp>
      <p:cxnSp>
        <p:nvCxnSpPr>
          <p:cNvPr id="18" name="Straight Connector 17"/>
          <p:cNvCxnSpPr/>
          <p:nvPr/>
        </p:nvCxnSpPr>
        <p:spPr>
          <a:xfrm>
            <a:off x="4427538" y="2287588"/>
            <a:ext cx="0" cy="1512887"/>
          </a:xfrm>
          <a:prstGeom prst="line">
            <a:avLst/>
          </a:prstGeom>
        </p:spPr>
        <p:style>
          <a:lnRef idx="3">
            <a:schemeClr val="accent5"/>
          </a:lnRef>
          <a:fillRef idx="0">
            <a:schemeClr val="accent5"/>
          </a:fillRef>
          <a:effectRef idx="2">
            <a:schemeClr val="accent5"/>
          </a:effectRef>
          <a:fontRef idx="minor">
            <a:schemeClr val="tx1"/>
          </a:fontRef>
        </p:style>
      </p:cxnSp>
      <p:sp>
        <p:nvSpPr>
          <p:cNvPr id="49158" name="TextBox 18"/>
          <p:cNvSpPr txBox="1">
            <a:spLocks noChangeArrowheads="1"/>
          </p:cNvSpPr>
          <p:nvPr/>
        </p:nvSpPr>
        <p:spPr bwMode="auto">
          <a:xfrm>
            <a:off x="3708400" y="4016375"/>
            <a:ext cx="1439863" cy="369888"/>
          </a:xfrm>
          <a:prstGeom prst="rect">
            <a:avLst/>
          </a:prstGeom>
          <a:noFill/>
          <a:ln w="9525">
            <a:noFill/>
            <a:miter lim="800000"/>
            <a:headEnd/>
            <a:tailEnd/>
          </a:ln>
        </p:spPr>
        <p:txBody>
          <a:bodyPr>
            <a:spAutoFit/>
          </a:bodyPr>
          <a:lstStyle/>
          <a:p>
            <a:pPr algn="ctr"/>
            <a:r>
              <a:rPr lang="fa-IR" b="1">
                <a:cs typeface="B Badr" pitchFamily="2" charset="-78"/>
              </a:rPr>
              <a:t>حال</a:t>
            </a:r>
          </a:p>
        </p:txBody>
      </p:sp>
      <p:sp>
        <p:nvSpPr>
          <p:cNvPr id="49159" name="TextBox 19"/>
          <p:cNvSpPr txBox="1">
            <a:spLocks noChangeArrowheads="1"/>
          </p:cNvSpPr>
          <p:nvPr/>
        </p:nvSpPr>
        <p:spPr bwMode="auto">
          <a:xfrm>
            <a:off x="6443663" y="4087813"/>
            <a:ext cx="1441450" cy="369887"/>
          </a:xfrm>
          <a:prstGeom prst="rect">
            <a:avLst/>
          </a:prstGeom>
          <a:noFill/>
          <a:ln w="9525">
            <a:noFill/>
            <a:miter lim="800000"/>
            <a:headEnd/>
            <a:tailEnd/>
          </a:ln>
        </p:spPr>
        <p:txBody>
          <a:bodyPr>
            <a:spAutoFit/>
          </a:bodyPr>
          <a:lstStyle/>
          <a:p>
            <a:pPr algn="ctr"/>
            <a:r>
              <a:rPr lang="fa-IR" b="1">
                <a:cs typeface="B Badr" pitchFamily="2" charset="-78"/>
              </a:rPr>
              <a:t>آینده</a:t>
            </a:r>
          </a:p>
        </p:txBody>
      </p:sp>
      <p:sp>
        <p:nvSpPr>
          <p:cNvPr id="49160" name="TextBox 20"/>
          <p:cNvSpPr txBox="1">
            <a:spLocks noChangeArrowheads="1"/>
          </p:cNvSpPr>
          <p:nvPr/>
        </p:nvSpPr>
        <p:spPr bwMode="auto">
          <a:xfrm>
            <a:off x="1042988" y="4087813"/>
            <a:ext cx="1441450" cy="369887"/>
          </a:xfrm>
          <a:prstGeom prst="rect">
            <a:avLst/>
          </a:prstGeom>
          <a:noFill/>
          <a:ln w="9525">
            <a:noFill/>
            <a:miter lim="800000"/>
            <a:headEnd/>
            <a:tailEnd/>
          </a:ln>
        </p:spPr>
        <p:txBody>
          <a:bodyPr>
            <a:spAutoFit/>
          </a:bodyPr>
          <a:lstStyle/>
          <a:p>
            <a:pPr algn="ctr"/>
            <a:r>
              <a:rPr lang="fa-IR" b="1">
                <a:cs typeface="B Badr" pitchFamily="2" charset="-78"/>
              </a:rPr>
              <a:t>گذشته</a:t>
            </a:r>
          </a:p>
        </p:txBody>
      </p:sp>
      <p:sp>
        <p:nvSpPr>
          <p:cNvPr id="49161" name="TextBox 21"/>
          <p:cNvSpPr txBox="1">
            <a:spLocks noChangeArrowheads="1"/>
          </p:cNvSpPr>
          <p:nvPr/>
        </p:nvSpPr>
        <p:spPr bwMode="auto">
          <a:xfrm>
            <a:off x="1619250" y="4664075"/>
            <a:ext cx="5689600" cy="461963"/>
          </a:xfrm>
          <a:prstGeom prst="rect">
            <a:avLst/>
          </a:prstGeom>
          <a:noFill/>
          <a:ln w="9525">
            <a:noFill/>
            <a:miter lim="800000"/>
            <a:headEnd/>
            <a:tailEnd/>
          </a:ln>
        </p:spPr>
        <p:txBody>
          <a:bodyPr>
            <a:spAutoFit/>
          </a:bodyPr>
          <a:lstStyle/>
          <a:p>
            <a:pPr algn="ctr"/>
            <a:r>
              <a:rPr lang="fa-IR" sz="2400" b="1">
                <a:solidFill>
                  <a:srgbClr val="FF0000"/>
                </a:solidFill>
                <a:cs typeface="B Titr" pitchFamily="2" charset="-78"/>
              </a:rPr>
              <a:t>ادراک سازی و زمان</a:t>
            </a:r>
          </a:p>
        </p:txBody>
      </p:sp>
      <p:cxnSp>
        <p:nvCxnSpPr>
          <p:cNvPr id="19" name="Straight Connector 18"/>
          <p:cNvCxnSpPr/>
          <p:nvPr/>
        </p:nvCxnSpPr>
        <p:spPr>
          <a:xfrm>
            <a:off x="2357438" y="4213225"/>
            <a:ext cx="1785937" cy="1588"/>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4857750" y="4214813"/>
            <a:ext cx="1785938" cy="1587"/>
          </a:xfrm>
          <a:prstGeom prst="line">
            <a:avLst/>
          </a:prstGeom>
          <a:ln>
            <a:prstDash val="sysDot"/>
          </a:ln>
        </p:spPr>
        <p:style>
          <a:lnRef idx="2">
            <a:schemeClr val="accent2"/>
          </a:lnRef>
          <a:fillRef idx="0">
            <a:schemeClr val="accent2"/>
          </a:fillRef>
          <a:effectRef idx="1">
            <a:schemeClr val="accent2"/>
          </a:effectRef>
          <a:fontRef idx="minor">
            <a:schemeClr val="tx1"/>
          </a:fontRef>
        </p:style>
      </p:cxnSp>
      <p:pic>
        <p:nvPicPr>
          <p:cNvPr id="49164"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19288" y="2357438"/>
            <a:ext cx="2438400" cy="1682750"/>
          </a:xfrm>
          <a:prstGeom prst="rect">
            <a:avLst/>
          </a:prstGeom>
          <a:noFill/>
          <a:ln w="9525" algn="ctr">
            <a:noFill/>
            <a:miter lim="800000"/>
            <a:headEnd/>
            <a:tailEnd/>
          </a:ln>
        </p:spPr>
      </p:pic>
    </p:spTree>
  </p:cSld>
  <p:clrMapOvr>
    <a:masterClrMapping/>
  </p:clrMapOvr>
  <p:transition>
    <p:comb/>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16913" y="6092825"/>
            <a:ext cx="457200" cy="365125"/>
          </a:xfrm>
        </p:spPr>
        <p:txBody>
          <a:bodyPr/>
          <a:lstStyle/>
          <a:p>
            <a:pPr>
              <a:defRPr/>
            </a:pPr>
            <a:fld id="{411D83F8-BEBF-4638-9B3D-B348B450C495}" type="slidenum">
              <a:rPr lang="ar-SA" smtClean="0"/>
              <a:pPr>
                <a:defRPr/>
              </a:pPr>
              <a:t>101</a:t>
            </a:fld>
            <a:endParaRPr lang="en-US"/>
          </a:p>
        </p:txBody>
      </p:sp>
      <p:sp>
        <p:nvSpPr>
          <p:cNvPr id="50179" name="TextBox 11"/>
          <p:cNvSpPr txBox="1">
            <a:spLocks noChangeArrowheads="1"/>
          </p:cNvSpPr>
          <p:nvPr/>
        </p:nvSpPr>
        <p:spPr bwMode="auto">
          <a:xfrm>
            <a:off x="3571875" y="2667000"/>
            <a:ext cx="1728788" cy="369888"/>
          </a:xfrm>
          <a:prstGeom prst="rect">
            <a:avLst/>
          </a:prstGeom>
          <a:noFill/>
          <a:ln w="9525">
            <a:noFill/>
            <a:miter lim="800000"/>
            <a:headEnd/>
            <a:tailEnd/>
          </a:ln>
        </p:spPr>
        <p:txBody>
          <a:bodyPr>
            <a:spAutoFit/>
          </a:bodyPr>
          <a:lstStyle/>
          <a:p>
            <a:r>
              <a:rPr lang="fa-IR" b="1">
                <a:cs typeface="B Badr" pitchFamily="2" charset="-78"/>
              </a:rPr>
              <a:t>لحظه تصمیم گیری</a:t>
            </a:r>
          </a:p>
        </p:txBody>
      </p:sp>
      <p:cxnSp>
        <p:nvCxnSpPr>
          <p:cNvPr id="18" name="Straight Connector 17"/>
          <p:cNvCxnSpPr/>
          <p:nvPr/>
        </p:nvCxnSpPr>
        <p:spPr>
          <a:xfrm>
            <a:off x="4427538" y="3097213"/>
            <a:ext cx="0" cy="1512887"/>
          </a:xfrm>
          <a:prstGeom prst="line">
            <a:avLst/>
          </a:prstGeom>
        </p:spPr>
        <p:style>
          <a:lnRef idx="2">
            <a:schemeClr val="accent4"/>
          </a:lnRef>
          <a:fillRef idx="0">
            <a:schemeClr val="accent4"/>
          </a:fillRef>
          <a:effectRef idx="1">
            <a:schemeClr val="accent4"/>
          </a:effectRef>
          <a:fontRef idx="minor">
            <a:schemeClr val="tx1"/>
          </a:fontRef>
        </p:style>
      </p:cxnSp>
      <p:sp>
        <p:nvSpPr>
          <p:cNvPr id="50181" name="TextBox 18"/>
          <p:cNvSpPr txBox="1">
            <a:spLocks noChangeArrowheads="1"/>
          </p:cNvSpPr>
          <p:nvPr/>
        </p:nvSpPr>
        <p:spPr bwMode="auto">
          <a:xfrm>
            <a:off x="3708400" y="4826000"/>
            <a:ext cx="1439863" cy="369888"/>
          </a:xfrm>
          <a:prstGeom prst="rect">
            <a:avLst/>
          </a:prstGeom>
          <a:noFill/>
          <a:ln w="9525">
            <a:noFill/>
            <a:miter lim="800000"/>
            <a:headEnd/>
            <a:tailEnd/>
          </a:ln>
        </p:spPr>
        <p:txBody>
          <a:bodyPr>
            <a:spAutoFit/>
          </a:bodyPr>
          <a:lstStyle/>
          <a:p>
            <a:pPr algn="ctr"/>
            <a:r>
              <a:rPr lang="fa-IR" b="1">
                <a:cs typeface="B Badr" pitchFamily="2" charset="-78"/>
              </a:rPr>
              <a:t>حال</a:t>
            </a:r>
          </a:p>
        </p:txBody>
      </p:sp>
      <p:sp>
        <p:nvSpPr>
          <p:cNvPr id="50182" name="TextBox 19"/>
          <p:cNvSpPr txBox="1">
            <a:spLocks noChangeArrowheads="1"/>
          </p:cNvSpPr>
          <p:nvPr/>
        </p:nvSpPr>
        <p:spPr bwMode="auto">
          <a:xfrm>
            <a:off x="6443663" y="4897438"/>
            <a:ext cx="1441450" cy="369887"/>
          </a:xfrm>
          <a:prstGeom prst="rect">
            <a:avLst/>
          </a:prstGeom>
          <a:noFill/>
          <a:ln w="9525">
            <a:noFill/>
            <a:miter lim="800000"/>
            <a:headEnd/>
            <a:tailEnd/>
          </a:ln>
        </p:spPr>
        <p:txBody>
          <a:bodyPr>
            <a:spAutoFit/>
          </a:bodyPr>
          <a:lstStyle/>
          <a:p>
            <a:pPr algn="ctr"/>
            <a:r>
              <a:rPr lang="fa-IR" b="1">
                <a:cs typeface="B Badr" pitchFamily="2" charset="-78"/>
              </a:rPr>
              <a:t>آینده</a:t>
            </a:r>
          </a:p>
        </p:txBody>
      </p:sp>
      <p:sp>
        <p:nvSpPr>
          <p:cNvPr id="50183" name="TextBox 20"/>
          <p:cNvSpPr txBox="1">
            <a:spLocks noChangeArrowheads="1"/>
          </p:cNvSpPr>
          <p:nvPr/>
        </p:nvSpPr>
        <p:spPr bwMode="auto">
          <a:xfrm>
            <a:off x="1042988" y="4897438"/>
            <a:ext cx="1441450" cy="369887"/>
          </a:xfrm>
          <a:prstGeom prst="rect">
            <a:avLst/>
          </a:prstGeom>
          <a:noFill/>
          <a:ln w="9525">
            <a:noFill/>
            <a:miter lim="800000"/>
            <a:headEnd/>
            <a:tailEnd/>
          </a:ln>
        </p:spPr>
        <p:txBody>
          <a:bodyPr>
            <a:spAutoFit/>
          </a:bodyPr>
          <a:lstStyle/>
          <a:p>
            <a:pPr algn="ctr"/>
            <a:r>
              <a:rPr lang="fa-IR" b="1">
                <a:cs typeface="B Badr" pitchFamily="2" charset="-78"/>
              </a:rPr>
              <a:t>گذشته</a:t>
            </a:r>
          </a:p>
        </p:txBody>
      </p:sp>
      <p:sp>
        <p:nvSpPr>
          <p:cNvPr id="50184" name="TextBox 21"/>
          <p:cNvSpPr txBox="1">
            <a:spLocks noChangeArrowheads="1"/>
          </p:cNvSpPr>
          <p:nvPr/>
        </p:nvSpPr>
        <p:spPr bwMode="auto">
          <a:xfrm>
            <a:off x="1619250" y="5473700"/>
            <a:ext cx="5689600" cy="461963"/>
          </a:xfrm>
          <a:prstGeom prst="rect">
            <a:avLst/>
          </a:prstGeom>
          <a:noFill/>
          <a:ln w="9525">
            <a:noFill/>
            <a:miter lim="800000"/>
            <a:headEnd/>
            <a:tailEnd/>
          </a:ln>
        </p:spPr>
        <p:txBody>
          <a:bodyPr>
            <a:spAutoFit/>
          </a:bodyPr>
          <a:lstStyle/>
          <a:p>
            <a:pPr algn="ctr"/>
            <a:r>
              <a:rPr lang="fa-IR" sz="2400" b="1">
                <a:solidFill>
                  <a:srgbClr val="FF0000"/>
                </a:solidFill>
                <a:cs typeface="B Titr" pitchFamily="2" charset="-78"/>
              </a:rPr>
              <a:t>تصمیم سازی و زمان</a:t>
            </a:r>
          </a:p>
        </p:txBody>
      </p:sp>
      <p:sp>
        <p:nvSpPr>
          <p:cNvPr id="50185" name="Rectangle 12"/>
          <p:cNvSpPr>
            <a:spLocks noChangeArrowheads="1"/>
          </p:cNvSpPr>
          <p:nvPr/>
        </p:nvSpPr>
        <p:spPr bwMode="auto">
          <a:xfrm>
            <a:off x="5202238" y="2500313"/>
            <a:ext cx="1870075" cy="369887"/>
          </a:xfrm>
          <a:prstGeom prst="rect">
            <a:avLst/>
          </a:prstGeom>
          <a:noFill/>
          <a:ln w="9525">
            <a:noFill/>
            <a:miter lim="800000"/>
            <a:headEnd/>
            <a:tailEnd/>
          </a:ln>
        </p:spPr>
        <p:txBody>
          <a:bodyPr wrap="none">
            <a:spAutoFit/>
          </a:bodyPr>
          <a:lstStyle/>
          <a:p>
            <a:r>
              <a:rPr lang="fa-IR" b="1">
                <a:cs typeface="B Titr" pitchFamily="2" charset="-78"/>
              </a:rPr>
              <a:t>فضای مشاهده و تأمل</a:t>
            </a:r>
          </a:p>
        </p:txBody>
      </p:sp>
      <p:cxnSp>
        <p:nvCxnSpPr>
          <p:cNvPr id="14" name="Straight Connector 13"/>
          <p:cNvCxnSpPr/>
          <p:nvPr/>
        </p:nvCxnSpPr>
        <p:spPr>
          <a:xfrm>
            <a:off x="2271713" y="4979988"/>
            <a:ext cx="1785937" cy="1587"/>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4772025" y="4981575"/>
            <a:ext cx="1785938" cy="1588"/>
          </a:xfrm>
          <a:prstGeom prst="line">
            <a:avLst/>
          </a:prstGeom>
          <a:ln>
            <a:prstDash val="sysDot"/>
          </a:ln>
        </p:spPr>
        <p:style>
          <a:lnRef idx="2">
            <a:schemeClr val="accent2"/>
          </a:lnRef>
          <a:fillRef idx="0">
            <a:schemeClr val="accent2"/>
          </a:fillRef>
          <a:effectRef idx="1">
            <a:schemeClr val="accent2"/>
          </a:effectRef>
          <a:fontRef idx="minor">
            <a:schemeClr val="tx1"/>
          </a:fontRef>
        </p:style>
      </p:cxnSp>
      <p:pic>
        <p:nvPicPr>
          <p:cNvPr id="50188"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0563" y="2976563"/>
            <a:ext cx="2620962" cy="1809750"/>
          </a:xfrm>
          <a:prstGeom prst="rect">
            <a:avLst/>
          </a:prstGeom>
          <a:noFill/>
          <a:ln w="9525" algn="ctr">
            <a:noFill/>
            <a:miter lim="800000"/>
            <a:headEnd/>
            <a:tailEnd/>
          </a:ln>
        </p:spPr>
      </p:pic>
    </p:spTree>
  </p:cSld>
  <p:clrMapOvr>
    <a:masterClrMapping/>
  </p:clrMapOvr>
  <p:transition>
    <p:comb/>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536" y="548581"/>
            <a:ext cx="8229600" cy="847725"/>
          </a:xfrm>
        </p:spPr>
        <p:txBody>
          <a:bodyPr/>
          <a:lstStyle/>
          <a:p>
            <a:pPr algn="ctr" fontAlgn="auto">
              <a:spcAft>
                <a:spcPts val="0"/>
              </a:spcAft>
              <a:defRPr/>
            </a:pPr>
            <a:r>
              <a:rPr lang="fa-IR" sz="3200" dirty="0" smtClean="0">
                <a:solidFill>
                  <a:srgbClr val="FF0000"/>
                </a:solidFill>
                <a:cs typeface="Titr" pitchFamily="2" charset="-78"/>
              </a:rPr>
              <a:t>ادراك‌سازي انساني: </a:t>
            </a:r>
            <a:endParaRPr lang="en-US" sz="3200" dirty="0" smtClean="0">
              <a:solidFill>
                <a:srgbClr val="FF0000"/>
              </a:solidFill>
              <a:cs typeface="Titr" pitchFamily="2" charset="-78"/>
            </a:endParaRPr>
          </a:p>
        </p:txBody>
      </p:sp>
      <p:grpSp>
        <p:nvGrpSpPr>
          <p:cNvPr id="51203" name="Group 3"/>
          <p:cNvGrpSpPr>
            <a:grpSpLocks/>
          </p:cNvGrpSpPr>
          <p:nvPr/>
        </p:nvGrpSpPr>
        <p:grpSpPr bwMode="auto">
          <a:xfrm>
            <a:off x="1763713" y="1466850"/>
            <a:ext cx="4949825" cy="4841875"/>
            <a:chOff x="634" y="121"/>
            <a:chExt cx="4073" cy="3985"/>
          </a:xfrm>
        </p:grpSpPr>
        <p:sp>
          <p:nvSpPr>
            <p:cNvPr id="219140" name="Freeform 4"/>
            <p:cNvSpPr>
              <a:spLocks/>
            </p:cNvSpPr>
            <p:nvPr/>
          </p:nvSpPr>
          <p:spPr bwMode="auto">
            <a:xfrm>
              <a:off x="1791" y="1434"/>
              <a:ext cx="1421" cy="1044"/>
            </a:xfrm>
            <a:custGeom>
              <a:avLst/>
              <a:gdLst/>
              <a:ahLst/>
              <a:cxnLst>
                <a:cxn ang="0">
                  <a:pos x="0" y="726"/>
                </a:cxn>
                <a:cxn ang="0">
                  <a:pos x="499" y="635"/>
                </a:cxn>
                <a:cxn ang="0">
                  <a:pos x="681" y="545"/>
                </a:cxn>
                <a:cxn ang="0">
                  <a:pos x="771" y="499"/>
                </a:cxn>
                <a:cxn ang="0">
                  <a:pos x="862" y="363"/>
                </a:cxn>
                <a:cxn ang="0">
                  <a:pos x="908" y="0"/>
                </a:cxn>
                <a:cxn ang="0">
                  <a:pos x="1044" y="408"/>
                </a:cxn>
                <a:cxn ang="0">
                  <a:pos x="1180" y="545"/>
                </a:cxn>
                <a:cxn ang="0">
                  <a:pos x="1422" y="765"/>
                </a:cxn>
                <a:cxn ang="0">
                  <a:pos x="1218" y="723"/>
                </a:cxn>
                <a:cxn ang="0">
                  <a:pos x="1044" y="720"/>
                </a:cxn>
                <a:cxn ang="0">
                  <a:pos x="953" y="817"/>
                </a:cxn>
                <a:cxn ang="0">
                  <a:pos x="953" y="1044"/>
                </a:cxn>
                <a:cxn ang="0">
                  <a:pos x="862" y="907"/>
                </a:cxn>
                <a:cxn ang="0">
                  <a:pos x="726" y="817"/>
                </a:cxn>
                <a:cxn ang="0">
                  <a:pos x="409" y="771"/>
                </a:cxn>
                <a:cxn ang="0">
                  <a:pos x="91" y="771"/>
                </a:cxn>
                <a:cxn ang="0">
                  <a:pos x="0" y="726"/>
                </a:cxn>
              </a:cxnLst>
              <a:rect l="0" t="0" r="r" b="b"/>
              <a:pathLst>
                <a:path w="1422" h="1044">
                  <a:moveTo>
                    <a:pt x="0" y="726"/>
                  </a:moveTo>
                  <a:lnTo>
                    <a:pt x="499" y="635"/>
                  </a:lnTo>
                  <a:lnTo>
                    <a:pt x="681" y="545"/>
                  </a:lnTo>
                  <a:lnTo>
                    <a:pt x="771" y="499"/>
                  </a:lnTo>
                  <a:lnTo>
                    <a:pt x="862" y="363"/>
                  </a:lnTo>
                  <a:lnTo>
                    <a:pt x="908" y="0"/>
                  </a:lnTo>
                  <a:lnTo>
                    <a:pt x="1044" y="408"/>
                  </a:lnTo>
                  <a:lnTo>
                    <a:pt x="1180" y="545"/>
                  </a:lnTo>
                  <a:lnTo>
                    <a:pt x="1422" y="765"/>
                  </a:lnTo>
                  <a:lnTo>
                    <a:pt x="1218" y="723"/>
                  </a:lnTo>
                  <a:lnTo>
                    <a:pt x="1044" y="720"/>
                  </a:lnTo>
                  <a:lnTo>
                    <a:pt x="953" y="817"/>
                  </a:lnTo>
                  <a:lnTo>
                    <a:pt x="953" y="1044"/>
                  </a:lnTo>
                  <a:lnTo>
                    <a:pt x="862" y="907"/>
                  </a:lnTo>
                  <a:lnTo>
                    <a:pt x="726" y="817"/>
                  </a:lnTo>
                  <a:lnTo>
                    <a:pt x="409" y="771"/>
                  </a:lnTo>
                  <a:lnTo>
                    <a:pt x="91" y="771"/>
                  </a:lnTo>
                  <a:lnTo>
                    <a:pt x="0" y="726"/>
                  </a:lnTo>
                  <a:close/>
                </a:path>
              </a:pathLst>
            </a:custGeom>
            <a:gradFill rotWithShape="1">
              <a:gsLst>
                <a:gs pos="0">
                  <a:schemeClr val="accent1"/>
                </a:gs>
                <a:gs pos="100000">
                  <a:schemeClr val="accent1">
                    <a:gamma/>
                    <a:shade val="46275"/>
                    <a:invGamma/>
                  </a:schemeClr>
                </a:gs>
              </a:gsLst>
              <a:path path="rect">
                <a:fillToRect l="50000" t="50000" r="50000" b="50000"/>
              </a:path>
            </a:gradFill>
            <a:ln w="9525">
              <a:solidFill>
                <a:schemeClr val="tx1"/>
              </a:solidFill>
              <a:round/>
              <a:headEnd/>
              <a:tailEnd/>
            </a:ln>
            <a:effectLst/>
          </p:spPr>
          <p:txBody>
            <a:bodyPr/>
            <a:lstStyle/>
            <a:p>
              <a:pPr>
                <a:defRPr/>
              </a:pPr>
              <a:endParaRPr lang="en-US"/>
            </a:p>
          </p:txBody>
        </p:sp>
        <p:sp>
          <p:nvSpPr>
            <p:cNvPr id="51259" name="Freeform 5"/>
            <p:cNvSpPr>
              <a:spLocks/>
            </p:cNvSpPr>
            <p:nvPr/>
          </p:nvSpPr>
          <p:spPr bwMode="auto">
            <a:xfrm>
              <a:off x="1707" y="2185"/>
              <a:ext cx="1042" cy="1775"/>
            </a:xfrm>
            <a:custGeom>
              <a:avLst/>
              <a:gdLst>
                <a:gd name="T0" fmla="*/ 7 w 1042"/>
                <a:gd name="T1" fmla="*/ 2 h 1775"/>
                <a:gd name="T2" fmla="*/ 25 w 1042"/>
                <a:gd name="T3" fmla="*/ 4 h 1775"/>
                <a:gd name="T4" fmla="*/ 44 w 1042"/>
                <a:gd name="T5" fmla="*/ 5 h 1775"/>
                <a:gd name="T6" fmla="*/ 67 w 1042"/>
                <a:gd name="T7" fmla="*/ 7 h 1775"/>
                <a:gd name="T8" fmla="*/ 92 w 1042"/>
                <a:gd name="T9" fmla="*/ 9 h 1775"/>
                <a:gd name="T10" fmla="*/ 119 w 1042"/>
                <a:gd name="T11" fmla="*/ 9 h 1775"/>
                <a:gd name="T12" fmla="*/ 147 w 1042"/>
                <a:gd name="T13" fmla="*/ 11 h 1775"/>
                <a:gd name="T14" fmla="*/ 178 w 1042"/>
                <a:gd name="T15" fmla="*/ 11 h 1775"/>
                <a:gd name="T16" fmla="*/ 225 w 1042"/>
                <a:gd name="T17" fmla="*/ 13 h 1775"/>
                <a:gd name="T18" fmla="*/ 293 w 1042"/>
                <a:gd name="T19" fmla="*/ 14 h 1775"/>
                <a:gd name="T20" fmla="*/ 364 w 1042"/>
                <a:gd name="T21" fmla="*/ 16 h 1775"/>
                <a:gd name="T22" fmla="*/ 439 w 1042"/>
                <a:gd name="T23" fmla="*/ 20 h 1775"/>
                <a:gd name="T24" fmla="*/ 513 w 1042"/>
                <a:gd name="T25" fmla="*/ 25 h 1775"/>
                <a:gd name="T26" fmla="*/ 587 w 1042"/>
                <a:gd name="T27" fmla="*/ 34 h 1775"/>
                <a:gd name="T28" fmla="*/ 659 w 1042"/>
                <a:gd name="T29" fmla="*/ 44 h 1775"/>
                <a:gd name="T30" fmla="*/ 727 w 1042"/>
                <a:gd name="T31" fmla="*/ 58 h 1775"/>
                <a:gd name="T32" fmla="*/ 775 w 1042"/>
                <a:gd name="T33" fmla="*/ 71 h 1775"/>
                <a:gd name="T34" fmla="*/ 805 w 1042"/>
                <a:gd name="T35" fmla="*/ 80 h 1775"/>
                <a:gd name="T36" fmla="*/ 834 w 1042"/>
                <a:gd name="T37" fmla="*/ 91 h 1775"/>
                <a:gd name="T38" fmla="*/ 861 w 1042"/>
                <a:gd name="T39" fmla="*/ 102 h 1775"/>
                <a:gd name="T40" fmla="*/ 885 w 1042"/>
                <a:gd name="T41" fmla="*/ 114 h 1775"/>
                <a:gd name="T42" fmla="*/ 907 w 1042"/>
                <a:gd name="T43" fmla="*/ 129 h 1775"/>
                <a:gd name="T44" fmla="*/ 928 w 1042"/>
                <a:gd name="T45" fmla="*/ 144 h 1775"/>
                <a:gd name="T46" fmla="*/ 945 w 1042"/>
                <a:gd name="T47" fmla="*/ 162 h 1775"/>
                <a:gd name="T48" fmla="*/ 960 w 1042"/>
                <a:gd name="T49" fmla="*/ 180 h 1775"/>
                <a:gd name="T50" fmla="*/ 973 w 1042"/>
                <a:gd name="T51" fmla="*/ 200 h 1775"/>
                <a:gd name="T52" fmla="*/ 991 w 1042"/>
                <a:gd name="T53" fmla="*/ 233 h 1775"/>
                <a:gd name="T54" fmla="*/ 1010 w 1042"/>
                <a:gd name="T55" fmla="*/ 284 h 1775"/>
                <a:gd name="T56" fmla="*/ 1025 w 1042"/>
                <a:gd name="T57" fmla="*/ 340 h 1775"/>
                <a:gd name="T58" fmla="*/ 1034 w 1042"/>
                <a:gd name="T59" fmla="*/ 400 h 1775"/>
                <a:gd name="T60" fmla="*/ 1040 w 1042"/>
                <a:gd name="T61" fmla="*/ 465 h 1775"/>
                <a:gd name="T62" fmla="*/ 1042 w 1042"/>
                <a:gd name="T63" fmla="*/ 533 h 1775"/>
                <a:gd name="T64" fmla="*/ 1040 w 1042"/>
                <a:gd name="T65" fmla="*/ 604 h 1775"/>
                <a:gd name="T66" fmla="*/ 1036 w 1042"/>
                <a:gd name="T67" fmla="*/ 674 h 1775"/>
                <a:gd name="T68" fmla="*/ 1030 w 1042"/>
                <a:gd name="T69" fmla="*/ 745 h 1775"/>
                <a:gd name="T70" fmla="*/ 1021 w 1042"/>
                <a:gd name="T71" fmla="*/ 816 h 1775"/>
                <a:gd name="T72" fmla="*/ 1005 w 1042"/>
                <a:gd name="T73" fmla="*/ 920 h 1775"/>
                <a:gd name="T74" fmla="*/ 993 w 1042"/>
                <a:gd name="T75" fmla="*/ 987 h 1775"/>
                <a:gd name="T76" fmla="*/ 987 w 1042"/>
                <a:gd name="T77" fmla="*/ 1018 h 1775"/>
                <a:gd name="T78" fmla="*/ 969 w 1042"/>
                <a:gd name="T79" fmla="*/ 1107 h 1775"/>
                <a:gd name="T80" fmla="*/ 950 w 1042"/>
                <a:gd name="T81" fmla="*/ 1184 h 1775"/>
                <a:gd name="T82" fmla="*/ 904 w 1042"/>
                <a:gd name="T83" fmla="*/ 1300 h 1775"/>
                <a:gd name="T84" fmla="*/ 855 w 1042"/>
                <a:gd name="T85" fmla="*/ 1387 h 1775"/>
                <a:gd name="T86" fmla="*/ 800 w 1042"/>
                <a:gd name="T87" fmla="*/ 1469 h 1775"/>
                <a:gd name="T88" fmla="*/ 741 w 1042"/>
                <a:gd name="T89" fmla="*/ 1544 h 1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1775"/>
                <a:gd name="T137" fmla="*/ 1042 w 1042"/>
                <a:gd name="T138" fmla="*/ 1775 h 17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1775">
                  <a:moveTo>
                    <a:pt x="0" y="0"/>
                  </a:moveTo>
                  <a:lnTo>
                    <a:pt x="7" y="2"/>
                  </a:lnTo>
                  <a:lnTo>
                    <a:pt x="16" y="2"/>
                  </a:lnTo>
                  <a:lnTo>
                    <a:pt x="25" y="4"/>
                  </a:lnTo>
                  <a:lnTo>
                    <a:pt x="34" y="5"/>
                  </a:lnTo>
                  <a:lnTo>
                    <a:pt x="44" y="5"/>
                  </a:lnTo>
                  <a:lnTo>
                    <a:pt x="56" y="5"/>
                  </a:lnTo>
                  <a:lnTo>
                    <a:pt x="67" y="7"/>
                  </a:lnTo>
                  <a:lnTo>
                    <a:pt x="80" y="7"/>
                  </a:lnTo>
                  <a:lnTo>
                    <a:pt x="92" y="9"/>
                  </a:lnTo>
                  <a:lnTo>
                    <a:pt x="105" y="9"/>
                  </a:lnTo>
                  <a:lnTo>
                    <a:pt x="119" y="9"/>
                  </a:lnTo>
                  <a:lnTo>
                    <a:pt x="133" y="9"/>
                  </a:lnTo>
                  <a:lnTo>
                    <a:pt x="147" y="11"/>
                  </a:lnTo>
                  <a:lnTo>
                    <a:pt x="161" y="11"/>
                  </a:lnTo>
                  <a:lnTo>
                    <a:pt x="178" y="11"/>
                  </a:lnTo>
                  <a:lnTo>
                    <a:pt x="193" y="11"/>
                  </a:lnTo>
                  <a:lnTo>
                    <a:pt x="225" y="13"/>
                  </a:lnTo>
                  <a:lnTo>
                    <a:pt x="259" y="13"/>
                  </a:lnTo>
                  <a:lnTo>
                    <a:pt x="293" y="14"/>
                  </a:lnTo>
                  <a:lnTo>
                    <a:pt x="329" y="14"/>
                  </a:lnTo>
                  <a:lnTo>
                    <a:pt x="364" y="16"/>
                  </a:lnTo>
                  <a:lnTo>
                    <a:pt x="402" y="18"/>
                  </a:lnTo>
                  <a:lnTo>
                    <a:pt x="439" y="20"/>
                  </a:lnTo>
                  <a:lnTo>
                    <a:pt x="476" y="24"/>
                  </a:lnTo>
                  <a:lnTo>
                    <a:pt x="513" y="25"/>
                  </a:lnTo>
                  <a:lnTo>
                    <a:pt x="550" y="29"/>
                  </a:lnTo>
                  <a:lnTo>
                    <a:pt x="587" y="34"/>
                  </a:lnTo>
                  <a:lnTo>
                    <a:pt x="624" y="38"/>
                  </a:lnTo>
                  <a:lnTo>
                    <a:pt x="659" y="44"/>
                  </a:lnTo>
                  <a:lnTo>
                    <a:pt x="693" y="51"/>
                  </a:lnTo>
                  <a:lnTo>
                    <a:pt x="727" y="58"/>
                  </a:lnTo>
                  <a:lnTo>
                    <a:pt x="759" y="65"/>
                  </a:lnTo>
                  <a:lnTo>
                    <a:pt x="775" y="71"/>
                  </a:lnTo>
                  <a:lnTo>
                    <a:pt x="790" y="74"/>
                  </a:lnTo>
                  <a:lnTo>
                    <a:pt x="805" y="80"/>
                  </a:lnTo>
                  <a:lnTo>
                    <a:pt x="819" y="85"/>
                  </a:lnTo>
                  <a:lnTo>
                    <a:pt x="834" y="91"/>
                  </a:lnTo>
                  <a:lnTo>
                    <a:pt x="848" y="96"/>
                  </a:lnTo>
                  <a:lnTo>
                    <a:pt x="861" y="102"/>
                  </a:lnTo>
                  <a:lnTo>
                    <a:pt x="873" y="109"/>
                  </a:lnTo>
                  <a:lnTo>
                    <a:pt x="885" y="114"/>
                  </a:lnTo>
                  <a:lnTo>
                    <a:pt x="896" y="122"/>
                  </a:lnTo>
                  <a:lnTo>
                    <a:pt x="907" y="129"/>
                  </a:lnTo>
                  <a:lnTo>
                    <a:pt x="917" y="136"/>
                  </a:lnTo>
                  <a:lnTo>
                    <a:pt x="928" y="144"/>
                  </a:lnTo>
                  <a:lnTo>
                    <a:pt x="936" y="153"/>
                  </a:lnTo>
                  <a:lnTo>
                    <a:pt x="945" y="162"/>
                  </a:lnTo>
                  <a:lnTo>
                    <a:pt x="953" y="169"/>
                  </a:lnTo>
                  <a:lnTo>
                    <a:pt x="960" y="180"/>
                  </a:lnTo>
                  <a:lnTo>
                    <a:pt x="968" y="189"/>
                  </a:lnTo>
                  <a:lnTo>
                    <a:pt x="973" y="200"/>
                  </a:lnTo>
                  <a:lnTo>
                    <a:pt x="981" y="211"/>
                  </a:lnTo>
                  <a:lnTo>
                    <a:pt x="991" y="233"/>
                  </a:lnTo>
                  <a:lnTo>
                    <a:pt x="1002" y="256"/>
                  </a:lnTo>
                  <a:lnTo>
                    <a:pt x="1010" y="284"/>
                  </a:lnTo>
                  <a:lnTo>
                    <a:pt x="1018" y="311"/>
                  </a:lnTo>
                  <a:lnTo>
                    <a:pt x="1025" y="340"/>
                  </a:lnTo>
                  <a:lnTo>
                    <a:pt x="1030" y="369"/>
                  </a:lnTo>
                  <a:lnTo>
                    <a:pt x="1034" y="400"/>
                  </a:lnTo>
                  <a:lnTo>
                    <a:pt x="1037" y="433"/>
                  </a:lnTo>
                  <a:lnTo>
                    <a:pt x="1040" y="465"/>
                  </a:lnTo>
                  <a:lnTo>
                    <a:pt x="1042" y="498"/>
                  </a:lnTo>
                  <a:lnTo>
                    <a:pt x="1042" y="533"/>
                  </a:lnTo>
                  <a:lnTo>
                    <a:pt x="1042" y="567"/>
                  </a:lnTo>
                  <a:lnTo>
                    <a:pt x="1040" y="604"/>
                  </a:lnTo>
                  <a:lnTo>
                    <a:pt x="1039" y="638"/>
                  </a:lnTo>
                  <a:lnTo>
                    <a:pt x="1036" y="674"/>
                  </a:lnTo>
                  <a:lnTo>
                    <a:pt x="1033" y="709"/>
                  </a:lnTo>
                  <a:lnTo>
                    <a:pt x="1030" y="745"/>
                  </a:lnTo>
                  <a:lnTo>
                    <a:pt x="1025" y="782"/>
                  </a:lnTo>
                  <a:lnTo>
                    <a:pt x="1021" y="816"/>
                  </a:lnTo>
                  <a:lnTo>
                    <a:pt x="1016" y="853"/>
                  </a:lnTo>
                  <a:lnTo>
                    <a:pt x="1005" y="920"/>
                  </a:lnTo>
                  <a:lnTo>
                    <a:pt x="999" y="954"/>
                  </a:lnTo>
                  <a:lnTo>
                    <a:pt x="993" y="987"/>
                  </a:lnTo>
                  <a:lnTo>
                    <a:pt x="989" y="1004"/>
                  </a:lnTo>
                  <a:lnTo>
                    <a:pt x="987" y="1018"/>
                  </a:lnTo>
                  <a:lnTo>
                    <a:pt x="981" y="1049"/>
                  </a:lnTo>
                  <a:lnTo>
                    <a:pt x="969" y="1107"/>
                  </a:lnTo>
                  <a:lnTo>
                    <a:pt x="956" y="1158"/>
                  </a:lnTo>
                  <a:lnTo>
                    <a:pt x="950" y="1184"/>
                  </a:lnTo>
                  <a:lnTo>
                    <a:pt x="942" y="1207"/>
                  </a:lnTo>
                  <a:lnTo>
                    <a:pt x="904" y="1300"/>
                  </a:lnTo>
                  <a:lnTo>
                    <a:pt x="880" y="1345"/>
                  </a:lnTo>
                  <a:lnTo>
                    <a:pt x="855" y="1387"/>
                  </a:lnTo>
                  <a:lnTo>
                    <a:pt x="828" y="1429"/>
                  </a:lnTo>
                  <a:lnTo>
                    <a:pt x="800" y="1469"/>
                  </a:lnTo>
                  <a:lnTo>
                    <a:pt x="770" y="1507"/>
                  </a:lnTo>
                  <a:lnTo>
                    <a:pt x="741" y="1544"/>
                  </a:lnTo>
                  <a:lnTo>
                    <a:pt x="555" y="1775"/>
                  </a:lnTo>
                </a:path>
              </a:pathLst>
            </a:custGeom>
            <a:noFill/>
            <a:ln w="69850">
              <a:solidFill>
                <a:srgbClr val="000000"/>
              </a:solidFill>
              <a:round/>
              <a:headEnd/>
              <a:tailEnd/>
            </a:ln>
          </p:spPr>
          <p:txBody>
            <a:bodyPr/>
            <a:lstStyle/>
            <a:p>
              <a:endParaRPr lang="fa-IR"/>
            </a:p>
          </p:txBody>
        </p:sp>
        <p:sp>
          <p:nvSpPr>
            <p:cNvPr id="51260" name="Freeform 6"/>
            <p:cNvSpPr>
              <a:spLocks/>
            </p:cNvSpPr>
            <p:nvPr/>
          </p:nvSpPr>
          <p:spPr bwMode="auto">
            <a:xfrm>
              <a:off x="2226" y="3902"/>
              <a:ext cx="480" cy="204"/>
            </a:xfrm>
            <a:custGeom>
              <a:avLst/>
              <a:gdLst>
                <a:gd name="T0" fmla="*/ 264 w 480"/>
                <a:gd name="T1" fmla="*/ 193 h 204"/>
                <a:gd name="T2" fmla="*/ 69 w 480"/>
                <a:gd name="T3" fmla="*/ 193 h 204"/>
                <a:gd name="T4" fmla="*/ 6 w 480"/>
                <a:gd name="T5" fmla="*/ 127 h 204"/>
                <a:gd name="T6" fmla="*/ 105 w 480"/>
                <a:gd name="T7" fmla="*/ 7 h 204"/>
                <a:gd name="T8" fmla="*/ 305 w 480"/>
                <a:gd name="T9" fmla="*/ 85 h 204"/>
                <a:gd name="T10" fmla="*/ 480 w 480"/>
                <a:gd name="T11" fmla="*/ 90 h 204"/>
                <a:gd name="T12" fmla="*/ 0 60000 65536"/>
                <a:gd name="T13" fmla="*/ 0 60000 65536"/>
                <a:gd name="T14" fmla="*/ 0 60000 65536"/>
                <a:gd name="T15" fmla="*/ 0 60000 65536"/>
                <a:gd name="T16" fmla="*/ 0 60000 65536"/>
                <a:gd name="T17" fmla="*/ 0 60000 65536"/>
                <a:gd name="T18" fmla="*/ 0 w 480"/>
                <a:gd name="T19" fmla="*/ 0 h 204"/>
                <a:gd name="T20" fmla="*/ 480 w 480"/>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480" h="204">
                  <a:moveTo>
                    <a:pt x="264" y="193"/>
                  </a:moveTo>
                  <a:cubicBezTo>
                    <a:pt x="232" y="193"/>
                    <a:pt x="112" y="204"/>
                    <a:pt x="69" y="193"/>
                  </a:cubicBezTo>
                  <a:cubicBezTo>
                    <a:pt x="26" y="182"/>
                    <a:pt x="0" y="158"/>
                    <a:pt x="6" y="127"/>
                  </a:cubicBezTo>
                  <a:cubicBezTo>
                    <a:pt x="12" y="96"/>
                    <a:pt x="55" y="14"/>
                    <a:pt x="105" y="7"/>
                  </a:cubicBezTo>
                  <a:cubicBezTo>
                    <a:pt x="155" y="0"/>
                    <a:pt x="243" y="71"/>
                    <a:pt x="305" y="85"/>
                  </a:cubicBezTo>
                  <a:cubicBezTo>
                    <a:pt x="367" y="99"/>
                    <a:pt x="443" y="89"/>
                    <a:pt x="480" y="90"/>
                  </a:cubicBezTo>
                </a:path>
              </a:pathLst>
            </a:custGeom>
            <a:noFill/>
            <a:ln w="76200">
              <a:solidFill>
                <a:schemeClr val="tx1"/>
              </a:solidFill>
              <a:round/>
              <a:headEnd/>
              <a:tailEnd/>
            </a:ln>
          </p:spPr>
          <p:txBody>
            <a:bodyPr/>
            <a:lstStyle/>
            <a:p>
              <a:endParaRPr lang="fa-IR"/>
            </a:p>
          </p:txBody>
        </p:sp>
        <p:sp>
          <p:nvSpPr>
            <p:cNvPr id="51261" name="Freeform 7"/>
            <p:cNvSpPr>
              <a:spLocks/>
            </p:cNvSpPr>
            <p:nvPr/>
          </p:nvSpPr>
          <p:spPr bwMode="auto">
            <a:xfrm>
              <a:off x="634" y="121"/>
              <a:ext cx="2043" cy="2078"/>
            </a:xfrm>
            <a:custGeom>
              <a:avLst/>
              <a:gdLst>
                <a:gd name="T0" fmla="*/ 8 w 2043"/>
                <a:gd name="T1" fmla="*/ 1922 h 2078"/>
                <a:gd name="T2" fmla="*/ 24 w 2043"/>
                <a:gd name="T3" fmla="*/ 1926 h 2078"/>
                <a:gd name="T4" fmla="*/ 42 w 2043"/>
                <a:gd name="T5" fmla="*/ 1929 h 2078"/>
                <a:gd name="T6" fmla="*/ 61 w 2043"/>
                <a:gd name="T7" fmla="*/ 1933 h 2078"/>
                <a:gd name="T8" fmla="*/ 92 w 2043"/>
                <a:gd name="T9" fmla="*/ 1942 h 2078"/>
                <a:gd name="T10" fmla="*/ 138 w 2043"/>
                <a:gd name="T11" fmla="*/ 1953 h 2078"/>
                <a:gd name="T12" fmla="*/ 190 w 2043"/>
                <a:gd name="T13" fmla="*/ 1966 h 2078"/>
                <a:gd name="T14" fmla="*/ 246 w 2043"/>
                <a:gd name="T15" fmla="*/ 1980 h 2078"/>
                <a:gd name="T16" fmla="*/ 305 w 2043"/>
                <a:gd name="T17" fmla="*/ 1995 h 2078"/>
                <a:gd name="T18" fmla="*/ 368 w 2043"/>
                <a:gd name="T19" fmla="*/ 2009 h 2078"/>
                <a:gd name="T20" fmla="*/ 431 w 2043"/>
                <a:gd name="T21" fmla="*/ 2022 h 2078"/>
                <a:gd name="T22" fmla="*/ 531 w 2043"/>
                <a:gd name="T23" fmla="*/ 2042 h 2078"/>
                <a:gd name="T24" fmla="*/ 597 w 2043"/>
                <a:gd name="T25" fmla="*/ 2055 h 2078"/>
                <a:gd name="T26" fmla="*/ 666 w 2043"/>
                <a:gd name="T27" fmla="*/ 2064 h 2078"/>
                <a:gd name="T28" fmla="*/ 732 w 2043"/>
                <a:gd name="T29" fmla="*/ 2071 h 2078"/>
                <a:gd name="T30" fmla="*/ 797 w 2043"/>
                <a:gd name="T31" fmla="*/ 2077 h 2078"/>
                <a:gd name="T32" fmla="*/ 861 w 2043"/>
                <a:gd name="T33" fmla="*/ 2078 h 2078"/>
                <a:gd name="T34" fmla="*/ 923 w 2043"/>
                <a:gd name="T35" fmla="*/ 2077 h 2078"/>
                <a:gd name="T36" fmla="*/ 986 w 2043"/>
                <a:gd name="T37" fmla="*/ 2071 h 2078"/>
                <a:gd name="T38" fmla="*/ 1051 w 2043"/>
                <a:gd name="T39" fmla="*/ 2066 h 2078"/>
                <a:gd name="T40" fmla="*/ 1120 w 2043"/>
                <a:gd name="T41" fmla="*/ 2058 h 2078"/>
                <a:gd name="T42" fmla="*/ 1190 w 2043"/>
                <a:gd name="T43" fmla="*/ 2049 h 2078"/>
                <a:gd name="T44" fmla="*/ 1335 w 2043"/>
                <a:gd name="T45" fmla="*/ 2026 h 2078"/>
                <a:gd name="T46" fmla="*/ 1443 w 2043"/>
                <a:gd name="T47" fmla="*/ 2002 h 2078"/>
                <a:gd name="T48" fmla="*/ 1515 w 2043"/>
                <a:gd name="T49" fmla="*/ 1986 h 2078"/>
                <a:gd name="T50" fmla="*/ 1583 w 2043"/>
                <a:gd name="T51" fmla="*/ 1966 h 2078"/>
                <a:gd name="T52" fmla="*/ 1648 w 2043"/>
                <a:gd name="T53" fmla="*/ 1946 h 2078"/>
                <a:gd name="T54" fmla="*/ 1712 w 2043"/>
                <a:gd name="T55" fmla="*/ 1924 h 2078"/>
                <a:gd name="T56" fmla="*/ 1769 w 2043"/>
                <a:gd name="T57" fmla="*/ 1898 h 2078"/>
                <a:gd name="T58" fmla="*/ 1823 w 2043"/>
                <a:gd name="T59" fmla="*/ 1873 h 2078"/>
                <a:gd name="T60" fmla="*/ 1846 w 2043"/>
                <a:gd name="T61" fmla="*/ 1858 h 2078"/>
                <a:gd name="T62" fmla="*/ 1870 w 2043"/>
                <a:gd name="T63" fmla="*/ 1844 h 2078"/>
                <a:gd name="T64" fmla="*/ 1891 w 2043"/>
                <a:gd name="T65" fmla="*/ 1829 h 2078"/>
                <a:gd name="T66" fmla="*/ 1912 w 2043"/>
                <a:gd name="T67" fmla="*/ 1813 h 2078"/>
                <a:gd name="T68" fmla="*/ 1929 w 2043"/>
                <a:gd name="T69" fmla="*/ 1797 h 2078"/>
                <a:gd name="T70" fmla="*/ 1946 w 2043"/>
                <a:gd name="T71" fmla="*/ 1780 h 2078"/>
                <a:gd name="T72" fmla="*/ 1972 w 2043"/>
                <a:gd name="T73" fmla="*/ 1746 h 2078"/>
                <a:gd name="T74" fmla="*/ 1996 w 2043"/>
                <a:gd name="T75" fmla="*/ 1708 h 2078"/>
                <a:gd name="T76" fmla="*/ 2014 w 2043"/>
                <a:gd name="T77" fmla="*/ 1668 h 2078"/>
                <a:gd name="T78" fmla="*/ 2026 w 2043"/>
                <a:gd name="T79" fmla="*/ 1624 h 2078"/>
                <a:gd name="T80" fmla="*/ 2036 w 2043"/>
                <a:gd name="T81" fmla="*/ 1580 h 2078"/>
                <a:gd name="T82" fmla="*/ 2041 w 2043"/>
                <a:gd name="T83" fmla="*/ 1533 h 2078"/>
                <a:gd name="T84" fmla="*/ 2043 w 2043"/>
                <a:gd name="T85" fmla="*/ 1484 h 2078"/>
                <a:gd name="T86" fmla="*/ 2043 w 2043"/>
                <a:gd name="T87" fmla="*/ 1435 h 2078"/>
                <a:gd name="T88" fmla="*/ 2042 w 2043"/>
                <a:gd name="T89" fmla="*/ 1384 h 2078"/>
                <a:gd name="T90" fmla="*/ 2036 w 2043"/>
                <a:gd name="T91" fmla="*/ 1304 h 2078"/>
                <a:gd name="T92" fmla="*/ 2026 w 2043"/>
                <a:gd name="T93" fmla="*/ 1197 h 2078"/>
                <a:gd name="T94" fmla="*/ 2015 w 2043"/>
                <a:gd name="T95" fmla="*/ 1086 h 2078"/>
                <a:gd name="T96" fmla="*/ 2011 w 2043"/>
                <a:gd name="T97" fmla="*/ 1029 h 2078"/>
                <a:gd name="T98" fmla="*/ 2006 w 2043"/>
                <a:gd name="T99" fmla="*/ 971 h 2078"/>
                <a:gd name="T100" fmla="*/ 2001 w 2043"/>
                <a:gd name="T101" fmla="*/ 908 h 2078"/>
                <a:gd name="T102" fmla="*/ 1992 w 2043"/>
                <a:gd name="T103" fmla="*/ 842 h 2078"/>
                <a:gd name="T104" fmla="*/ 1981 w 2043"/>
                <a:gd name="T105" fmla="*/ 771 h 2078"/>
                <a:gd name="T106" fmla="*/ 1969 w 2043"/>
                <a:gd name="T107" fmla="*/ 700 h 2078"/>
                <a:gd name="T108" fmla="*/ 1943 w 2043"/>
                <a:gd name="T109" fmla="*/ 555 h 2078"/>
                <a:gd name="T110" fmla="*/ 1915 w 2043"/>
                <a:gd name="T111" fmla="*/ 411 h 2078"/>
                <a:gd name="T112" fmla="*/ 1901 w 2043"/>
                <a:gd name="T113" fmla="*/ 340 h 2078"/>
                <a:gd name="T114" fmla="*/ 1886 w 2043"/>
                <a:gd name="T115" fmla="*/ 273 h 2078"/>
                <a:gd name="T116" fmla="*/ 1873 w 2043"/>
                <a:gd name="T117" fmla="*/ 209 h 2078"/>
                <a:gd name="T118" fmla="*/ 1861 w 2043"/>
                <a:gd name="T119" fmla="*/ 149 h 2078"/>
                <a:gd name="T120" fmla="*/ 1849 w 2043"/>
                <a:gd name="T121" fmla="*/ 93 h 2078"/>
                <a:gd name="T122" fmla="*/ 1839 w 2043"/>
                <a:gd name="T123" fmla="*/ 44 h 2078"/>
                <a:gd name="T124" fmla="*/ 1832 w 2043"/>
                <a:gd name="T125" fmla="*/ 0 h 2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43"/>
                <a:gd name="T190" fmla="*/ 0 h 2078"/>
                <a:gd name="T191" fmla="*/ 2043 w 2043"/>
                <a:gd name="T192" fmla="*/ 2078 h 2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43" h="2078">
                  <a:moveTo>
                    <a:pt x="0" y="1922"/>
                  </a:moveTo>
                  <a:lnTo>
                    <a:pt x="8" y="1922"/>
                  </a:lnTo>
                  <a:lnTo>
                    <a:pt x="15" y="1924"/>
                  </a:lnTo>
                  <a:lnTo>
                    <a:pt x="24" y="1926"/>
                  </a:lnTo>
                  <a:lnTo>
                    <a:pt x="33" y="1928"/>
                  </a:lnTo>
                  <a:lnTo>
                    <a:pt x="42" y="1929"/>
                  </a:lnTo>
                  <a:lnTo>
                    <a:pt x="51" y="1931"/>
                  </a:lnTo>
                  <a:lnTo>
                    <a:pt x="61" y="1933"/>
                  </a:lnTo>
                  <a:lnTo>
                    <a:pt x="71" y="1937"/>
                  </a:lnTo>
                  <a:lnTo>
                    <a:pt x="92" y="1942"/>
                  </a:lnTo>
                  <a:lnTo>
                    <a:pt x="114" y="1948"/>
                  </a:lnTo>
                  <a:lnTo>
                    <a:pt x="138" y="1953"/>
                  </a:lnTo>
                  <a:lnTo>
                    <a:pt x="163" y="1958"/>
                  </a:lnTo>
                  <a:lnTo>
                    <a:pt x="190" y="1966"/>
                  </a:lnTo>
                  <a:lnTo>
                    <a:pt x="218" y="1973"/>
                  </a:lnTo>
                  <a:lnTo>
                    <a:pt x="246" y="1980"/>
                  </a:lnTo>
                  <a:lnTo>
                    <a:pt x="274" y="1988"/>
                  </a:lnTo>
                  <a:lnTo>
                    <a:pt x="305" y="1995"/>
                  </a:lnTo>
                  <a:lnTo>
                    <a:pt x="335" y="2002"/>
                  </a:lnTo>
                  <a:lnTo>
                    <a:pt x="368" y="2009"/>
                  </a:lnTo>
                  <a:lnTo>
                    <a:pt x="399" y="2017"/>
                  </a:lnTo>
                  <a:lnTo>
                    <a:pt x="431" y="2022"/>
                  </a:lnTo>
                  <a:lnTo>
                    <a:pt x="464" y="2029"/>
                  </a:lnTo>
                  <a:lnTo>
                    <a:pt x="531" y="2042"/>
                  </a:lnTo>
                  <a:lnTo>
                    <a:pt x="565" y="2049"/>
                  </a:lnTo>
                  <a:lnTo>
                    <a:pt x="597" y="2055"/>
                  </a:lnTo>
                  <a:lnTo>
                    <a:pt x="631" y="2060"/>
                  </a:lnTo>
                  <a:lnTo>
                    <a:pt x="666" y="2064"/>
                  </a:lnTo>
                  <a:lnTo>
                    <a:pt x="698" y="2068"/>
                  </a:lnTo>
                  <a:lnTo>
                    <a:pt x="732" y="2071"/>
                  </a:lnTo>
                  <a:lnTo>
                    <a:pt x="765" y="2075"/>
                  </a:lnTo>
                  <a:lnTo>
                    <a:pt x="797" y="2077"/>
                  </a:lnTo>
                  <a:lnTo>
                    <a:pt x="830" y="2078"/>
                  </a:lnTo>
                  <a:lnTo>
                    <a:pt x="861" y="2078"/>
                  </a:lnTo>
                  <a:lnTo>
                    <a:pt x="892" y="2078"/>
                  </a:lnTo>
                  <a:lnTo>
                    <a:pt x="923" y="2077"/>
                  </a:lnTo>
                  <a:lnTo>
                    <a:pt x="954" y="2075"/>
                  </a:lnTo>
                  <a:lnTo>
                    <a:pt x="986" y="2071"/>
                  </a:lnTo>
                  <a:lnTo>
                    <a:pt x="1018" y="2069"/>
                  </a:lnTo>
                  <a:lnTo>
                    <a:pt x="1051" y="2066"/>
                  </a:lnTo>
                  <a:lnTo>
                    <a:pt x="1085" y="2062"/>
                  </a:lnTo>
                  <a:lnTo>
                    <a:pt x="1120" y="2058"/>
                  </a:lnTo>
                  <a:lnTo>
                    <a:pt x="1154" y="2053"/>
                  </a:lnTo>
                  <a:lnTo>
                    <a:pt x="1190" y="2049"/>
                  </a:lnTo>
                  <a:lnTo>
                    <a:pt x="1263" y="2037"/>
                  </a:lnTo>
                  <a:lnTo>
                    <a:pt x="1335" y="2026"/>
                  </a:lnTo>
                  <a:lnTo>
                    <a:pt x="1408" y="2011"/>
                  </a:lnTo>
                  <a:lnTo>
                    <a:pt x="1443" y="2002"/>
                  </a:lnTo>
                  <a:lnTo>
                    <a:pt x="1479" y="1995"/>
                  </a:lnTo>
                  <a:lnTo>
                    <a:pt x="1515" y="1986"/>
                  </a:lnTo>
                  <a:lnTo>
                    <a:pt x="1549" y="1977"/>
                  </a:lnTo>
                  <a:lnTo>
                    <a:pt x="1583" y="1966"/>
                  </a:lnTo>
                  <a:lnTo>
                    <a:pt x="1615" y="1957"/>
                  </a:lnTo>
                  <a:lnTo>
                    <a:pt x="1648" y="1946"/>
                  </a:lnTo>
                  <a:lnTo>
                    <a:pt x="1680" y="1935"/>
                  </a:lnTo>
                  <a:lnTo>
                    <a:pt x="1712" y="1924"/>
                  </a:lnTo>
                  <a:lnTo>
                    <a:pt x="1741" y="1911"/>
                  </a:lnTo>
                  <a:lnTo>
                    <a:pt x="1769" y="1898"/>
                  </a:lnTo>
                  <a:lnTo>
                    <a:pt x="1796" y="1886"/>
                  </a:lnTo>
                  <a:lnTo>
                    <a:pt x="1823" y="1873"/>
                  </a:lnTo>
                  <a:lnTo>
                    <a:pt x="1835" y="1866"/>
                  </a:lnTo>
                  <a:lnTo>
                    <a:pt x="1846" y="1858"/>
                  </a:lnTo>
                  <a:lnTo>
                    <a:pt x="1858" y="1851"/>
                  </a:lnTo>
                  <a:lnTo>
                    <a:pt x="1870" y="1844"/>
                  </a:lnTo>
                  <a:lnTo>
                    <a:pt x="1880" y="1837"/>
                  </a:lnTo>
                  <a:lnTo>
                    <a:pt x="1891" y="1829"/>
                  </a:lnTo>
                  <a:lnTo>
                    <a:pt x="1901" y="1820"/>
                  </a:lnTo>
                  <a:lnTo>
                    <a:pt x="1912" y="1813"/>
                  </a:lnTo>
                  <a:lnTo>
                    <a:pt x="1921" y="1806"/>
                  </a:lnTo>
                  <a:lnTo>
                    <a:pt x="1929" y="1797"/>
                  </a:lnTo>
                  <a:lnTo>
                    <a:pt x="1937" y="1789"/>
                  </a:lnTo>
                  <a:lnTo>
                    <a:pt x="1946" y="1780"/>
                  </a:lnTo>
                  <a:lnTo>
                    <a:pt x="1959" y="1764"/>
                  </a:lnTo>
                  <a:lnTo>
                    <a:pt x="1972" y="1746"/>
                  </a:lnTo>
                  <a:lnTo>
                    <a:pt x="1986" y="1726"/>
                  </a:lnTo>
                  <a:lnTo>
                    <a:pt x="1996" y="1708"/>
                  </a:lnTo>
                  <a:lnTo>
                    <a:pt x="2005" y="1688"/>
                  </a:lnTo>
                  <a:lnTo>
                    <a:pt x="2014" y="1668"/>
                  </a:lnTo>
                  <a:lnTo>
                    <a:pt x="2020" y="1646"/>
                  </a:lnTo>
                  <a:lnTo>
                    <a:pt x="2026" y="1624"/>
                  </a:lnTo>
                  <a:lnTo>
                    <a:pt x="2032" y="1602"/>
                  </a:lnTo>
                  <a:lnTo>
                    <a:pt x="2036" y="1580"/>
                  </a:lnTo>
                  <a:lnTo>
                    <a:pt x="2039" y="1557"/>
                  </a:lnTo>
                  <a:lnTo>
                    <a:pt x="2041" y="1533"/>
                  </a:lnTo>
                  <a:lnTo>
                    <a:pt x="2042" y="1509"/>
                  </a:lnTo>
                  <a:lnTo>
                    <a:pt x="2043" y="1484"/>
                  </a:lnTo>
                  <a:lnTo>
                    <a:pt x="2043" y="1460"/>
                  </a:lnTo>
                  <a:lnTo>
                    <a:pt x="2043" y="1435"/>
                  </a:lnTo>
                  <a:lnTo>
                    <a:pt x="2043" y="1409"/>
                  </a:lnTo>
                  <a:lnTo>
                    <a:pt x="2042" y="1384"/>
                  </a:lnTo>
                  <a:lnTo>
                    <a:pt x="2041" y="1358"/>
                  </a:lnTo>
                  <a:lnTo>
                    <a:pt x="2036" y="1304"/>
                  </a:lnTo>
                  <a:lnTo>
                    <a:pt x="2030" y="1251"/>
                  </a:lnTo>
                  <a:lnTo>
                    <a:pt x="2026" y="1197"/>
                  </a:lnTo>
                  <a:lnTo>
                    <a:pt x="2020" y="1140"/>
                  </a:lnTo>
                  <a:lnTo>
                    <a:pt x="2015" y="1086"/>
                  </a:lnTo>
                  <a:lnTo>
                    <a:pt x="2012" y="1057"/>
                  </a:lnTo>
                  <a:lnTo>
                    <a:pt x="2011" y="1029"/>
                  </a:lnTo>
                  <a:lnTo>
                    <a:pt x="2009" y="1000"/>
                  </a:lnTo>
                  <a:lnTo>
                    <a:pt x="2006" y="971"/>
                  </a:lnTo>
                  <a:lnTo>
                    <a:pt x="2003" y="940"/>
                  </a:lnTo>
                  <a:lnTo>
                    <a:pt x="2001" y="908"/>
                  </a:lnTo>
                  <a:lnTo>
                    <a:pt x="1996" y="875"/>
                  </a:lnTo>
                  <a:lnTo>
                    <a:pt x="1992" y="842"/>
                  </a:lnTo>
                  <a:lnTo>
                    <a:pt x="1987" y="808"/>
                  </a:lnTo>
                  <a:lnTo>
                    <a:pt x="1981" y="771"/>
                  </a:lnTo>
                  <a:lnTo>
                    <a:pt x="1975" y="737"/>
                  </a:lnTo>
                  <a:lnTo>
                    <a:pt x="1969" y="700"/>
                  </a:lnTo>
                  <a:lnTo>
                    <a:pt x="1958" y="628"/>
                  </a:lnTo>
                  <a:lnTo>
                    <a:pt x="1943" y="555"/>
                  </a:lnTo>
                  <a:lnTo>
                    <a:pt x="1929" y="482"/>
                  </a:lnTo>
                  <a:lnTo>
                    <a:pt x="1915" y="411"/>
                  </a:lnTo>
                  <a:lnTo>
                    <a:pt x="1907" y="375"/>
                  </a:lnTo>
                  <a:lnTo>
                    <a:pt x="1901" y="340"/>
                  </a:lnTo>
                  <a:lnTo>
                    <a:pt x="1894" y="308"/>
                  </a:lnTo>
                  <a:lnTo>
                    <a:pt x="1886" y="273"/>
                  </a:lnTo>
                  <a:lnTo>
                    <a:pt x="1879" y="240"/>
                  </a:lnTo>
                  <a:lnTo>
                    <a:pt x="1873" y="209"/>
                  </a:lnTo>
                  <a:lnTo>
                    <a:pt x="1867" y="178"/>
                  </a:lnTo>
                  <a:lnTo>
                    <a:pt x="1861" y="149"/>
                  </a:lnTo>
                  <a:lnTo>
                    <a:pt x="1855" y="120"/>
                  </a:lnTo>
                  <a:lnTo>
                    <a:pt x="1849" y="93"/>
                  </a:lnTo>
                  <a:lnTo>
                    <a:pt x="1843" y="68"/>
                  </a:lnTo>
                  <a:lnTo>
                    <a:pt x="1839" y="44"/>
                  </a:lnTo>
                  <a:lnTo>
                    <a:pt x="1835" y="20"/>
                  </a:lnTo>
                  <a:lnTo>
                    <a:pt x="1832" y="0"/>
                  </a:lnTo>
                </a:path>
              </a:pathLst>
            </a:custGeom>
            <a:noFill/>
            <a:ln w="69850">
              <a:solidFill>
                <a:srgbClr val="000000"/>
              </a:solidFill>
              <a:round/>
              <a:headEnd/>
              <a:tailEnd/>
            </a:ln>
          </p:spPr>
          <p:txBody>
            <a:bodyPr/>
            <a:lstStyle/>
            <a:p>
              <a:endParaRPr lang="fa-IR"/>
            </a:p>
          </p:txBody>
        </p:sp>
        <p:sp>
          <p:nvSpPr>
            <p:cNvPr id="51262" name="Freeform 8"/>
            <p:cNvSpPr>
              <a:spLocks/>
            </p:cNvSpPr>
            <p:nvPr/>
          </p:nvSpPr>
          <p:spPr bwMode="auto">
            <a:xfrm>
              <a:off x="2645" y="1176"/>
              <a:ext cx="2062" cy="1098"/>
            </a:xfrm>
            <a:custGeom>
              <a:avLst/>
              <a:gdLst>
                <a:gd name="T0" fmla="*/ 4 w 2062"/>
                <a:gd name="T1" fmla="*/ 13 h 1098"/>
                <a:gd name="T2" fmla="*/ 13 w 2062"/>
                <a:gd name="T3" fmla="*/ 42 h 1098"/>
                <a:gd name="T4" fmla="*/ 22 w 2062"/>
                <a:gd name="T5" fmla="*/ 76 h 1098"/>
                <a:gd name="T6" fmla="*/ 31 w 2062"/>
                <a:gd name="T7" fmla="*/ 116 h 1098"/>
                <a:gd name="T8" fmla="*/ 41 w 2062"/>
                <a:gd name="T9" fmla="*/ 160 h 1098"/>
                <a:gd name="T10" fmla="*/ 53 w 2062"/>
                <a:gd name="T11" fmla="*/ 209 h 1098"/>
                <a:gd name="T12" fmla="*/ 67 w 2062"/>
                <a:gd name="T13" fmla="*/ 258 h 1098"/>
                <a:gd name="T14" fmla="*/ 87 w 2062"/>
                <a:gd name="T15" fmla="*/ 338 h 1098"/>
                <a:gd name="T16" fmla="*/ 118 w 2062"/>
                <a:gd name="T17" fmla="*/ 445 h 1098"/>
                <a:gd name="T18" fmla="*/ 145 w 2062"/>
                <a:gd name="T19" fmla="*/ 523 h 1098"/>
                <a:gd name="T20" fmla="*/ 166 w 2062"/>
                <a:gd name="T21" fmla="*/ 573 h 1098"/>
                <a:gd name="T22" fmla="*/ 187 w 2062"/>
                <a:gd name="T23" fmla="*/ 620 h 1098"/>
                <a:gd name="T24" fmla="*/ 210 w 2062"/>
                <a:gd name="T25" fmla="*/ 663 h 1098"/>
                <a:gd name="T26" fmla="*/ 234 w 2062"/>
                <a:gd name="T27" fmla="*/ 702 h 1098"/>
                <a:gd name="T28" fmla="*/ 274 w 2062"/>
                <a:gd name="T29" fmla="*/ 753 h 1098"/>
                <a:gd name="T30" fmla="*/ 329 w 2062"/>
                <a:gd name="T31" fmla="*/ 816 h 1098"/>
                <a:gd name="T32" fmla="*/ 387 w 2062"/>
                <a:gd name="T33" fmla="*/ 874 h 1098"/>
                <a:gd name="T34" fmla="*/ 418 w 2062"/>
                <a:gd name="T35" fmla="*/ 902 h 1098"/>
                <a:gd name="T36" fmla="*/ 450 w 2062"/>
                <a:gd name="T37" fmla="*/ 927 h 1098"/>
                <a:gd name="T38" fmla="*/ 484 w 2062"/>
                <a:gd name="T39" fmla="*/ 953 h 1098"/>
                <a:gd name="T40" fmla="*/ 521 w 2062"/>
                <a:gd name="T41" fmla="*/ 974 h 1098"/>
                <a:gd name="T42" fmla="*/ 560 w 2062"/>
                <a:gd name="T43" fmla="*/ 994 h 1098"/>
                <a:gd name="T44" fmla="*/ 600 w 2062"/>
                <a:gd name="T45" fmla="*/ 1014 h 1098"/>
                <a:gd name="T46" fmla="*/ 643 w 2062"/>
                <a:gd name="T47" fmla="*/ 1031 h 1098"/>
                <a:gd name="T48" fmla="*/ 689 w 2062"/>
                <a:gd name="T49" fmla="*/ 1047 h 1098"/>
                <a:gd name="T50" fmla="*/ 738 w 2062"/>
                <a:gd name="T51" fmla="*/ 1060 h 1098"/>
                <a:gd name="T52" fmla="*/ 790 w 2062"/>
                <a:gd name="T53" fmla="*/ 1073 h 1098"/>
                <a:gd name="T54" fmla="*/ 844 w 2062"/>
                <a:gd name="T55" fmla="*/ 1082 h 1098"/>
                <a:gd name="T56" fmla="*/ 904 w 2062"/>
                <a:gd name="T57" fmla="*/ 1089 h 1098"/>
                <a:gd name="T58" fmla="*/ 1031 w 2062"/>
                <a:gd name="T59" fmla="*/ 1096 h 1098"/>
                <a:gd name="T60" fmla="*/ 1173 w 2062"/>
                <a:gd name="T61" fmla="*/ 1098 h 1098"/>
                <a:gd name="T62" fmla="*/ 1325 w 2062"/>
                <a:gd name="T63" fmla="*/ 1091 h 1098"/>
                <a:gd name="T64" fmla="*/ 1483 w 2062"/>
                <a:gd name="T65" fmla="*/ 1078 h 1098"/>
                <a:gd name="T66" fmla="*/ 1648 w 2062"/>
                <a:gd name="T67" fmla="*/ 1058 h 1098"/>
                <a:gd name="T68" fmla="*/ 1813 w 2062"/>
                <a:gd name="T69" fmla="*/ 1033 h 1098"/>
                <a:gd name="T70" fmla="*/ 1979 w 2062"/>
                <a:gd name="T71" fmla="*/ 1002 h 10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62"/>
                <a:gd name="T109" fmla="*/ 0 h 1098"/>
                <a:gd name="T110" fmla="*/ 2062 w 2062"/>
                <a:gd name="T111" fmla="*/ 1098 h 10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62" h="1098">
                  <a:moveTo>
                    <a:pt x="0" y="0"/>
                  </a:moveTo>
                  <a:lnTo>
                    <a:pt x="4" y="13"/>
                  </a:lnTo>
                  <a:lnTo>
                    <a:pt x="9" y="27"/>
                  </a:lnTo>
                  <a:lnTo>
                    <a:pt x="13" y="42"/>
                  </a:lnTo>
                  <a:lnTo>
                    <a:pt x="18" y="58"/>
                  </a:lnTo>
                  <a:lnTo>
                    <a:pt x="22" y="76"/>
                  </a:lnTo>
                  <a:lnTo>
                    <a:pt x="27" y="96"/>
                  </a:lnTo>
                  <a:lnTo>
                    <a:pt x="31" y="116"/>
                  </a:lnTo>
                  <a:lnTo>
                    <a:pt x="37" y="138"/>
                  </a:lnTo>
                  <a:lnTo>
                    <a:pt x="41" y="160"/>
                  </a:lnTo>
                  <a:lnTo>
                    <a:pt x="47" y="183"/>
                  </a:lnTo>
                  <a:lnTo>
                    <a:pt x="53" y="209"/>
                  </a:lnTo>
                  <a:lnTo>
                    <a:pt x="59" y="233"/>
                  </a:lnTo>
                  <a:lnTo>
                    <a:pt x="67" y="258"/>
                  </a:lnTo>
                  <a:lnTo>
                    <a:pt x="72" y="285"/>
                  </a:lnTo>
                  <a:lnTo>
                    <a:pt x="87" y="338"/>
                  </a:lnTo>
                  <a:lnTo>
                    <a:pt x="102" y="391"/>
                  </a:lnTo>
                  <a:lnTo>
                    <a:pt x="118" y="445"/>
                  </a:lnTo>
                  <a:lnTo>
                    <a:pt x="136" y="498"/>
                  </a:lnTo>
                  <a:lnTo>
                    <a:pt x="145" y="523"/>
                  </a:lnTo>
                  <a:lnTo>
                    <a:pt x="155" y="549"/>
                  </a:lnTo>
                  <a:lnTo>
                    <a:pt x="166" y="573"/>
                  </a:lnTo>
                  <a:lnTo>
                    <a:pt x="176" y="596"/>
                  </a:lnTo>
                  <a:lnTo>
                    <a:pt x="187" y="620"/>
                  </a:lnTo>
                  <a:lnTo>
                    <a:pt x="198" y="642"/>
                  </a:lnTo>
                  <a:lnTo>
                    <a:pt x="210" y="663"/>
                  </a:lnTo>
                  <a:lnTo>
                    <a:pt x="222" y="683"/>
                  </a:lnTo>
                  <a:lnTo>
                    <a:pt x="234" y="702"/>
                  </a:lnTo>
                  <a:lnTo>
                    <a:pt x="247" y="720"/>
                  </a:lnTo>
                  <a:lnTo>
                    <a:pt x="274" y="753"/>
                  </a:lnTo>
                  <a:lnTo>
                    <a:pt x="301" y="785"/>
                  </a:lnTo>
                  <a:lnTo>
                    <a:pt x="329" y="816"/>
                  </a:lnTo>
                  <a:lnTo>
                    <a:pt x="357" y="845"/>
                  </a:lnTo>
                  <a:lnTo>
                    <a:pt x="387" y="874"/>
                  </a:lnTo>
                  <a:lnTo>
                    <a:pt x="403" y="889"/>
                  </a:lnTo>
                  <a:lnTo>
                    <a:pt x="418" y="902"/>
                  </a:lnTo>
                  <a:lnTo>
                    <a:pt x="434" y="914"/>
                  </a:lnTo>
                  <a:lnTo>
                    <a:pt x="450" y="927"/>
                  </a:lnTo>
                  <a:lnTo>
                    <a:pt x="468" y="940"/>
                  </a:lnTo>
                  <a:lnTo>
                    <a:pt x="484" y="953"/>
                  </a:lnTo>
                  <a:lnTo>
                    <a:pt x="502" y="963"/>
                  </a:lnTo>
                  <a:lnTo>
                    <a:pt x="521" y="974"/>
                  </a:lnTo>
                  <a:lnTo>
                    <a:pt x="541" y="985"/>
                  </a:lnTo>
                  <a:lnTo>
                    <a:pt x="560" y="994"/>
                  </a:lnTo>
                  <a:lnTo>
                    <a:pt x="579" y="1005"/>
                  </a:lnTo>
                  <a:lnTo>
                    <a:pt x="600" y="1014"/>
                  </a:lnTo>
                  <a:lnTo>
                    <a:pt x="621" y="1023"/>
                  </a:lnTo>
                  <a:lnTo>
                    <a:pt x="643" y="1031"/>
                  </a:lnTo>
                  <a:lnTo>
                    <a:pt x="665" y="1040"/>
                  </a:lnTo>
                  <a:lnTo>
                    <a:pt x="689" y="1047"/>
                  </a:lnTo>
                  <a:lnTo>
                    <a:pt x="713" y="1054"/>
                  </a:lnTo>
                  <a:lnTo>
                    <a:pt x="738" y="1060"/>
                  </a:lnTo>
                  <a:lnTo>
                    <a:pt x="763" y="1067"/>
                  </a:lnTo>
                  <a:lnTo>
                    <a:pt x="790" y="1073"/>
                  </a:lnTo>
                  <a:lnTo>
                    <a:pt x="816" y="1076"/>
                  </a:lnTo>
                  <a:lnTo>
                    <a:pt x="844" y="1082"/>
                  </a:lnTo>
                  <a:lnTo>
                    <a:pt x="873" y="1085"/>
                  </a:lnTo>
                  <a:lnTo>
                    <a:pt x="904" y="1089"/>
                  </a:lnTo>
                  <a:lnTo>
                    <a:pt x="966" y="1093"/>
                  </a:lnTo>
                  <a:lnTo>
                    <a:pt x="1031" y="1096"/>
                  </a:lnTo>
                  <a:lnTo>
                    <a:pt x="1101" y="1098"/>
                  </a:lnTo>
                  <a:lnTo>
                    <a:pt x="1173" y="1098"/>
                  </a:lnTo>
                  <a:lnTo>
                    <a:pt x="1247" y="1094"/>
                  </a:lnTo>
                  <a:lnTo>
                    <a:pt x="1325" y="1091"/>
                  </a:lnTo>
                  <a:lnTo>
                    <a:pt x="1403" y="1085"/>
                  </a:lnTo>
                  <a:lnTo>
                    <a:pt x="1483" y="1078"/>
                  </a:lnTo>
                  <a:lnTo>
                    <a:pt x="1565" y="1069"/>
                  </a:lnTo>
                  <a:lnTo>
                    <a:pt x="1648" y="1058"/>
                  </a:lnTo>
                  <a:lnTo>
                    <a:pt x="1731" y="1045"/>
                  </a:lnTo>
                  <a:lnTo>
                    <a:pt x="1813" y="1033"/>
                  </a:lnTo>
                  <a:lnTo>
                    <a:pt x="1896" y="1018"/>
                  </a:lnTo>
                  <a:lnTo>
                    <a:pt x="1979" y="1002"/>
                  </a:lnTo>
                  <a:lnTo>
                    <a:pt x="2062" y="983"/>
                  </a:lnTo>
                </a:path>
              </a:pathLst>
            </a:custGeom>
            <a:noFill/>
            <a:ln w="69850">
              <a:solidFill>
                <a:srgbClr val="000000"/>
              </a:solidFill>
              <a:round/>
              <a:headEnd/>
              <a:tailEnd/>
            </a:ln>
          </p:spPr>
          <p:txBody>
            <a:bodyPr/>
            <a:lstStyle/>
            <a:p>
              <a:endParaRPr lang="fa-IR"/>
            </a:p>
          </p:txBody>
        </p:sp>
        <p:sp>
          <p:nvSpPr>
            <p:cNvPr id="51263" name="Freeform 9"/>
            <p:cNvSpPr>
              <a:spLocks/>
            </p:cNvSpPr>
            <p:nvPr/>
          </p:nvSpPr>
          <p:spPr bwMode="auto">
            <a:xfrm>
              <a:off x="634" y="121"/>
              <a:ext cx="2043" cy="2078"/>
            </a:xfrm>
            <a:custGeom>
              <a:avLst/>
              <a:gdLst>
                <a:gd name="T0" fmla="*/ 8 w 2043"/>
                <a:gd name="T1" fmla="*/ 1922 h 2078"/>
                <a:gd name="T2" fmla="*/ 24 w 2043"/>
                <a:gd name="T3" fmla="*/ 1926 h 2078"/>
                <a:gd name="T4" fmla="*/ 42 w 2043"/>
                <a:gd name="T5" fmla="*/ 1929 h 2078"/>
                <a:gd name="T6" fmla="*/ 61 w 2043"/>
                <a:gd name="T7" fmla="*/ 1933 h 2078"/>
                <a:gd name="T8" fmla="*/ 92 w 2043"/>
                <a:gd name="T9" fmla="*/ 1942 h 2078"/>
                <a:gd name="T10" fmla="*/ 138 w 2043"/>
                <a:gd name="T11" fmla="*/ 1953 h 2078"/>
                <a:gd name="T12" fmla="*/ 190 w 2043"/>
                <a:gd name="T13" fmla="*/ 1966 h 2078"/>
                <a:gd name="T14" fmla="*/ 246 w 2043"/>
                <a:gd name="T15" fmla="*/ 1980 h 2078"/>
                <a:gd name="T16" fmla="*/ 305 w 2043"/>
                <a:gd name="T17" fmla="*/ 1995 h 2078"/>
                <a:gd name="T18" fmla="*/ 368 w 2043"/>
                <a:gd name="T19" fmla="*/ 2009 h 2078"/>
                <a:gd name="T20" fmla="*/ 431 w 2043"/>
                <a:gd name="T21" fmla="*/ 2022 h 2078"/>
                <a:gd name="T22" fmla="*/ 531 w 2043"/>
                <a:gd name="T23" fmla="*/ 2042 h 2078"/>
                <a:gd name="T24" fmla="*/ 597 w 2043"/>
                <a:gd name="T25" fmla="*/ 2055 h 2078"/>
                <a:gd name="T26" fmla="*/ 666 w 2043"/>
                <a:gd name="T27" fmla="*/ 2064 h 2078"/>
                <a:gd name="T28" fmla="*/ 732 w 2043"/>
                <a:gd name="T29" fmla="*/ 2071 h 2078"/>
                <a:gd name="T30" fmla="*/ 797 w 2043"/>
                <a:gd name="T31" fmla="*/ 2077 h 2078"/>
                <a:gd name="T32" fmla="*/ 861 w 2043"/>
                <a:gd name="T33" fmla="*/ 2078 h 2078"/>
                <a:gd name="T34" fmla="*/ 923 w 2043"/>
                <a:gd name="T35" fmla="*/ 2077 h 2078"/>
                <a:gd name="T36" fmla="*/ 986 w 2043"/>
                <a:gd name="T37" fmla="*/ 2071 h 2078"/>
                <a:gd name="T38" fmla="*/ 1051 w 2043"/>
                <a:gd name="T39" fmla="*/ 2066 h 2078"/>
                <a:gd name="T40" fmla="*/ 1120 w 2043"/>
                <a:gd name="T41" fmla="*/ 2058 h 2078"/>
                <a:gd name="T42" fmla="*/ 1190 w 2043"/>
                <a:gd name="T43" fmla="*/ 2049 h 2078"/>
                <a:gd name="T44" fmla="*/ 1335 w 2043"/>
                <a:gd name="T45" fmla="*/ 2026 h 2078"/>
                <a:gd name="T46" fmla="*/ 1443 w 2043"/>
                <a:gd name="T47" fmla="*/ 2002 h 2078"/>
                <a:gd name="T48" fmla="*/ 1515 w 2043"/>
                <a:gd name="T49" fmla="*/ 1986 h 2078"/>
                <a:gd name="T50" fmla="*/ 1583 w 2043"/>
                <a:gd name="T51" fmla="*/ 1966 h 2078"/>
                <a:gd name="T52" fmla="*/ 1648 w 2043"/>
                <a:gd name="T53" fmla="*/ 1946 h 2078"/>
                <a:gd name="T54" fmla="*/ 1712 w 2043"/>
                <a:gd name="T55" fmla="*/ 1924 h 2078"/>
                <a:gd name="T56" fmla="*/ 1769 w 2043"/>
                <a:gd name="T57" fmla="*/ 1898 h 2078"/>
                <a:gd name="T58" fmla="*/ 1823 w 2043"/>
                <a:gd name="T59" fmla="*/ 1873 h 2078"/>
                <a:gd name="T60" fmla="*/ 1846 w 2043"/>
                <a:gd name="T61" fmla="*/ 1858 h 2078"/>
                <a:gd name="T62" fmla="*/ 1870 w 2043"/>
                <a:gd name="T63" fmla="*/ 1844 h 2078"/>
                <a:gd name="T64" fmla="*/ 1891 w 2043"/>
                <a:gd name="T65" fmla="*/ 1829 h 2078"/>
                <a:gd name="T66" fmla="*/ 1912 w 2043"/>
                <a:gd name="T67" fmla="*/ 1813 h 2078"/>
                <a:gd name="T68" fmla="*/ 1929 w 2043"/>
                <a:gd name="T69" fmla="*/ 1797 h 2078"/>
                <a:gd name="T70" fmla="*/ 1946 w 2043"/>
                <a:gd name="T71" fmla="*/ 1780 h 2078"/>
                <a:gd name="T72" fmla="*/ 1972 w 2043"/>
                <a:gd name="T73" fmla="*/ 1746 h 2078"/>
                <a:gd name="T74" fmla="*/ 1996 w 2043"/>
                <a:gd name="T75" fmla="*/ 1708 h 2078"/>
                <a:gd name="T76" fmla="*/ 2014 w 2043"/>
                <a:gd name="T77" fmla="*/ 1668 h 2078"/>
                <a:gd name="T78" fmla="*/ 2026 w 2043"/>
                <a:gd name="T79" fmla="*/ 1624 h 2078"/>
                <a:gd name="T80" fmla="*/ 2036 w 2043"/>
                <a:gd name="T81" fmla="*/ 1580 h 2078"/>
                <a:gd name="T82" fmla="*/ 2041 w 2043"/>
                <a:gd name="T83" fmla="*/ 1533 h 2078"/>
                <a:gd name="T84" fmla="*/ 2043 w 2043"/>
                <a:gd name="T85" fmla="*/ 1484 h 2078"/>
                <a:gd name="T86" fmla="*/ 2043 w 2043"/>
                <a:gd name="T87" fmla="*/ 1435 h 2078"/>
                <a:gd name="T88" fmla="*/ 2042 w 2043"/>
                <a:gd name="T89" fmla="*/ 1384 h 2078"/>
                <a:gd name="T90" fmla="*/ 2036 w 2043"/>
                <a:gd name="T91" fmla="*/ 1304 h 2078"/>
                <a:gd name="T92" fmla="*/ 2026 w 2043"/>
                <a:gd name="T93" fmla="*/ 1197 h 2078"/>
                <a:gd name="T94" fmla="*/ 2015 w 2043"/>
                <a:gd name="T95" fmla="*/ 1086 h 2078"/>
                <a:gd name="T96" fmla="*/ 2011 w 2043"/>
                <a:gd name="T97" fmla="*/ 1029 h 2078"/>
                <a:gd name="T98" fmla="*/ 2006 w 2043"/>
                <a:gd name="T99" fmla="*/ 971 h 2078"/>
                <a:gd name="T100" fmla="*/ 2001 w 2043"/>
                <a:gd name="T101" fmla="*/ 908 h 2078"/>
                <a:gd name="T102" fmla="*/ 1992 w 2043"/>
                <a:gd name="T103" fmla="*/ 842 h 2078"/>
                <a:gd name="T104" fmla="*/ 1981 w 2043"/>
                <a:gd name="T105" fmla="*/ 771 h 2078"/>
                <a:gd name="T106" fmla="*/ 1969 w 2043"/>
                <a:gd name="T107" fmla="*/ 700 h 2078"/>
                <a:gd name="T108" fmla="*/ 1943 w 2043"/>
                <a:gd name="T109" fmla="*/ 555 h 2078"/>
                <a:gd name="T110" fmla="*/ 1915 w 2043"/>
                <a:gd name="T111" fmla="*/ 411 h 2078"/>
                <a:gd name="T112" fmla="*/ 1901 w 2043"/>
                <a:gd name="T113" fmla="*/ 340 h 2078"/>
                <a:gd name="T114" fmla="*/ 1886 w 2043"/>
                <a:gd name="T115" fmla="*/ 273 h 2078"/>
                <a:gd name="T116" fmla="*/ 1873 w 2043"/>
                <a:gd name="T117" fmla="*/ 209 h 2078"/>
                <a:gd name="T118" fmla="*/ 1861 w 2043"/>
                <a:gd name="T119" fmla="*/ 149 h 2078"/>
                <a:gd name="T120" fmla="*/ 1849 w 2043"/>
                <a:gd name="T121" fmla="*/ 93 h 2078"/>
                <a:gd name="T122" fmla="*/ 1839 w 2043"/>
                <a:gd name="T123" fmla="*/ 44 h 2078"/>
                <a:gd name="T124" fmla="*/ 1832 w 2043"/>
                <a:gd name="T125" fmla="*/ 0 h 2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43"/>
                <a:gd name="T190" fmla="*/ 0 h 2078"/>
                <a:gd name="T191" fmla="*/ 2043 w 2043"/>
                <a:gd name="T192" fmla="*/ 2078 h 2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43" h="2078">
                  <a:moveTo>
                    <a:pt x="0" y="1922"/>
                  </a:moveTo>
                  <a:lnTo>
                    <a:pt x="8" y="1922"/>
                  </a:lnTo>
                  <a:lnTo>
                    <a:pt x="15" y="1924"/>
                  </a:lnTo>
                  <a:lnTo>
                    <a:pt x="24" y="1926"/>
                  </a:lnTo>
                  <a:lnTo>
                    <a:pt x="33" y="1928"/>
                  </a:lnTo>
                  <a:lnTo>
                    <a:pt x="42" y="1929"/>
                  </a:lnTo>
                  <a:lnTo>
                    <a:pt x="51" y="1931"/>
                  </a:lnTo>
                  <a:lnTo>
                    <a:pt x="61" y="1933"/>
                  </a:lnTo>
                  <a:lnTo>
                    <a:pt x="71" y="1937"/>
                  </a:lnTo>
                  <a:lnTo>
                    <a:pt x="92" y="1942"/>
                  </a:lnTo>
                  <a:lnTo>
                    <a:pt x="114" y="1948"/>
                  </a:lnTo>
                  <a:lnTo>
                    <a:pt x="138" y="1953"/>
                  </a:lnTo>
                  <a:lnTo>
                    <a:pt x="163" y="1958"/>
                  </a:lnTo>
                  <a:lnTo>
                    <a:pt x="190" y="1966"/>
                  </a:lnTo>
                  <a:lnTo>
                    <a:pt x="218" y="1973"/>
                  </a:lnTo>
                  <a:lnTo>
                    <a:pt x="246" y="1980"/>
                  </a:lnTo>
                  <a:lnTo>
                    <a:pt x="274" y="1988"/>
                  </a:lnTo>
                  <a:lnTo>
                    <a:pt x="305" y="1995"/>
                  </a:lnTo>
                  <a:lnTo>
                    <a:pt x="335" y="2002"/>
                  </a:lnTo>
                  <a:lnTo>
                    <a:pt x="368" y="2009"/>
                  </a:lnTo>
                  <a:lnTo>
                    <a:pt x="399" y="2017"/>
                  </a:lnTo>
                  <a:lnTo>
                    <a:pt x="431" y="2022"/>
                  </a:lnTo>
                  <a:lnTo>
                    <a:pt x="464" y="2029"/>
                  </a:lnTo>
                  <a:lnTo>
                    <a:pt x="531" y="2042"/>
                  </a:lnTo>
                  <a:lnTo>
                    <a:pt x="565" y="2049"/>
                  </a:lnTo>
                  <a:lnTo>
                    <a:pt x="597" y="2055"/>
                  </a:lnTo>
                  <a:lnTo>
                    <a:pt x="631" y="2060"/>
                  </a:lnTo>
                  <a:lnTo>
                    <a:pt x="666" y="2064"/>
                  </a:lnTo>
                  <a:lnTo>
                    <a:pt x="698" y="2068"/>
                  </a:lnTo>
                  <a:lnTo>
                    <a:pt x="732" y="2071"/>
                  </a:lnTo>
                  <a:lnTo>
                    <a:pt x="765" y="2075"/>
                  </a:lnTo>
                  <a:lnTo>
                    <a:pt x="797" y="2077"/>
                  </a:lnTo>
                  <a:lnTo>
                    <a:pt x="830" y="2078"/>
                  </a:lnTo>
                  <a:lnTo>
                    <a:pt x="861" y="2078"/>
                  </a:lnTo>
                  <a:lnTo>
                    <a:pt x="892" y="2078"/>
                  </a:lnTo>
                  <a:lnTo>
                    <a:pt x="923" y="2077"/>
                  </a:lnTo>
                  <a:lnTo>
                    <a:pt x="954" y="2075"/>
                  </a:lnTo>
                  <a:lnTo>
                    <a:pt x="986" y="2071"/>
                  </a:lnTo>
                  <a:lnTo>
                    <a:pt x="1018" y="2069"/>
                  </a:lnTo>
                  <a:lnTo>
                    <a:pt x="1051" y="2066"/>
                  </a:lnTo>
                  <a:lnTo>
                    <a:pt x="1085" y="2062"/>
                  </a:lnTo>
                  <a:lnTo>
                    <a:pt x="1120" y="2058"/>
                  </a:lnTo>
                  <a:lnTo>
                    <a:pt x="1154" y="2053"/>
                  </a:lnTo>
                  <a:lnTo>
                    <a:pt x="1190" y="2049"/>
                  </a:lnTo>
                  <a:lnTo>
                    <a:pt x="1263" y="2037"/>
                  </a:lnTo>
                  <a:lnTo>
                    <a:pt x="1335" y="2026"/>
                  </a:lnTo>
                  <a:lnTo>
                    <a:pt x="1408" y="2011"/>
                  </a:lnTo>
                  <a:lnTo>
                    <a:pt x="1443" y="2002"/>
                  </a:lnTo>
                  <a:lnTo>
                    <a:pt x="1479" y="1995"/>
                  </a:lnTo>
                  <a:lnTo>
                    <a:pt x="1515" y="1986"/>
                  </a:lnTo>
                  <a:lnTo>
                    <a:pt x="1549" y="1977"/>
                  </a:lnTo>
                  <a:lnTo>
                    <a:pt x="1583" y="1966"/>
                  </a:lnTo>
                  <a:lnTo>
                    <a:pt x="1615" y="1957"/>
                  </a:lnTo>
                  <a:lnTo>
                    <a:pt x="1648" y="1946"/>
                  </a:lnTo>
                  <a:lnTo>
                    <a:pt x="1680" y="1935"/>
                  </a:lnTo>
                  <a:lnTo>
                    <a:pt x="1712" y="1924"/>
                  </a:lnTo>
                  <a:lnTo>
                    <a:pt x="1741" y="1911"/>
                  </a:lnTo>
                  <a:lnTo>
                    <a:pt x="1769" y="1898"/>
                  </a:lnTo>
                  <a:lnTo>
                    <a:pt x="1796" y="1886"/>
                  </a:lnTo>
                  <a:lnTo>
                    <a:pt x="1823" y="1873"/>
                  </a:lnTo>
                  <a:lnTo>
                    <a:pt x="1835" y="1866"/>
                  </a:lnTo>
                  <a:lnTo>
                    <a:pt x="1846" y="1858"/>
                  </a:lnTo>
                  <a:lnTo>
                    <a:pt x="1858" y="1851"/>
                  </a:lnTo>
                  <a:lnTo>
                    <a:pt x="1870" y="1844"/>
                  </a:lnTo>
                  <a:lnTo>
                    <a:pt x="1880" y="1837"/>
                  </a:lnTo>
                  <a:lnTo>
                    <a:pt x="1891" y="1829"/>
                  </a:lnTo>
                  <a:lnTo>
                    <a:pt x="1901" y="1820"/>
                  </a:lnTo>
                  <a:lnTo>
                    <a:pt x="1912" y="1813"/>
                  </a:lnTo>
                  <a:lnTo>
                    <a:pt x="1921" y="1806"/>
                  </a:lnTo>
                  <a:lnTo>
                    <a:pt x="1929" y="1797"/>
                  </a:lnTo>
                  <a:lnTo>
                    <a:pt x="1937" y="1789"/>
                  </a:lnTo>
                  <a:lnTo>
                    <a:pt x="1946" y="1780"/>
                  </a:lnTo>
                  <a:lnTo>
                    <a:pt x="1959" y="1764"/>
                  </a:lnTo>
                  <a:lnTo>
                    <a:pt x="1972" y="1746"/>
                  </a:lnTo>
                  <a:lnTo>
                    <a:pt x="1986" y="1726"/>
                  </a:lnTo>
                  <a:lnTo>
                    <a:pt x="1996" y="1708"/>
                  </a:lnTo>
                  <a:lnTo>
                    <a:pt x="2005" y="1688"/>
                  </a:lnTo>
                  <a:lnTo>
                    <a:pt x="2014" y="1668"/>
                  </a:lnTo>
                  <a:lnTo>
                    <a:pt x="2020" y="1646"/>
                  </a:lnTo>
                  <a:lnTo>
                    <a:pt x="2026" y="1624"/>
                  </a:lnTo>
                  <a:lnTo>
                    <a:pt x="2032" y="1602"/>
                  </a:lnTo>
                  <a:lnTo>
                    <a:pt x="2036" y="1580"/>
                  </a:lnTo>
                  <a:lnTo>
                    <a:pt x="2039" y="1557"/>
                  </a:lnTo>
                  <a:lnTo>
                    <a:pt x="2041" y="1533"/>
                  </a:lnTo>
                  <a:lnTo>
                    <a:pt x="2042" y="1509"/>
                  </a:lnTo>
                  <a:lnTo>
                    <a:pt x="2043" y="1484"/>
                  </a:lnTo>
                  <a:lnTo>
                    <a:pt x="2043" y="1460"/>
                  </a:lnTo>
                  <a:lnTo>
                    <a:pt x="2043" y="1435"/>
                  </a:lnTo>
                  <a:lnTo>
                    <a:pt x="2043" y="1409"/>
                  </a:lnTo>
                  <a:lnTo>
                    <a:pt x="2042" y="1384"/>
                  </a:lnTo>
                  <a:lnTo>
                    <a:pt x="2041" y="1358"/>
                  </a:lnTo>
                  <a:lnTo>
                    <a:pt x="2036" y="1304"/>
                  </a:lnTo>
                  <a:lnTo>
                    <a:pt x="2030" y="1251"/>
                  </a:lnTo>
                  <a:lnTo>
                    <a:pt x="2026" y="1197"/>
                  </a:lnTo>
                  <a:lnTo>
                    <a:pt x="2020" y="1140"/>
                  </a:lnTo>
                  <a:lnTo>
                    <a:pt x="2015" y="1086"/>
                  </a:lnTo>
                  <a:lnTo>
                    <a:pt x="2012" y="1057"/>
                  </a:lnTo>
                  <a:lnTo>
                    <a:pt x="2011" y="1029"/>
                  </a:lnTo>
                  <a:lnTo>
                    <a:pt x="2009" y="1000"/>
                  </a:lnTo>
                  <a:lnTo>
                    <a:pt x="2006" y="971"/>
                  </a:lnTo>
                  <a:lnTo>
                    <a:pt x="2003" y="940"/>
                  </a:lnTo>
                  <a:lnTo>
                    <a:pt x="2001" y="908"/>
                  </a:lnTo>
                  <a:lnTo>
                    <a:pt x="1996" y="875"/>
                  </a:lnTo>
                  <a:lnTo>
                    <a:pt x="1992" y="842"/>
                  </a:lnTo>
                  <a:lnTo>
                    <a:pt x="1987" y="808"/>
                  </a:lnTo>
                  <a:lnTo>
                    <a:pt x="1981" y="771"/>
                  </a:lnTo>
                  <a:lnTo>
                    <a:pt x="1975" y="737"/>
                  </a:lnTo>
                  <a:lnTo>
                    <a:pt x="1969" y="700"/>
                  </a:lnTo>
                  <a:lnTo>
                    <a:pt x="1958" y="628"/>
                  </a:lnTo>
                  <a:lnTo>
                    <a:pt x="1943" y="555"/>
                  </a:lnTo>
                  <a:lnTo>
                    <a:pt x="1929" y="482"/>
                  </a:lnTo>
                  <a:lnTo>
                    <a:pt x="1915" y="411"/>
                  </a:lnTo>
                  <a:lnTo>
                    <a:pt x="1907" y="375"/>
                  </a:lnTo>
                  <a:lnTo>
                    <a:pt x="1901" y="340"/>
                  </a:lnTo>
                  <a:lnTo>
                    <a:pt x="1894" y="308"/>
                  </a:lnTo>
                  <a:lnTo>
                    <a:pt x="1886" y="273"/>
                  </a:lnTo>
                  <a:lnTo>
                    <a:pt x="1879" y="240"/>
                  </a:lnTo>
                  <a:lnTo>
                    <a:pt x="1873" y="209"/>
                  </a:lnTo>
                  <a:lnTo>
                    <a:pt x="1867" y="178"/>
                  </a:lnTo>
                  <a:lnTo>
                    <a:pt x="1861" y="149"/>
                  </a:lnTo>
                  <a:lnTo>
                    <a:pt x="1855" y="120"/>
                  </a:lnTo>
                  <a:lnTo>
                    <a:pt x="1849" y="93"/>
                  </a:lnTo>
                  <a:lnTo>
                    <a:pt x="1843" y="68"/>
                  </a:lnTo>
                  <a:lnTo>
                    <a:pt x="1839" y="44"/>
                  </a:lnTo>
                  <a:lnTo>
                    <a:pt x="1835" y="20"/>
                  </a:lnTo>
                  <a:lnTo>
                    <a:pt x="1832" y="0"/>
                  </a:lnTo>
                </a:path>
              </a:pathLst>
            </a:custGeom>
            <a:noFill/>
            <a:ln w="69850">
              <a:solidFill>
                <a:srgbClr val="000000"/>
              </a:solidFill>
              <a:round/>
              <a:headEnd/>
              <a:tailEnd/>
            </a:ln>
          </p:spPr>
          <p:txBody>
            <a:bodyPr/>
            <a:lstStyle/>
            <a:p>
              <a:endParaRPr lang="fa-IR"/>
            </a:p>
          </p:txBody>
        </p:sp>
        <p:sp>
          <p:nvSpPr>
            <p:cNvPr id="51264" name="Freeform 10"/>
            <p:cNvSpPr>
              <a:spLocks/>
            </p:cNvSpPr>
            <p:nvPr/>
          </p:nvSpPr>
          <p:spPr bwMode="auto">
            <a:xfrm>
              <a:off x="2645" y="1176"/>
              <a:ext cx="2062" cy="1098"/>
            </a:xfrm>
            <a:custGeom>
              <a:avLst/>
              <a:gdLst>
                <a:gd name="T0" fmla="*/ 4 w 2062"/>
                <a:gd name="T1" fmla="*/ 13 h 1098"/>
                <a:gd name="T2" fmla="*/ 13 w 2062"/>
                <a:gd name="T3" fmla="*/ 42 h 1098"/>
                <a:gd name="T4" fmla="*/ 22 w 2062"/>
                <a:gd name="T5" fmla="*/ 76 h 1098"/>
                <a:gd name="T6" fmla="*/ 31 w 2062"/>
                <a:gd name="T7" fmla="*/ 116 h 1098"/>
                <a:gd name="T8" fmla="*/ 41 w 2062"/>
                <a:gd name="T9" fmla="*/ 160 h 1098"/>
                <a:gd name="T10" fmla="*/ 53 w 2062"/>
                <a:gd name="T11" fmla="*/ 209 h 1098"/>
                <a:gd name="T12" fmla="*/ 67 w 2062"/>
                <a:gd name="T13" fmla="*/ 258 h 1098"/>
                <a:gd name="T14" fmla="*/ 87 w 2062"/>
                <a:gd name="T15" fmla="*/ 338 h 1098"/>
                <a:gd name="T16" fmla="*/ 118 w 2062"/>
                <a:gd name="T17" fmla="*/ 445 h 1098"/>
                <a:gd name="T18" fmla="*/ 145 w 2062"/>
                <a:gd name="T19" fmla="*/ 523 h 1098"/>
                <a:gd name="T20" fmla="*/ 166 w 2062"/>
                <a:gd name="T21" fmla="*/ 573 h 1098"/>
                <a:gd name="T22" fmla="*/ 187 w 2062"/>
                <a:gd name="T23" fmla="*/ 620 h 1098"/>
                <a:gd name="T24" fmla="*/ 210 w 2062"/>
                <a:gd name="T25" fmla="*/ 663 h 1098"/>
                <a:gd name="T26" fmla="*/ 234 w 2062"/>
                <a:gd name="T27" fmla="*/ 702 h 1098"/>
                <a:gd name="T28" fmla="*/ 274 w 2062"/>
                <a:gd name="T29" fmla="*/ 753 h 1098"/>
                <a:gd name="T30" fmla="*/ 329 w 2062"/>
                <a:gd name="T31" fmla="*/ 816 h 1098"/>
                <a:gd name="T32" fmla="*/ 387 w 2062"/>
                <a:gd name="T33" fmla="*/ 874 h 1098"/>
                <a:gd name="T34" fmla="*/ 418 w 2062"/>
                <a:gd name="T35" fmla="*/ 902 h 1098"/>
                <a:gd name="T36" fmla="*/ 450 w 2062"/>
                <a:gd name="T37" fmla="*/ 927 h 1098"/>
                <a:gd name="T38" fmla="*/ 484 w 2062"/>
                <a:gd name="T39" fmla="*/ 953 h 1098"/>
                <a:gd name="T40" fmla="*/ 521 w 2062"/>
                <a:gd name="T41" fmla="*/ 974 h 1098"/>
                <a:gd name="T42" fmla="*/ 560 w 2062"/>
                <a:gd name="T43" fmla="*/ 994 h 1098"/>
                <a:gd name="T44" fmla="*/ 600 w 2062"/>
                <a:gd name="T45" fmla="*/ 1014 h 1098"/>
                <a:gd name="T46" fmla="*/ 643 w 2062"/>
                <a:gd name="T47" fmla="*/ 1031 h 1098"/>
                <a:gd name="T48" fmla="*/ 689 w 2062"/>
                <a:gd name="T49" fmla="*/ 1047 h 1098"/>
                <a:gd name="T50" fmla="*/ 738 w 2062"/>
                <a:gd name="T51" fmla="*/ 1060 h 1098"/>
                <a:gd name="T52" fmla="*/ 790 w 2062"/>
                <a:gd name="T53" fmla="*/ 1073 h 1098"/>
                <a:gd name="T54" fmla="*/ 844 w 2062"/>
                <a:gd name="T55" fmla="*/ 1082 h 1098"/>
                <a:gd name="T56" fmla="*/ 904 w 2062"/>
                <a:gd name="T57" fmla="*/ 1089 h 1098"/>
                <a:gd name="T58" fmla="*/ 1031 w 2062"/>
                <a:gd name="T59" fmla="*/ 1096 h 1098"/>
                <a:gd name="T60" fmla="*/ 1173 w 2062"/>
                <a:gd name="T61" fmla="*/ 1098 h 1098"/>
                <a:gd name="T62" fmla="*/ 1325 w 2062"/>
                <a:gd name="T63" fmla="*/ 1091 h 1098"/>
                <a:gd name="T64" fmla="*/ 1483 w 2062"/>
                <a:gd name="T65" fmla="*/ 1078 h 1098"/>
                <a:gd name="T66" fmla="*/ 1648 w 2062"/>
                <a:gd name="T67" fmla="*/ 1058 h 1098"/>
                <a:gd name="T68" fmla="*/ 1813 w 2062"/>
                <a:gd name="T69" fmla="*/ 1033 h 1098"/>
                <a:gd name="T70" fmla="*/ 1979 w 2062"/>
                <a:gd name="T71" fmla="*/ 1002 h 10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62"/>
                <a:gd name="T109" fmla="*/ 0 h 1098"/>
                <a:gd name="T110" fmla="*/ 2062 w 2062"/>
                <a:gd name="T111" fmla="*/ 1098 h 10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62" h="1098">
                  <a:moveTo>
                    <a:pt x="0" y="0"/>
                  </a:moveTo>
                  <a:lnTo>
                    <a:pt x="4" y="13"/>
                  </a:lnTo>
                  <a:lnTo>
                    <a:pt x="9" y="27"/>
                  </a:lnTo>
                  <a:lnTo>
                    <a:pt x="13" y="42"/>
                  </a:lnTo>
                  <a:lnTo>
                    <a:pt x="18" y="58"/>
                  </a:lnTo>
                  <a:lnTo>
                    <a:pt x="22" y="76"/>
                  </a:lnTo>
                  <a:lnTo>
                    <a:pt x="27" y="96"/>
                  </a:lnTo>
                  <a:lnTo>
                    <a:pt x="31" y="116"/>
                  </a:lnTo>
                  <a:lnTo>
                    <a:pt x="37" y="138"/>
                  </a:lnTo>
                  <a:lnTo>
                    <a:pt x="41" y="160"/>
                  </a:lnTo>
                  <a:lnTo>
                    <a:pt x="47" y="183"/>
                  </a:lnTo>
                  <a:lnTo>
                    <a:pt x="53" y="209"/>
                  </a:lnTo>
                  <a:lnTo>
                    <a:pt x="59" y="233"/>
                  </a:lnTo>
                  <a:lnTo>
                    <a:pt x="67" y="258"/>
                  </a:lnTo>
                  <a:lnTo>
                    <a:pt x="72" y="285"/>
                  </a:lnTo>
                  <a:lnTo>
                    <a:pt x="87" y="338"/>
                  </a:lnTo>
                  <a:lnTo>
                    <a:pt x="102" y="391"/>
                  </a:lnTo>
                  <a:lnTo>
                    <a:pt x="118" y="445"/>
                  </a:lnTo>
                  <a:lnTo>
                    <a:pt x="136" y="498"/>
                  </a:lnTo>
                  <a:lnTo>
                    <a:pt x="145" y="523"/>
                  </a:lnTo>
                  <a:lnTo>
                    <a:pt x="155" y="549"/>
                  </a:lnTo>
                  <a:lnTo>
                    <a:pt x="166" y="573"/>
                  </a:lnTo>
                  <a:lnTo>
                    <a:pt x="176" y="596"/>
                  </a:lnTo>
                  <a:lnTo>
                    <a:pt x="187" y="620"/>
                  </a:lnTo>
                  <a:lnTo>
                    <a:pt x="198" y="642"/>
                  </a:lnTo>
                  <a:lnTo>
                    <a:pt x="210" y="663"/>
                  </a:lnTo>
                  <a:lnTo>
                    <a:pt x="222" y="683"/>
                  </a:lnTo>
                  <a:lnTo>
                    <a:pt x="234" y="702"/>
                  </a:lnTo>
                  <a:lnTo>
                    <a:pt x="247" y="720"/>
                  </a:lnTo>
                  <a:lnTo>
                    <a:pt x="274" y="753"/>
                  </a:lnTo>
                  <a:lnTo>
                    <a:pt x="301" y="785"/>
                  </a:lnTo>
                  <a:lnTo>
                    <a:pt x="329" y="816"/>
                  </a:lnTo>
                  <a:lnTo>
                    <a:pt x="357" y="845"/>
                  </a:lnTo>
                  <a:lnTo>
                    <a:pt x="387" y="874"/>
                  </a:lnTo>
                  <a:lnTo>
                    <a:pt x="403" y="889"/>
                  </a:lnTo>
                  <a:lnTo>
                    <a:pt x="418" y="902"/>
                  </a:lnTo>
                  <a:lnTo>
                    <a:pt x="434" y="914"/>
                  </a:lnTo>
                  <a:lnTo>
                    <a:pt x="450" y="927"/>
                  </a:lnTo>
                  <a:lnTo>
                    <a:pt x="468" y="940"/>
                  </a:lnTo>
                  <a:lnTo>
                    <a:pt x="484" y="953"/>
                  </a:lnTo>
                  <a:lnTo>
                    <a:pt x="502" y="963"/>
                  </a:lnTo>
                  <a:lnTo>
                    <a:pt x="521" y="974"/>
                  </a:lnTo>
                  <a:lnTo>
                    <a:pt x="541" y="985"/>
                  </a:lnTo>
                  <a:lnTo>
                    <a:pt x="560" y="994"/>
                  </a:lnTo>
                  <a:lnTo>
                    <a:pt x="579" y="1005"/>
                  </a:lnTo>
                  <a:lnTo>
                    <a:pt x="600" y="1014"/>
                  </a:lnTo>
                  <a:lnTo>
                    <a:pt x="621" y="1023"/>
                  </a:lnTo>
                  <a:lnTo>
                    <a:pt x="643" y="1031"/>
                  </a:lnTo>
                  <a:lnTo>
                    <a:pt x="665" y="1040"/>
                  </a:lnTo>
                  <a:lnTo>
                    <a:pt x="689" y="1047"/>
                  </a:lnTo>
                  <a:lnTo>
                    <a:pt x="713" y="1054"/>
                  </a:lnTo>
                  <a:lnTo>
                    <a:pt x="738" y="1060"/>
                  </a:lnTo>
                  <a:lnTo>
                    <a:pt x="763" y="1067"/>
                  </a:lnTo>
                  <a:lnTo>
                    <a:pt x="790" y="1073"/>
                  </a:lnTo>
                  <a:lnTo>
                    <a:pt x="816" y="1076"/>
                  </a:lnTo>
                  <a:lnTo>
                    <a:pt x="844" y="1082"/>
                  </a:lnTo>
                  <a:lnTo>
                    <a:pt x="873" y="1085"/>
                  </a:lnTo>
                  <a:lnTo>
                    <a:pt x="904" y="1089"/>
                  </a:lnTo>
                  <a:lnTo>
                    <a:pt x="966" y="1093"/>
                  </a:lnTo>
                  <a:lnTo>
                    <a:pt x="1031" y="1096"/>
                  </a:lnTo>
                  <a:lnTo>
                    <a:pt x="1101" y="1098"/>
                  </a:lnTo>
                  <a:lnTo>
                    <a:pt x="1173" y="1098"/>
                  </a:lnTo>
                  <a:lnTo>
                    <a:pt x="1247" y="1094"/>
                  </a:lnTo>
                  <a:lnTo>
                    <a:pt x="1325" y="1091"/>
                  </a:lnTo>
                  <a:lnTo>
                    <a:pt x="1403" y="1085"/>
                  </a:lnTo>
                  <a:lnTo>
                    <a:pt x="1483" y="1078"/>
                  </a:lnTo>
                  <a:lnTo>
                    <a:pt x="1565" y="1069"/>
                  </a:lnTo>
                  <a:lnTo>
                    <a:pt x="1648" y="1058"/>
                  </a:lnTo>
                  <a:lnTo>
                    <a:pt x="1731" y="1045"/>
                  </a:lnTo>
                  <a:lnTo>
                    <a:pt x="1813" y="1033"/>
                  </a:lnTo>
                  <a:lnTo>
                    <a:pt x="1896" y="1018"/>
                  </a:lnTo>
                  <a:lnTo>
                    <a:pt x="1979" y="1002"/>
                  </a:lnTo>
                  <a:lnTo>
                    <a:pt x="2062" y="983"/>
                  </a:lnTo>
                </a:path>
              </a:pathLst>
            </a:custGeom>
            <a:noFill/>
            <a:ln w="69850">
              <a:solidFill>
                <a:srgbClr val="000000"/>
              </a:solidFill>
              <a:round/>
              <a:headEnd/>
              <a:tailEnd/>
            </a:ln>
          </p:spPr>
          <p:txBody>
            <a:bodyPr/>
            <a:lstStyle/>
            <a:p>
              <a:endParaRPr lang="fa-IR"/>
            </a:p>
          </p:txBody>
        </p:sp>
        <p:sp>
          <p:nvSpPr>
            <p:cNvPr id="51265" name="Freeform 11"/>
            <p:cNvSpPr>
              <a:spLocks/>
            </p:cNvSpPr>
            <p:nvPr/>
          </p:nvSpPr>
          <p:spPr bwMode="auto">
            <a:xfrm>
              <a:off x="2645" y="1176"/>
              <a:ext cx="2062" cy="1098"/>
            </a:xfrm>
            <a:custGeom>
              <a:avLst/>
              <a:gdLst>
                <a:gd name="T0" fmla="*/ 4 w 2062"/>
                <a:gd name="T1" fmla="*/ 13 h 1098"/>
                <a:gd name="T2" fmla="*/ 13 w 2062"/>
                <a:gd name="T3" fmla="*/ 42 h 1098"/>
                <a:gd name="T4" fmla="*/ 22 w 2062"/>
                <a:gd name="T5" fmla="*/ 76 h 1098"/>
                <a:gd name="T6" fmla="*/ 31 w 2062"/>
                <a:gd name="T7" fmla="*/ 116 h 1098"/>
                <a:gd name="T8" fmla="*/ 41 w 2062"/>
                <a:gd name="T9" fmla="*/ 160 h 1098"/>
                <a:gd name="T10" fmla="*/ 53 w 2062"/>
                <a:gd name="T11" fmla="*/ 209 h 1098"/>
                <a:gd name="T12" fmla="*/ 67 w 2062"/>
                <a:gd name="T13" fmla="*/ 258 h 1098"/>
                <a:gd name="T14" fmla="*/ 87 w 2062"/>
                <a:gd name="T15" fmla="*/ 338 h 1098"/>
                <a:gd name="T16" fmla="*/ 118 w 2062"/>
                <a:gd name="T17" fmla="*/ 445 h 1098"/>
                <a:gd name="T18" fmla="*/ 145 w 2062"/>
                <a:gd name="T19" fmla="*/ 523 h 1098"/>
                <a:gd name="T20" fmla="*/ 166 w 2062"/>
                <a:gd name="T21" fmla="*/ 573 h 1098"/>
                <a:gd name="T22" fmla="*/ 187 w 2062"/>
                <a:gd name="T23" fmla="*/ 620 h 1098"/>
                <a:gd name="T24" fmla="*/ 210 w 2062"/>
                <a:gd name="T25" fmla="*/ 663 h 1098"/>
                <a:gd name="T26" fmla="*/ 234 w 2062"/>
                <a:gd name="T27" fmla="*/ 702 h 1098"/>
                <a:gd name="T28" fmla="*/ 274 w 2062"/>
                <a:gd name="T29" fmla="*/ 753 h 1098"/>
                <a:gd name="T30" fmla="*/ 329 w 2062"/>
                <a:gd name="T31" fmla="*/ 816 h 1098"/>
                <a:gd name="T32" fmla="*/ 387 w 2062"/>
                <a:gd name="T33" fmla="*/ 874 h 1098"/>
                <a:gd name="T34" fmla="*/ 418 w 2062"/>
                <a:gd name="T35" fmla="*/ 902 h 1098"/>
                <a:gd name="T36" fmla="*/ 450 w 2062"/>
                <a:gd name="T37" fmla="*/ 927 h 1098"/>
                <a:gd name="T38" fmla="*/ 484 w 2062"/>
                <a:gd name="T39" fmla="*/ 953 h 1098"/>
                <a:gd name="T40" fmla="*/ 521 w 2062"/>
                <a:gd name="T41" fmla="*/ 974 h 1098"/>
                <a:gd name="T42" fmla="*/ 560 w 2062"/>
                <a:gd name="T43" fmla="*/ 994 h 1098"/>
                <a:gd name="T44" fmla="*/ 600 w 2062"/>
                <a:gd name="T45" fmla="*/ 1014 h 1098"/>
                <a:gd name="T46" fmla="*/ 643 w 2062"/>
                <a:gd name="T47" fmla="*/ 1031 h 1098"/>
                <a:gd name="T48" fmla="*/ 689 w 2062"/>
                <a:gd name="T49" fmla="*/ 1047 h 1098"/>
                <a:gd name="T50" fmla="*/ 738 w 2062"/>
                <a:gd name="T51" fmla="*/ 1060 h 1098"/>
                <a:gd name="T52" fmla="*/ 790 w 2062"/>
                <a:gd name="T53" fmla="*/ 1073 h 1098"/>
                <a:gd name="T54" fmla="*/ 844 w 2062"/>
                <a:gd name="T55" fmla="*/ 1082 h 1098"/>
                <a:gd name="T56" fmla="*/ 904 w 2062"/>
                <a:gd name="T57" fmla="*/ 1089 h 1098"/>
                <a:gd name="T58" fmla="*/ 1031 w 2062"/>
                <a:gd name="T59" fmla="*/ 1096 h 1098"/>
                <a:gd name="T60" fmla="*/ 1173 w 2062"/>
                <a:gd name="T61" fmla="*/ 1098 h 1098"/>
                <a:gd name="T62" fmla="*/ 1325 w 2062"/>
                <a:gd name="T63" fmla="*/ 1091 h 1098"/>
                <a:gd name="T64" fmla="*/ 1483 w 2062"/>
                <a:gd name="T65" fmla="*/ 1078 h 1098"/>
                <a:gd name="T66" fmla="*/ 1648 w 2062"/>
                <a:gd name="T67" fmla="*/ 1058 h 1098"/>
                <a:gd name="T68" fmla="*/ 1813 w 2062"/>
                <a:gd name="T69" fmla="*/ 1033 h 1098"/>
                <a:gd name="T70" fmla="*/ 1979 w 2062"/>
                <a:gd name="T71" fmla="*/ 1002 h 10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62"/>
                <a:gd name="T109" fmla="*/ 0 h 1098"/>
                <a:gd name="T110" fmla="*/ 2062 w 2062"/>
                <a:gd name="T111" fmla="*/ 1098 h 10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62" h="1098">
                  <a:moveTo>
                    <a:pt x="0" y="0"/>
                  </a:moveTo>
                  <a:lnTo>
                    <a:pt x="4" y="13"/>
                  </a:lnTo>
                  <a:lnTo>
                    <a:pt x="9" y="27"/>
                  </a:lnTo>
                  <a:lnTo>
                    <a:pt x="13" y="42"/>
                  </a:lnTo>
                  <a:lnTo>
                    <a:pt x="18" y="58"/>
                  </a:lnTo>
                  <a:lnTo>
                    <a:pt x="22" y="76"/>
                  </a:lnTo>
                  <a:lnTo>
                    <a:pt x="27" y="96"/>
                  </a:lnTo>
                  <a:lnTo>
                    <a:pt x="31" y="116"/>
                  </a:lnTo>
                  <a:lnTo>
                    <a:pt x="37" y="138"/>
                  </a:lnTo>
                  <a:lnTo>
                    <a:pt x="41" y="160"/>
                  </a:lnTo>
                  <a:lnTo>
                    <a:pt x="47" y="183"/>
                  </a:lnTo>
                  <a:lnTo>
                    <a:pt x="53" y="209"/>
                  </a:lnTo>
                  <a:lnTo>
                    <a:pt x="59" y="233"/>
                  </a:lnTo>
                  <a:lnTo>
                    <a:pt x="67" y="258"/>
                  </a:lnTo>
                  <a:lnTo>
                    <a:pt x="72" y="285"/>
                  </a:lnTo>
                  <a:lnTo>
                    <a:pt x="87" y="338"/>
                  </a:lnTo>
                  <a:lnTo>
                    <a:pt x="102" y="391"/>
                  </a:lnTo>
                  <a:lnTo>
                    <a:pt x="118" y="445"/>
                  </a:lnTo>
                  <a:lnTo>
                    <a:pt x="136" y="498"/>
                  </a:lnTo>
                  <a:lnTo>
                    <a:pt x="145" y="523"/>
                  </a:lnTo>
                  <a:lnTo>
                    <a:pt x="155" y="549"/>
                  </a:lnTo>
                  <a:lnTo>
                    <a:pt x="166" y="573"/>
                  </a:lnTo>
                  <a:lnTo>
                    <a:pt x="176" y="596"/>
                  </a:lnTo>
                  <a:lnTo>
                    <a:pt x="187" y="620"/>
                  </a:lnTo>
                  <a:lnTo>
                    <a:pt x="198" y="642"/>
                  </a:lnTo>
                  <a:lnTo>
                    <a:pt x="210" y="663"/>
                  </a:lnTo>
                  <a:lnTo>
                    <a:pt x="222" y="683"/>
                  </a:lnTo>
                  <a:lnTo>
                    <a:pt x="234" y="702"/>
                  </a:lnTo>
                  <a:lnTo>
                    <a:pt x="247" y="720"/>
                  </a:lnTo>
                  <a:lnTo>
                    <a:pt x="274" y="753"/>
                  </a:lnTo>
                  <a:lnTo>
                    <a:pt x="301" y="785"/>
                  </a:lnTo>
                  <a:lnTo>
                    <a:pt x="329" y="816"/>
                  </a:lnTo>
                  <a:lnTo>
                    <a:pt x="357" y="845"/>
                  </a:lnTo>
                  <a:lnTo>
                    <a:pt x="387" y="874"/>
                  </a:lnTo>
                  <a:lnTo>
                    <a:pt x="403" y="889"/>
                  </a:lnTo>
                  <a:lnTo>
                    <a:pt x="418" y="902"/>
                  </a:lnTo>
                  <a:lnTo>
                    <a:pt x="434" y="914"/>
                  </a:lnTo>
                  <a:lnTo>
                    <a:pt x="450" y="927"/>
                  </a:lnTo>
                  <a:lnTo>
                    <a:pt x="468" y="940"/>
                  </a:lnTo>
                  <a:lnTo>
                    <a:pt x="484" y="953"/>
                  </a:lnTo>
                  <a:lnTo>
                    <a:pt x="502" y="963"/>
                  </a:lnTo>
                  <a:lnTo>
                    <a:pt x="521" y="974"/>
                  </a:lnTo>
                  <a:lnTo>
                    <a:pt x="541" y="985"/>
                  </a:lnTo>
                  <a:lnTo>
                    <a:pt x="560" y="994"/>
                  </a:lnTo>
                  <a:lnTo>
                    <a:pt x="579" y="1005"/>
                  </a:lnTo>
                  <a:lnTo>
                    <a:pt x="600" y="1014"/>
                  </a:lnTo>
                  <a:lnTo>
                    <a:pt x="621" y="1023"/>
                  </a:lnTo>
                  <a:lnTo>
                    <a:pt x="643" y="1031"/>
                  </a:lnTo>
                  <a:lnTo>
                    <a:pt x="665" y="1040"/>
                  </a:lnTo>
                  <a:lnTo>
                    <a:pt x="689" y="1047"/>
                  </a:lnTo>
                  <a:lnTo>
                    <a:pt x="713" y="1054"/>
                  </a:lnTo>
                  <a:lnTo>
                    <a:pt x="738" y="1060"/>
                  </a:lnTo>
                  <a:lnTo>
                    <a:pt x="763" y="1067"/>
                  </a:lnTo>
                  <a:lnTo>
                    <a:pt x="790" y="1073"/>
                  </a:lnTo>
                  <a:lnTo>
                    <a:pt x="816" y="1076"/>
                  </a:lnTo>
                  <a:lnTo>
                    <a:pt x="844" y="1082"/>
                  </a:lnTo>
                  <a:lnTo>
                    <a:pt x="873" y="1085"/>
                  </a:lnTo>
                  <a:lnTo>
                    <a:pt x="904" y="1089"/>
                  </a:lnTo>
                  <a:lnTo>
                    <a:pt x="966" y="1093"/>
                  </a:lnTo>
                  <a:lnTo>
                    <a:pt x="1031" y="1096"/>
                  </a:lnTo>
                  <a:lnTo>
                    <a:pt x="1101" y="1098"/>
                  </a:lnTo>
                  <a:lnTo>
                    <a:pt x="1173" y="1098"/>
                  </a:lnTo>
                  <a:lnTo>
                    <a:pt x="1247" y="1094"/>
                  </a:lnTo>
                  <a:lnTo>
                    <a:pt x="1325" y="1091"/>
                  </a:lnTo>
                  <a:lnTo>
                    <a:pt x="1403" y="1085"/>
                  </a:lnTo>
                  <a:lnTo>
                    <a:pt x="1483" y="1078"/>
                  </a:lnTo>
                  <a:lnTo>
                    <a:pt x="1565" y="1069"/>
                  </a:lnTo>
                  <a:lnTo>
                    <a:pt x="1648" y="1058"/>
                  </a:lnTo>
                  <a:lnTo>
                    <a:pt x="1731" y="1045"/>
                  </a:lnTo>
                  <a:lnTo>
                    <a:pt x="1813" y="1033"/>
                  </a:lnTo>
                  <a:lnTo>
                    <a:pt x="1896" y="1018"/>
                  </a:lnTo>
                  <a:lnTo>
                    <a:pt x="1979" y="1002"/>
                  </a:lnTo>
                  <a:lnTo>
                    <a:pt x="2062" y="983"/>
                  </a:lnTo>
                </a:path>
              </a:pathLst>
            </a:custGeom>
            <a:noFill/>
            <a:ln w="69850">
              <a:solidFill>
                <a:srgbClr val="000000"/>
              </a:solidFill>
              <a:round/>
              <a:headEnd/>
              <a:tailEnd/>
            </a:ln>
          </p:spPr>
          <p:txBody>
            <a:bodyPr/>
            <a:lstStyle/>
            <a:p>
              <a:endParaRPr lang="fa-IR"/>
            </a:p>
          </p:txBody>
        </p:sp>
        <p:sp>
          <p:nvSpPr>
            <p:cNvPr id="51266" name="Freeform 12"/>
            <p:cNvSpPr>
              <a:spLocks/>
            </p:cNvSpPr>
            <p:nvPr/>
          </p:nvSpPr>
          <p:spPr bwMode="auto">
            <a:xfrm>
              <a:off x="2737" y="2136"/>
              <a:ext cx="702" cy="625"/>
            </a:xfrm>
            <a:custGeom>
              <a:avLst/>
              <a:gdLst>
                <a:gd name="T0" fmla="*/ 9 w 702"/>
                <a:gd name="T1" fmla="*/ 620 h 625"/>
                <a:gd name="T2" fmla="*/ 10 w 702"/>
                <a:gd name="T3" fmla="*/ 602 h 625"/>
                <a:gd name="T4" fmla="*/ 10 w 702"/>
                <a:gd name="T5" fmla="*/ 574 h 625"/>
                <a:gd name="T6" fmla="*/ 9 w 702"/>
                <a:gd name="T7" fmla="*/ 540 h 625"/>
                <a:gd name="T8" fmla="*/ 6 w 702"/>
                <a:gd name="T9" fmla="*/ 500 h 625"/>
                <a:gd name="T10" fmla="*/ 4 w 702"/>
                <a:gd name="T11" fmla="*/ 458 h 625"/>
                <a:gd name="T12" fmla="*/ 1 w 702"/>
                <a:gd name="T13" fmla="*/ 413 h 625"/>
                <a:gd name="T14" fmla="*/ 0 w 702"/>
                <a:gd name="T15" fmla="*/ 318 h 625"/>
                <a:gd name="T16" fmla="*/ 0 w 702"/>
                <a:gd name="T17" fmla="*/ 271 h 625"/>
                <a:gd name="T18" fmla="*/ 3 w 702"/>
                <a:gd name="T19" fmla="*/ 225 h 625"/>
                <a:gd name="T20" fmla="*/ 6 w 702"/>
                <a:gd name="T21" fmla="*/ 182 h 625"/>
                <a:gd name="T22" fmla="*/ 13 w 702"/>
                <a:gd name="T23" fmla="*/ 140 h 625"/>
                <a:gd name="T24" fmla="*/ 22 w 702"/>
                <a:gd name="T25" fmla="*/ 103 h 625"/>
                <a:gd name="T26" fmla="*/ 34 w 702"/>
                <a:gd name="T27" fmla="*/ 71 h 625"/>
                <a:gd name="T28" fmla="*/ 50 w 702"/>
                <a:gd name="T29" fmla="*/ 43 h 625"/>
                <a:gd name="T30" fmla="*/ 63 w 702"/>
                <a:gd name="T31" fmla="*/ 29 h 625"/>
                <a:gd name="T32" fmla="*/ 75 w 702"/>
                <a:gd name="T33" fmla="*/ 20 h 625"/>
                <a:gd name="T34" fmla="*/ 87 w 702"/>
                <a:gd name="T35" fmla="*/ 14 h 625"/>
                <a:gd name="T36" fmla="*/ 109 w 702"/>
                <a:gd name="T37" fmla="*/ 7 h 625"/>
                <a:gd name="T38" fmla="*/ 142 w 702"/>
                <a:gd name="T39" fmla="*/ 0 h 625"/>
                <a:gd name="T40" fmla="*/ 179 w 702"/>
                <a:gd name="T41" fmla="*/ 0 h 625"/>
                <a:gd name="T42" fmla="*/ 219 w 702"/>
                <a:gd name="T43" fmla="*/ 2 h 625"/>
                <a:gd name="T44" fmla="*/ 263 w 702"/>
                <a:gd name="T45" fmla="*/ 7 h 625"/>
                <a:gd name="T46" fmla="*/ 309 w 702"/>
                <a:gd name="T47" fmla="*/ 14 h 625"/>
                <a:gd name="T48" fmla="*/ 381 w 702"/>
                <a:gd name="T49" fmla="*/ 29 h 625"/>
                <a:gd name="T50" fmla="*/ 475 w 702"/>
                <a:gd name="T51" fmla="*/ 54 h 625"/>
                <a:gd name="T52" fmla="*/ 521 w 702"/>
                <a:gd name="T53" fmla="*/ 67 h 625"/>
                <a:gd name="T54" fmla="*/ 564 w 702"/>
                <a:gd name="T55" fmla="*/ 78 h 625"/>
                <a:gd name="T56" fmla="*/ 606 w 702"/>
                <a:gd name="T57" fmla="*/ 91 h 625"/>
                <a:gd name="T58" fmla="*/ 643 w 702"/>
                <a:gd name="T59" fmla="*/ 100 h 625"/>
                <a:gd name="T60" fmla="*/ 675 w 702"/>
                <a:gd name="T61" fmla="*/ 107 h 625"/>
                <a:gd name="T62" fmla="*/ 696 w 702"/>
                <a:gd name="T63" fmla="*/ 111 h 6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2"/>
                <a:gd name="T97" fmla="*/ 0 h 625"/>
                <a:gd name="T98" fmla="*/ 702 w 702"/>
                <a:gd name="T99" fmla="*/ 625 h 6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2" h="625">
                  <a:moveTo>
                    <a:pt x="9" y="625"/>
                  </a:moveTo>
                  <a:lnTo>
                    <a:pt x="9" y="620"/>
                  </a:lnTo>
                  <a:lnTo>
                    <a:pt x="10" y="614"/>
                  </a:lnTo>
                  <a:lnTo>
                    <a:pt x="10" y="602"/>
                  </a:lnTo>
                  <a:lnTo>
                    <a:pt x="10" y="589"/>
                  </a:lnTo>
                  <a:lnTo>
                    <a:pt x="10" y="574"/>
                  </a:lnTo>
                  <a:lnTo>
                    <a:pt x="9" y="558"/>
                  </a:lnTo>
                  <a:lnTo>
                    <a:pt x="9" y="540"/>
                  </a:lnTo>
                  <a:lnTo>
                    <a:pt x="7" y="520"/>
                  </a:lnTo>
                  <a:lnTo>
                    <a:pt x="6" y="500"/>
                  </a:lnTo>
                  <a:lnTo>
                    <a:pt x="6" y="480"/>
                  </a:lnTo>
                  <a:lnTo>
                    <a:pt x="4" y="458"/>
                  </a:lnTo>
                  <a:lnTo>
                    <a:pt x="3" y="436"/>
                  </a:lnTo>
                  <a:lnTo>
                    <a:pt x="1" y="413"/>
                  </a:lnTo>
                  <a:lnTo>
                    <a:pt x="0" y="367"/>
                  </a:lnTo>
                  <a:lnTo>
                    <a:pt x="0" y="318"/>
                  </a:lnTo>
                  <a:lnTo>
                    <a:pt x="0" y="294"/>
                  </a:lnTo>
                  <a:lnTo>
                    <a:pt x="0" y="271"/>
                  </a:lnTo>
                  <a:lnTo>
                    <a:pt x="1" y="249"/>
                  </a:lnTo>
                  <a:lnTo>
                    <a:pt x="3" y="225"/>
                  </a:lnTo>
                  <a:lnTo>
                    <a:pt x="4" y="203"/>
                  </a:lnTo>
                  <a:lnTo>
                    <a:pt x="6" y="182"/>
                  </a:lnTo>
                  <a:lnTo>
                    <a:pt x="9" y="160"/>
                  </a:lnTo>
                  <a:lnTo>
                    <a:pt x="13" y="140"/>
                  </a:lnTo>
                  <a:lnTo>
                    <a:pt x="18" y="122"/>
                  </a:lnTo>
                  <a:lnTo>
                    <a:pt x="22" y="103"/>
                  </a:lnTo>
                  <a:lnTo>
                    <a:pt x="28" y="85"/>
                  </a:lnTo>
                  <a:lnTo>
                    <a:pt x="34" y="71"/>
                  </a:lnTo>
                  <a:lnTo>
                    <a:pt x="41" y="56"/>
                  </a:lnTo>
                  <a:lnTo>
                    <a:pt x="50" y="43"/>
                  </a:lnTo>
                  <a:lnTo>
                    <a:pt x="59" y="33"/>
                  </a:lnTo>
                  <a:lnTo>
                    <a:pt x="63" y="29"/>
                  </a:lnTo>
                  <a:lnTo>
                    <a:pt x="69" y="23"/>
                  </a:lnTo>
                  <a:lnTo>
                    <a:pt x="75" y="20"/>
                  </a:lnTo>
                  <a:lnTo>
                    <a:pt x="81" y="18"/>
                  </a:lnTo>
                  <a:lnTo>
                    <a:pt x="87" y="14"/>
                  </a:lnTo>
                  <a:lnTo>
                    <a:pt x="95" y="11"/>
                  </a:lnTo>
                  <a:lnTo>
                    <a:pt x="109" y="7"/>
                  </a:lnTo>
                  <a:lnTo>
                    <a:pt x="124" y="3"/>
                  </a:lnTo>
                  <a:lnTo>
                    <a:pt x="142" y="0"/>
                  </a:lnTo>
                  <a:lnTo>
                    <a:pt x="160" y="0"/>
                  </a:lnTo>
                  <a:lnTo>
                    <a:pt x="179" y="0"/>
                  </a:lnTo>
                  <a:lnTo>
                    <a:pt x="198" y="0"/>
                  </a:lnTo>
                  <a:lnTo>
                    <a:pt x="219" y="2"/>
                  </a:lnTo>
                  <a:lnTo>
                    <a:pt x="241" y="3"/>
                  </a:lnTo>
                  <a:lnTo>
                    <a:pt x="263" y="7"/>
                  </a:lnTo>
                  <a:lnTo>
                    <a:pt x="286" y="11"/>
                  </a:lnTo>
                  <a:lnTo>
                    <a:pt x="309" y="14"/>
                  </a:lnTo>
                  <a:lnTo>
                    <a:pt x="333" y="20"/>
                  </a:lnTo>
                  <a:lnTo>
                    <a:pt x="381" y="29"/>
                  </a:lnTo>
                  <a:lnTo>
                    <a:pt x="428" y="42"/>
                  </a:lnTo>
                  <a:lnTo>
                    <a:pt x="475" y="54"/>
                  </a:lnTo>
                  <a:lnTo>
                    <a:pt x="498" y="60"/>
                  </a:lnTo>
                  <a:lnTo>
                    <a:pt x="521" y="67"/>
                  </a:lnTo>
                  <a:lnTo>
                    <a:pt x="544" y="73"/>
                  </a:lnTo>
                  <a:lnTo>
                    <a:pt x="564" y="78"/>
                  </a:lnTo>
                  <a:lnTo>
                    <a:pt x="585" y="85"/>
                  </a:lnTo>
                  <a:lnTo>
                    <a:pt x="606" y="91"/>
                  </a:lnTo>
                  <a:lnTo>
                    <a:pt x="625" y="94"/>
                  </a:lnTo>
                  <a:lnTo>
                    <a:pt x="643" y="100"/>
                  </a:lnTo>
                  <a:lnTo>
                    <a:pt x="659" y="103"/>
                  </a:lnTo>
                  <a:lnTo>
                    <a:pt x="675" y="107"/>
                  </a:lnTo>
                  <a:lnTo>
                    <a:pt x="690" y="111"/>
                  </a:lnTo>
                  <a:lnTo>
                    <a:pt x="696" y="111"/>
                  </a:lnTo>
                  <a:lnTo>
                    <a:pt x="702" y="113"/>
                  </a:lnTo>
                </a:path>
              </a:pathLst>
            </a:custGeom>
            <a:noFill/>
            <a:ln w="69850">
              <a:solidFill>
                <a:srgbClr val="000000"/>
              </a:solidFill>
              <a:round/>
              <a:headEnd/>
              <a:tailEnd/>
            </a:ln>
          </p:spPr>
          <p:txBody>
            <a:bodyPr/>
            <a:lstStyle/>
            <a:p>
              <a:endParaRPr lang="fa-IR"/>
            </a:p>
          </p:txBody>
        </p:sp>
        <p:sp>
          <p:nvSpPr>
            <p:cNvPr id="51267" name="Freeform 13"/>
            <p:cNvSpPr>
              <a:spLocks/>
            </p:cNvSpPr>
            <p:nvPr/>
          </p:nvSpPr>
          <p:spPr bwMode="auto">
            <a:xfrm>
              <a:off x="634" y="121"/>
              <a:ext cx="2043" cy="2078"/>
            </a:xfrm>
            <a:custGeom>
              <a:avLst/>
              <a:gdLst>
                <a:gd name="T0" fmla="*/ 8 w 2043"/>
                <a:gd name="T1" fmla="*/ 1922 h 2078"/>
                <a:gd name="T2" fmla="*/ 24 w 2043"/>
                <a:gd name="T3" fmla="*/ 1926 h 2078"/>
                <a:gd name="T4" fmla="*/ 42 w 2043"/>
                <a:gd name="T5" fmla="*/ 1929 h 2078"/>
                <a:gd name="T6" fmla="*/ 61 w 2043"/>
                <a:gd name="T7" fmla="*/ 1933 h 2078"/>
                <a:gd name="T8" fmla="*/ 92 w 2043"/>
                <a:gd name="T9" fmla="*/ 1942 h 2078"/>
                <a:gd name="T10" fmla="*/ 138 w 2043"/>
                <a:gd name="T11" fmla="*/ 1953 h 2078"/>
                <a:gd name="T12" fmla="*/ 190 w 2043"/>
                <a:gd name="T13" fmla="*/ 1966 h 2078"/>
                <a:gd name="T14" fmla="*/ 246 w 2043"/>
                <a:gd name="T15" fmla="*/ 1980 h 2078"/>
                <a:gd name="T16" fmla="*/ 305 w 2043"/>
                <a:gd name="T17" fmla="*/ 1995 h 2078"/>
                <a:gd name="T18" fmla="*/ 368 w 2043"/>
                <a:gd name="T19" fmla="*/ 2009 h 2078"/>
                <a:gd name="T20" fmla="*/ 431 w 2043"/>
                <a:gd name="T21" fmla="*/ 2022 h 2078"/>
                <a:gd name="T22" fmla="*/ 531 w 2043"/>
                <a:gd name="T23" fmla="*/ 2042 h 2078"/>
                <a:gd name="T24" fmla="*/ 597 w 2043"/>
                <a:gd name="T25" fmla="*/ 2055 h 2078"/>
                <a:gd name="T26" fmla="*/ 666 w 2043"/>
                <a:gd name="T27" fmla="*/ 2064 h 2078"/>
                <a:gd name="T28" fmla="*/ 732 w 2043"/>
                <a:gd name="T29" fmla="*/ 2071 h 2078"/>
                <a:gd name="T30" fmla="*/ 797 w 2043"/>
                <a:gd name="T31" fmla="*/ 2077 h 2078"/>
                <a:gd name="T32" fmla="*/ 861 w 2043"/>
                <a:gd name="T33" fmla="*/ 2078 h 2078"/>
                <a:gd name="T34" fmla="*/ 923 w 2043"/>
                <a:gd name="T35" fmla="*/ 2077 h 2078"/>
                <a:gd name="T36" fmla="*/ 986 w 2043"/>
                <a:gd name="T37" fmla="*/ 2071 h 2078"/>
                <a:gd name="T38" fmla="*/ 1051 w 2043"/>
                <a:gd name="T39" fmla="*/ 2066 h 2078"/>
                <a:gd name="T40" fmla="*/ 1120 w 2043"/>
                <a:gd name="T41" fmla="*/ 2058 h 2078"/>
                <a:gd name="T42" fmla="*/ 1190 w 2043"/>
                <a:gd name="T43" fmla="*/ 2049 h 2078"/>
                <a:gd name="T44" fmla="*/ 1335 w 2043"/>
                <a:gd name="T45" fmla="*/ 2026 h 2078"/>
                <a:gd name="T46" fmla="*/ 1443 w 2043"/>
                <a:gd name="T47" fmla="*/ 2002 h 2078"/>
                <a:gd name="T48" fmla="*/ 1515 w 2043"/>
                <a:gd name="T49" fmla="*/ 1986 h 2078"/>
                <a:gd name="T50" fmla="*/ 1583 w 2043"/>
                <a:gd name="T51" fmla="*/ 1966 h 2078"/>
                <a:gd name="T52" fmla="*/ 1648 w 2043"/>
                <a:gd name="T53" fmla="*/ 1946 h 2078"/>
                <a:gd name="T54" fmla="*/ 1712 w 2043"/>
                <a:gd name="T55" fmla="*/ 1924 h 2078"/>
                <a:gd name="T56" fmla="*/ 1769 w 2043"/>
                <a:gd name="T57" fmla="*/ 1898 h 2078"/>
                <a:gd name="T58" fmla="*/ 1823 w 2043"/>
                <a:gd name="T59" fmla="*/ 1873 h 2078"/>
                <a:gd name="T60" fmla="*/ 1846 w 2043"/>
                <a:gd name="T61" fmla="*/ 1858 h 2078"/>
                <a:gd name="T62" fmla="*/ 1870 w 2043"/>
                <a:gd name="T63" fmla="*/ 1844 h 2078"/>
                <a:gd name="T64" fmla="*/ 1891 w 2043"/>
                <a:gd name="T65" fmla="*/ 1829 h 2078"/>
                <a:gd name="T66" fmla="*/ 1912 w 2043"/>
                <a:gd name="T67" fmla="*/ 1813 h 2078"/>
                <a:gd name="T68" fmla="*/ 1929 w 2043"/>
                <a:gd name="T69" fmla="*/ 1797 h 2078"/>
                <a:gd name="T70" fmla="*/ 1946 w 2043"/>
                <a:gd name="T71" fmla="*/ 1780 h 2078"/>
                <a:gd name="T72" fmla="*/ 1972 w 2043"/>
                <a:gd name="T73" fmla="*/ 1746 h 2078"/>
                <a:gd name="T74" fmla="*/ 1996 w 2043"/>
                <a:gd name="T75" fmla="*/ 1708 h 2078"/>
                <a:gd name="T76" fmla="*/ 2014 w 2043"/>
                <a:gd name="T77" fmla="*/ 1668 h 2078"/>
                <a:gd name="T78" fmla="*/ 2026 w 2043"/>
                <a:gd name="T79" fmla="*/ 1624 h 2078"/>
                <a:gd name="T80" fmla="*/ 2036 w 2043"/>
                <a:gd name="T81" fmla="*/ 1580 h 2078"/>
                <a:gd name="T82" fmla="*/ 2041 w 2043"/>
                <a:gd name="T83" fmla="*/ 1533 h 2078"/>
                <a:gd name="T84" fmla="*/ 2043 w 2043"/>
                <a:gd name="T85" fmla="*/ 1484 h 2078"/>
                <a:gd name="T86" fmla="*/ 2043 w 2043"/>
                <a:gd name="T87" fmla="*/ 1435 h 2078"/>
                <a:gd name="T88" fmla="*/ 2042 w 2043"/>
                <a:gd name="T89" fmla="*/ 1384 h 2078"/>
                <a:gd name="T90" fmla="*/ 2036 w 2043"/>
                <a:gd name="T91" fmla="*/ 1304 h 2078"/>
                <a:gd name="T92" fmla="*/ 2026 w 2043"/>
                <a:gd name="T93" fmla="*/ 1197 h 2078"/>
                <a:gd name="T94" fmla="*/ 2015 w 2043"/>
                <a:gd name="T95" fmla="*/ 1086 h 2078"/>
                <a:gd name="T96" fmla="*/ 2011 w 2043"/>
                <a:gd name="T97" fmla="*/ 1029 h 2078"/>
                <a:gd name="T98" fmla="*/ 2006 w 2043"/>
                <a:gd name="T99" fmla="*/ 971 h 2078"/>
                <a:gd name="T100" fmla="*/ 2001 w 2043"/>
                <a:gd name="T101" fmla="*/ 908 h 2078"/>
                <a:gd name="T102" fmla="*/ 1992 w 2043"/>
                <a:gd name="T103" fmla="*/ 842 h 2078"/>
                <a:gd name="T104" fmla="*/ 1981 w 2043"/>
                <a:gd name="T105" fmla="*/ 771 h 2078"/>
                <a:gd name="T106" fmla="*/ 1969 w 2043"/>
                <a:gd name="T107" fmla="*/ 700 h 2078"/>
                <a:gd name="T108" fmla="*/ 1943 w 2043"/>
                <a:gd name="T109" fmla="*/ 555 h 2078"/>
                <a:gd name="T110" fmla="*/ 1915 w 2043"/>
                <a:gd name="T111" fmla="*/ 411 h 2078"/>
                <a:gd name="T112" fmla="*/ 1901 w 2043"/>
                <a:gd name="T113" fmla="*/ 340 h 2078"/>
                <a:gd name="T114" fmla="*/ 1886 w 2043"/>
                <a:gd name="T115" fmla="*/ 273 h 2078"/>
                <a:gd name="T116" fmla="*/ 1873 w 2043"/>
                <a:gd name="T117" fmla="*/ 209 h 2078"/>
                <a:gd name="T118" fmla="*/ 1861 w 2043"/>
                <a:gd name="T119" fmla="*/ 149 h 2078"/>
                <a:gd name="T120" fmla="*/ 1849 w 2043"/>
                <a:gd name="T121" fmla="*/ 93 h 2078"/>
                <a:gd name="T122" fmla="*/ 1839 w 2043"/>
                <a:gd name="T123" fmla="*/ 44 h 2078"/>
                <a:gd name="T124" fmla="*/ 1832 w 2043"/>
                <a:gd name="T125" fmla="*/ 0 h 2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43"/>
                <a:gd name="T190" fmla="*/ 0 h 2078"/>
                <a:gd name="T191" fmla="*/ 2043 w 2043"/>
                <a:gd name="T192" fmla="*/ 2078 h 20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43" h="2078">
                  <a:moveTo>
                    <a:pt x="0" y="1922"/>
                  </a:moveTo>
                  <a:lnTo>
                    <a:pt x="8" y="1922"/>
                  </a:lnTo>
                  <a:lnTo>
                    <a:pt x="15" y="1924"/>
                  </a:lnTo>
                  <a:lnTo>
                    <a:pt x="24" y="1926"/>
                  </a:lnTo>
                  <a:lnTo>
                    <a:pt x="33" y="1928"/>
                  </a:lnTo>
                  <a:lnTo>
                    <a:pt x="42" y="1929"/>
                  </a:lnTo>
                  <a:lnTo>
                    <a:pt x="51" y="1931"/>
                  </a:lnTo>
                  <a:lnTo>
                    <a:pt x="61" y="1933"/>
                  </a:lnTo>
                  <a:lnTo>
                    <a:pt x="71" y="1937"/>
                  </a:lnTo>
                  <a:lnTo>
                    <a:pt x="92" y="1942"/>
                  </a:lnTo>
                  <a:lnTo>
                    <a:pt x="114" y="1948"/>
                  </a:lnTo>
                  <a:lnTo>
                    <a:pt x="138" y="1953"/>
                  </a:lnTo>
                  <a:lnTo>
                    <a:pt x="163" y="1958"/>
                  </a:lnTo>
                  <a:lnTo>
                    <a:pt x="190" y="1966"/>
                  </a:lnTo>
                  <a:lnTo>
                    <a:pt x="218" y="1973"/>
                  </a:lnTo>
                  <a:lnTo>
                    <a:pt x="246" y="1980"/>
                  </a:lnTo>
                  <a:lnTo>
                    <a:pt x="274" y="1988"/>
                  </a:lnTo>
                  <a:lnTo>
                    <a:pt x="305" y="1995"/>
                  </a:lnTo>
                  <a:lnTo>
                    <a:pt x="335" y="2002"/>
                  </a:lnTo>
                  <a:lnTo>
                    <a:pt x="368" y="2009"/>
                  </a:lnTo>
                  <a:lnTo>
                    <a:pt x="399" y="2017"/>
                  </a:lnTo>
                  <a:lnTo>
                    <a:pt x="431" y="2022"/>
                  </a:lnTo>
                  <a:lnTo>
                    <a:pt x="464" y="2029"/>
                  </a:lnTo>
                  <a:lnTo>
                    <a:pt x="531" y="2042"/>
                  </a:lnTo>
                  <a:lnTo>
                    <a:pt x="565" y="2049"/>
                  </a:lnTo>
                  <a:lnTo>
                    <a:pt x="597" y="2055"/>
                  </a:lnTo>
                  <a:lnTo>
                    <a:pt x="631" y="2060"/>
                  </a:lnTo>
                  <a:lnTo>
                    <a:pt x="666" y="2064"/>
                  </a:lnTo>
                  <a:lnTo>
                    <a:pt x="698" y="2068"/>
                  </a:lnTo>
                  <a:lnTo>
                    <a:pt x="732" y="2071"/>
                  </a:lnTo>
                  <a:lnTo>
                    <a:pt x="765" y="2075"/>
                  </a:lnTo>
                  <a:lnTo>
                    <a:pt x="797" y="2077"/>
                  </a:lnTo>
                  <a:lnTo>
                    <a:pt x="830" y="2078"/>
                  </a:lnTo>
                  <a:lnTo>
                    <a:pt x="861" y="2078"/>
                  </a:lnTo>
                  <a:lnTo>
                    <a:pt x="892" y="2078"/>
                  </a:lnTo>
                  <a:lnTo>
                    <a:pt x="923" y="2077"/>
                  </a:lnTo>
                  <a:lnTo>
                    <a:pt x="954" y="2075"/>
                  </a:lnTo>
                  <a:lnTo>
                    <a:pt x="986" y="2071"/>
                  </a:lnTo>
                  <a:lnTo>
                    <a:pt x="1018" y="2069"/>
                  </a:lnTo>
                  <a:lnTo>
                    <a:pt x="1051" y="2066"/>
                  </a:lnTo>
                  <a:lnTo>
                    <a:pt x="1085" y="2062"/>
                  </a:lnTo>
                  <a:lnTo>
                    <a:pt x="1120" y="2058"/>
                  </a:lnTo>
                  <a:lnTo>
                    <a:pt x="1154" y="2053"/>
                  </a:lnTo>
                  <a:lnTo>
                    <a:pt x="1190" y="2049"/>
                  </a:lnTo>
                  <a:lnTo>
                    <a:pt x="1263" y="2037"/>
                  </a:lnTo>
                  <a:lnTo>
                    <a:pt x="1335" y="2026"/>
                  </a:lnTo>
                  <a:lnTo>
                    <a:pt x="1408" y="2011"/>
                  </a:lnTo>
                  <a:lnTo>
                    <a:pt x="1443" y="2002"/>
                  </a:lnTo>
                  <a:lnTo>
                    <a:pt x="1479" y="1995"/>
                  </a:lnTo>
                  <a:lnTo>
                    <a:pt x="1515" y="1986"/>
                  </a:lnTo>
                  <a:lnTo>
                    <a:pt x="1549" y="1977"/>
                  </a:lnTo>
                  <a:lnTo>
                    <a:pt x="1583" y="1966"/>
                  </a:lnTo>
                  <a:lnTo>
                    <a:pt x="1615" y="1957"/>
                  </a:lnTo>
                  <a:lnTo>
                    <a:pt x="1648" y="1946"/>
                  </a:lnTo>
                  <a:lnTo>
                    <a:pt x="1680" y="1935"/>
                  </a:lnTo>
                  <a:lnTo>
                    <a:pt x="1712" y="1924"/>
                  </a:lnTo>
                  <a:lnTo>
                    <a:pt x="1741" y="1911"/>
                  </a:lnTo>
                  <a:lnTo>
                    <a:pt x="1769" y="1898"/>
                  </a:lnTo>
                  <a:lnTo>
                    <a:pt x="1796" y="1886"/>
                  </a:lnTo>
                  <a:lnTo>
                    <a:pt x="1823" y="1873"/>
                  </a:lnTo>
                  <a:lnTo>
                    <a:pt x="1835" y="1866"/>
                  </a:lnTo>
                  <a:lnTo>
                    <a:pt x="1846" y="1858"/>
                  </a:lnTo>
                  <a:lnTo>
                    <a:pt x="1858" y="1851"/>
                  </a:lnTo>
                  <a:lnTo>
                    <a:pt x="1870" y="1844"/>
                  </a:lnTo>
                  <a:lnTo>
                    <a:pt x="1880" y="1837"/>
                  </a:lnTo>
                  <a:lnTo>
                    <a:pt x="1891" y="1829"/>
                  </a:lnTo>
                  <a:lnTo>
                    <a:pt x="1901" y="1820"/>
                  </a:lnTo>
                  <a:lnTo>
                    <a:pt x="1912" y="1813"/>
                  </a:lnTo>
                  <a:lnTo>
                    <a:pt x="1921" y="1806"/>
                  </a:lnTo>
                  <a:lnTo>
                    <a:pt x="1929" y="1797"/>
                  </a:lnTo>
                  <a:lnTo>
                    <a:pt x="1937" y="1789"/>
                  </a:lnTo>
                  <a:lnTo>
                    <a:pt x="1946" y="1780"/>
                  </a:lnTo>
                  <a:lnTo>
                    <a:pt x="1959" y="1764"/>
                  </a:lnTo>
                  <a:lnTo>
                    <a:pt x="1972" y="1746"/>
                  </a:lnTo>
                  <a:lnTo>
                    <a:pt x="1986" y="1726"/>
                  </a:lnTo>
                  <a:lnTo>
                    <a:pt x="1996" y="1708"/>
                  </a:lnTo>
                  <a:lnTo>
                    <a:pt x="2005" y="1688"/>
                  </a:lnTo>
                  <a:lnTo>
                    <a:pt x="2014" y="1668"/>
                  </a:lnTo>
                  <a:lnTo>
                    <a:pt x="2020" y="1646"/>
                  </a:lnTo>
                  <a:lnTo>
                    <a:pt x="2026" y="1624"/>
                  </a:lnTo>
                  <a:lnTo>
                    <a:pt x="2032" y="1602"/>
                  </a:lnTo>
                  <a:lnTo>
                    <a:pt x="2036" y="1580"/>
                  </a:lnTo>
                  <a:lnTo>
                    <a:pt x="2039" y="1557"/>
                  </a:lnTo>
                  <a:lnTo>
                    <a:pt x="2041" y="1533"/>
                  </a:lnTo>
                  <a:lnTo>
                    <a:pt x="2042" y="1509"/>
                  </a:lnTo>
                  <a:lnTo>
                    <a:pt x="2043" y="1484"/>
                  </a:lnTo>
                  <a:lnTo>
                    <a:pt x="2043" y="1460"/>
                  </a:lnTo>
                  <a:lnTo>
                    <a:pt x="2043" y="1435"/>
                  </a:lnTo>
                  <a:lnTo>
                    <a:pt x="2043" y="1409"/>
                  </a:lnTo>
                  <a:lnTo>
                    <a:pt x="2042" y="1384"/>
                  </a:lnTo>
                  <a:lnTo>
                    <a:pt x="2041" y="1358"/>
                  </a:lnTo>
                  <a:lnTo>
                    <a:pt x="2036" y="1304"/>
                  </a:lnTo>
                  <a:lnTo>
                    <a:pt x="2030" y="1251"/>
                  </a:lnTo>
                  <a:lnTo>
                    <a:pt x="2026" y="1197"/>
                  </a:lnTo>
                  <a:lnTo>
                    <a:pt x="2020" y="1140"/>
                  </a:lnTo>
                  <a:lnTo>
                    <a:pt x="2015" y="1086"/>
                  </a:lnTo>
                  <a:lnTo>
                    <a:pt x="2012" y="1057"/>
                  </a:lnTo>
                  <a:lnTo>
                    <a:pt x="2011" y="1029"/>
                  </a:lnTo>
                  <a:lnTo>
                    <a:pt x="2009" y="1000"/>
                  </a:lnTo>
                  <a:lnTo>
                    <a:pt x="2006" y="971"/>
                  </a:lnTo>
                  <a:lnTo>
                    <a:pt x="2003" y="940"/>
                  </a:lnTo>
                  <a:lnTo>
                    <a:pt x="2001" y="908"/>
                  </a:lnTo>
                  <a:lnTo>
                    <a:pt x="1996" y="875"/>
                  </a:lnTo>
                  <a:lnTo>
                    <a:pt x="1992" y="842"/>
                  </a:lnTo>
                  <a:lnTo>
                    <a:pt x="1987" y="808"/>
                  </a:lnTo>
                  <a:lnTo>
                    <a:pt x="1981" y="771"/>
                  </a:lnTo>
                  <a:lnTo>
                    <a:pt x="1975" y="737"/>
                  </a:lnTo>
                  <a:lnTo>
                    <a:pt x="1969" y="700"/>
                  </a:lnTo>
                  <a:lnTo>
                    <a:pt x="1958" y="628"/>
                  </a:lnTo>
                  <a:lnTo>
                    <a:pt x="1943" y="555"/>
                  </a:lnTo>
                  <a:lnTo>
                    <a:pt x="1929" y="482"/>
                  </a:lnTo>
                  <a:lnTo>
                    <a:pt x="1915" y="411"/>
                  </a:lnTo>
                  <a:lnTo>
                    <a:pt x="1907" y="375"/>
                  </a:lnTo>
                  <a:lnTo>
                    <a:pt x="1901" y="340"/>
                  </a:lnTo>
                  <a:lnTo>
                    <a:pt x="1894" y="308"/>
                  </a:lnTo>
                  <a:lnTo>
                    <a:pt x="1886" y="273"/>
                  </a:lnTo>
                  <a:lnTo>
                    <a:pt x="1879" y="240"/>
                  </a:lnTo>
                  <a:lnTo>
                    <a:pt x="1873" y="209"/>
                  </a:lnTo>
                  <a:lnTo>
                    <a:pt x="1867" y="178"/>
                  </a:lnTo>
                  <a:lnTo>
                    <a:pt x="1861" y="149"/>
                  </a:lnTo>
                  <a:lnTo>
                    <a:pt x="1855" y="120"/>
                  </a:lnTo>
                  <a:lnTo>
                    <a:pt x="1849" y="93"/>
                  </a:lnTo>
                  <a:lnTo>
                    <a:pt x="1843" y="68"/>
                  </a:lnTo>
                  <a:lnTo>
                    <a:pt x="1839" y="44"/>
                  </a:lnTo>
                  <a:lnTo>
                    <a:pt x="1835" y="20"/>
                  </a:lnTo>
                  <a:lnTo>
                    <a:pt x="1832" y="0"/>
                  </a:lnTo>
                </a:path>
              </a:pathLst>
            </a:custGeom>
            <a:noFill/>
            <a:ln w="69850">
              <a:solidFill>
                <a:srgbClr val="000000"/>
              </a:solidFill>
              <a:round/>
              <a:headEnd/>
              <a:tailEnd/>
            </a:ln>
          </p:spPr>
          <p:txBody>
            <a:bodyPr/>
            <a:lstStyle/>
            <a:p>
              <a:endParaRPr lang="fa-IR"/>
            </a:p>
          </p:txBody>
        </p:sp>
      </p:grpSp>
      <p:sp>
        <p:nvSpPr>
          <p:cNvPr id="51204" name="Text Box 14"/>
          <p:cNvSpPr txBox="1">
            <a:spLocks noChangeArrowheads="1"/>
          </p:cNvSpPr>
          <p:nvPr/>
        </p:nvSpPr>
        <p:spPr bwMode="auto">
          <a:xfrm>
            <a:off x="4572000" y="5588000"/>
            <a:ext cx="2286000" cy="584200"/>
          </a:xfrm>
          <a:prstGeom prst="rect">
            <a:avLst/>
          </a:prstGeom>
          <a:noFill/>
          <a:ln w="9525">
            <a:noFill/>
            <a:miter lim="800000"/>
            <a:headEnd/>
            <a:tailEnd/>
          </a:ln>
        </p:spPr>
        <p:txBody>
          <a:bodyPr>
            <a:spAutoFit/>
          </a:bodyPr>
          <a:lstStyle/>
          <a:p>
            <a:pPr algn="ctr">
              <a:spcAft>
                <a:spcPct val="15000"/>
              </a:spcAft>
            </a:pPr>
            <a:r>
              <a:rPr lang="fa-IR" sz="3200">
                <a:solidFill>
                  <a:srgbClr val="993300"/>
                </a:solidFill>
                <a:latin typeface="Comic Sans MS" pitchFamily="66" charset="0"/>
                <a:cs typeface="Mitra" pitchFamily="2" charset="-78"/>
              </a:rPr>
              <a:t>ساده</a:t>
            </a:r>
            <a:endParaRPr lang="en-GB" sz="3200">
              <a:solidFill>
                <a:srgbClr val="993300"/>
              </a:solidFill>
              <a:latin typeface="Comic Sans MS" pitchFamily="66" charset="0"/>
              <a:cs typeface="Mitra" pitchFamily="2" charset="-78"/>
            </a:endParaRPr>
          </a:p>
        </p:txBody>
      </p:sp>
      <p:sp>
        <p:nvSpPr>
          <p:cNvPr id="219151" name="Text Box 15"/>
          <p:cNvSpPr txBox="1">
            <a:spLocks noChangeArrowheads="1"/>
          </p:cNvSpPr>
          <p:nvPr/>
        </p:nvSpPr>
        <p:spPr bwMode="auto">
          <a:xfrm>
            <a:off x="4500563" y="1771650"/>
            <a:ext cx="2592387" cy="584200"/>
          </a:xfrm>
          <a:prstGeom prst="rect">
            <a:avLst/>
          </a:prstGeom>
          <a:noFill/>
          <a:ln w="9525">
            <a:noFill/>
            <a:miter lim="800000"/>
            <a:headEnd/>
            <a:tailEnd/>
          </a:ln>
          <a:effectLst/>
        </p:spPr>
        <p:txBody>
          <a:bodyPr>
            <a:spAutoFit/>
          </a:bodyPr>
          <a:lstStyle/>
          <a:p>
            <a:pPr algn="ctr">
              <a:spcAft>
                <a:spcPct val="15000"/>
              </a:spcAft>
              <a:defRPr/>
            </a:pPr>
            <a:r>
              <a:rPr lang="fa-IR" sz="3200">
                <a:solidFill>
                  <a:srgbClr val="993300"/>
                </a:solidFill>
                <a:effectLst>
                  <a:outerShdw blurRad="38100" dist="38100" dir="2700000" algn="tl">
                    <a:srgbClr val="C0C0C0"/>
                  </a:outerShdw>
                </a:effectLst>
                <a:latin typeface="Comic Sans MS" pitchFamily="66" charset="0"/>
                <a:cs typeface="Mitra" pitchFamily="2" charset="-78"/>
              </a:rPr>
              <a:t>پيچيده</a:t>
            </a:r>
            <a:endParaRPr lang="en-GB" sz="3200">
              <a:solidFill>
                <a:srgbClr val="993300"/>
              </a:solidFill>
              <a:effectLst>
                <a:outerShdw blurRad="38100" dist="38100" dir="2700000" algn="tl">
                  <a:srgbClr val="C0C0C0"/>
                </a:outerShdw>
              </a:effectLst>
              <a:latin typeface="Comic Sans MS" pitchFamily="66" charset="0"/>
              <a:cs typeface="Mitra" pitchFamily="2" charset="-78"/>
            </a:endParaRPr>
          </a:p>
        </p:txBody>
      </p:sp>
      <p:sp>
        <p:nvSpPr>
          <p:cNvPr id="219152" name="Text Box 16"/>
          <p:cNvSpPr txBox="1">
            <a:spLocks noChangeArrowheads="1"/>
          </p:cNvSpPr>
          <p:nvPr/>
        </p:nvSpPr>
        <p:spPr bwMode="auto">
          <a:xfrm>
            <a:off x="1619250" y="1771650"/>
            <a:ext cx="2160588" cy="584200"/>
          </a:xfrm>
          <a:prstGeom prst="rect">
            <a:avLst/>
          </a:prstGeom>
          <a:noFill/>
          <a:ln w="9525">
            <a:noFill/>
            <a:miter lim="800000"/>
            <a:headEnd/>
            <a:tailEnd/>
          </a:ln>
          <a:effectLst/>
        </p:spPr>
        <p:txBody>
          <a:bodyPr>
            <a:spAutoFit/>
          </a:bodyPr>
          <a:lstStyle/>
          <a:p>
            <a:pPr algn="ctr">
              <a:spcAft>
                <a:spcPct val="15000"/>
              </a:spcAft>
              <a:defRPr/>
            </a:pPr>
            <a:r>
              <a:rPr lang="fa-IR" sz="3200">
                <a:solidFill>
                  <a:srgbClr val="993300"/>
                </a:solidFill>
                <a:effectLst>
                  <a:outerShdw blurRad="38100" dist="38100" dir="2700000" algn="tl">
                    <a:srgbClr val="C0C0C0"/>
                  </a:outerShdw>
                </a:effectLst>
                <a:latin typeface="Comic Sans MS" pitchFamily="66" charset="0"/>
                <a:cs typeface="Mitra" pitchFamily="2" charset="-78"/>
              </a:rPr>
              <a:t>پيچيده و مشكل</a:t>
            </a:r>
            <a:endParaRPr lang="en-GB" sz="3200">
              <a:solidFill>
                <a:srgbClr val="993300"/>
              </a:solidFill>
              <a:effectLst>
                <a:outerShdw blurRad="38100" dist="38100" dir="2700000" algn="tl">
                  <a:srgbClr val="C0C0C0"/>
                </a:outerShdw>
              </a:effectLst>
              <a:latin typeface="Comic Sans MS" pitchFamily="66" charset="0"/>
              <a:cs typeface="Mitra" pitchFamily="2" charset="-78"/>
            </a:endParaRPr>
          </a:p>
        </p:txBody>
      </p:sp>
      <p:sp>
        <p:nvSpPr>
          <p:cNvPr id="51207" name="Text Box 17"/>
          <p:cNvSpPr txBox="1">
            <a:spLocks noChangeArrowheads="1"/>
          </p:cNvSpPr>
          <p:nvPr/>
        </p:nvSpPr>
        <p:spPr bwMode="auto">
          <a:xfrm>
            <a:off x="1692275" y="5516563"/>
            <a:ext cx="1901825" cy="584200"/>
          </a:xfrm>
          <a:prstGeom prst="rect">
            <a:avLst/>
          </a:prstGeom>
          <a:noFill/>
          <a:ln w="9525">
            <a:noFill/>
            <a:miter lim="800000"/>
            <a:headEnd/>
            <a:tailEnd/>
          </a:ln>
        </p:spPr>
        <p:txBody>
          <a:bodyPr>
            <a:spAutoFit/>
          </a:bodyPr>
          <a:lstStyle/>
          <a:p>
            <a:pPr algn="ctr">
              <a:spcAft>
                <a:spcPct val="15000"/>
              </a:spcAft>
            </a:pPr>
            <a:r>
              <a:rPr lang="fa-IR" sz="3200">
                <a:solidFill>
                  <a:srgbClr val="993300"/>
                </a:solidFill>
                <a:latin typeface="Comic Sans MS" pitchFamily="66" charset="0"/>
                <a:cs typeface="Mitra" pitchFamily="2" charset="-78"/>
              </a:rPr>
              <a:t>آشوبناك</a:t>
            </a:r>
            <a:endParaRPr lang="en-GB" sz="3200">
              <a:solidFill>
                <a:srgbClr val="993300"/>
              </a:solidFill>
              <a:latin typeface="Comic Sans MS" pitchFamily="66" charset="0"/>
              <a:cs typeface="Mitra" pitchFamily="2" charset="-78"/>
            </a:endParaRPr>
          </a:p>
        </p:txBody>
      </p:sp>
      <p:grpSp>
        <p:nvGrpSpPr>
          <p:cNvPr id="3" name="Group 18"/>
          <p:cNvGrpSpPr>
            <a:grpSpLocks/>
          </p:cNvGrpSpPr>
          <p:nvPr/>
        </p:nvGrpSpPr>
        <p:grpSpPr bwMode="auto">
          <a:xfrm>
            <a:off x="4716463" y="2563813"/>
            <a:ext cx="1274762" cy="1131887"/>
            <a:chOff x="4059" y="1117"/>
            <a:chExt cx="803" cy="713"/>
          </a:xfrm>
        </p:grpSpPr>
        <p:sp>
          <p:nvSpPr>
            <p:cNvPr id="51247" name="Line 19"/>
            <p:cNvSpPr>
              <a:spLocks noChangeShapeType="1"/>
            </p:cNvSpPr>
            <p:nvPr/>
          </p:nvSpPr>
          <p:spPr bwMode="auto">
            <a:xfrm flipH="1">
              <a:off x="4365" y="1237"/>
              <a:ext cx="176" cy="481"/>
            </a:xfrm>
            <a:prstGeom prst="line">
              <a:avLst/>
            </a:prstGeom>
            <a:noFill/>
            <a:ln w="38100">
              <a:solidFill>
                <a:srgbClr val="D60093"/>
              </a:solidFill>
              <a:round/>
              <a:headEnd/>
              <a:tailEnd/>
            </a:ln>
          </p:spPr>
          <p:txBody>
            <a:bodyPr/>
            <a:lstStyle/>
            <a:p>
              <a:endParaRPr lang="fa-IR"/>
            </a:p>
          </p:txBody>
        </p:sp>
        <p:sp>
          <p:nvSpPr>
            <p:cNvPr id="51248" name="Oval 20"/>
            <p:cNvSpPr>
              <a:spLocks noChangeArrowheads="1"/>
            </p:cNvSpPr>
            <p:nvPr/>
          </p:nvSpPr>
          <p:spPr bwMode="auto">
            <a:xfrm>
              <a:off x="4734" y="1569"/>
              <a:ext cx="128" cy="114"/>
            </a:xfrm>
            <a:prstGeom prst="ellipse">
              <a:avLst/>
            </a:prstGeom>
            <a:solidFill>
              <a:schemeClr val="folHlink"/>
            </a:solidFill>
            <a:ln w="9525">
              <a:solidFill>
                <a:schemeClr val="tx1"/>
              </a:solidFill>
              <a:round/>
              <a:headEnd/>
              <a:tailEnd/>
            </a:ln>
          </p:spPr>
          <p:txBody>
            <a:bodyPr/>
            <a:lstStyle/>
            <a:p>
              <a:endParaRPr lang="en-US"/>
            </a:p>
          </p:txBody>
        </p:sp>
        <p:sp>
          <p:nvSpPr>
            <p:cNvPr id="51249" name="Oval 21"/>
            <p:cNvSpPr>
              <a:spLocks noChangeArrowheads="1"/>
            </p:cNvSpPr>
            <p:nvPr/>
          </p:nvSpPr>
          <p:spPr bwMode="auto">
            <a:xfrm>
              <a:off x="4295" y="1718"/>
              <a:ext cx="134" cy="112"/>
            </a:xfrm>
            <a:prstGeom prst="ellipse">
              <a:avLst/>
            </a:prstGeom>
            <a:solidFill>
              <a:schemeClr val="folHlink"/>
            </a:solidFill>
            <a:ln w="9525">
              <a:solidFill>
                <a:schemeClr val="tx1"/>
              </a:solidFill>
              <a:round/>
              <a:headEnd/>
              <a:tailEnd/>
            </a:ln>
          </p:spPr>
          <p:txBody>
            <a:bodyPr/>
            <a:lstStyle/>
            <a:p>
              <a:endParaRPr lang="en-US"/>
            </a:p>
          </p:txBody>
        </p:sp>
        <p:sp>
          <p:nvSpPr>
            <p:cNvPr id="51250" name="Oval 22"/>
            <p:cNvSpPr>
              <a:spLocks noChangeArrowheads="1"/>
            </p:cNvSpPr>
            <p:nvPr/>
          </p:nvSpPr>
          <p:spPr bwMode="auto">
            <a:xfrm>
              <a:off x="4059" y="1457"/>
              <a:ext cx="132" cy="112"/>
            </a:xfrm>
            <a:prstGeom prst="ellipse">
              <a:avLst/>
            </a:prstGeom>
            <a:solidFill>
              <a:schemeClr val="folHlink"/>
            </a:solidFill>
            <a:ln w="9525">
              <a:solidFill>
                <a:schemeClr val="tx1"/>
              </a:solidFill>
              <a:round/>
              <a:headEnd/>
              <a:tailEnd/>
            </a:ln>
          </p:spPr>
          <p:txBody>
            <a:bodyPr/>
            <a:lstStyle/>
            <a:p>
              <a:endParaRPr lang="en-US"/>
            </a:p>
          </p:txBody>
        </p:sp>
        <p:sp>
          <p:nvSpPr>
            <p:cNvPr id="51251" name="Line 23"/>
            <p:cNvSpPr>
              <a:spLocks noChangeShapeType="1"/>
            </p:cNvSpPr>
            <p:nvPr/>
          </p:nvSpPr>
          <p:spPr bwMode="auto">
            <a:xfrm>
              <a:off x="4586" y="1219"/>
              <a:ext cx="212" cy="350"/>
            </a:xfrm>
            <a:prstGeom prst="line">
              <a:avLst/>
            </a:prstGeom>
            <a:noFill/>
            <a:ln w="38100">
              <a:solidFill>
                <a:srgbClr val="D60093"/>
              </a:solidFill>
              <a:round/>
              <a:headEnd/>
              <a:tailEnd/>
            </a:ln>
          </p:spPr>
          <p:txBody>
            <a:bodyPr/>
            <a:lstStyle/>
            <a:p>
              <a:endParaRPr lang="fa-IR"/>
            </a:p>
          </p:txBody>
        </p:sp>
        <p:sp>
          <p:nvSpPr>
            <p:cNvPr id="51252" name="Line 24"/>
            <p:cNvSpPr>
              <a:spLocks noChangeShapeType="1"/>
            </p:cNvSpPr>
            <p:nvPr/>
          </p:nvSpPr>
          <p:spPr bwMode="auto">
            <a:xfrm flipH="1">
              <a:off x="4172" y="1219"/>
              <a:ext cx="320" cy="257"/>
            </a:xfrm>
            <a:prstGeom prst="line">
              <a:avLst/>
            </a:prstGeom>
            <a:noFill/>
            <a:ln w="38100">
              <a:solidFill>
                <a:srgbClr val="D60093"/>
              </a:solidFill>
              <a:round/>
              <a:headEnd/>
              <a:tailEnd/>
            </a:ln>
          </p:spPr>
          <p:txBody>
            <a:bodyPr/>
            <a:lstStyle/>
            <a:p>
              <a:endParaRPr lang="fa-IR"/>
            </a:p>
          </p:txBody>
        </p:sp>
        <p:sp>
          <p:nvSpPr>
            <p:cNvPr id="51253" name="Line 25"/>
            <p:cNvSpPr>
              <a:spLocks noChangeShapeType="1"/>
            </p:cNvSpPr>
            <p:nvPr/>
          </p:nvSpPr>
          <p:spPr bwMode="auto">
            <a:xfrm flipH="1">
              <a:off x="4429" y="1664"/>
              <a:ext cx="325" cy="112"/>
            </a:xfrm>
            <a:prstGeom prst="line">
              <a:avLst/>
            </a:prstGeom>
            <a:noFill/>
            <a:ln w="38100">
              <a:solidFill>
                <a:schemeClr val="accent2"/>
              </a:solidFill>
              <a:round/>
              <a:headEnd/>
              <a:tailEnd/>
            </a:ln>
          </p:spPr>
          <p:txBody>
            <a:bodyPr/>
            <a:lstStyle/>
            <a:p>
              <a:endParaRPr lang="fa-IR"/>
            </a:p>
          </p:txBody>
        </p:sp>
        <p:sp>
          <p:nvSpPr>
            <p:cNvPr id="51254" name="Line 26"/>
            <p:cNvSpPr>
              <a:spLocks noChangeShapeType="1"/>
            </p:cNvSpPr>
            <p:nvPr/>
          </p:nvSpPr>
          <p:spPr bwMode="auto">
            <a:xfrm>
              <a:off x="4172" y="1552"/>
              <a:ext cx="143" cy="183"/>
            </a:xfrm>
            <a:prstGeom prst="line">
              <a:avLst/>
            </a:prstGeom>
            <a:noFill/>
            <a:ln w="38100">
              <a:solidFill>
                <a:srgbClr val="000000"/>
              </a:solidFill>
              <a:round/>
              <a:headEnd/>
              <a:tailEnd/>
            </a:ln>
          </p:spPr>
          <p:txBody>
            <a:bodyPr/>
            <a:lstStyle/>
            <a:p>
              <a:endParaRPr lang="fa-IR"/>
            </a:p>
          </p:txBody>
        </p:sp>
        <p:sp>
          <p:nvSpPr>
            <p:cNvPr id="51255" name="Line 27"/>
            <p:cNvSpPr>
              <a:spLocks noChangeShapeType="1"/>
            </p:cNvSpPr>
            <p:nvPr/>
          </p:nvSpPr>
          <p:spPr bwMode="auto">
            <a:xfrm>
              <a:off x="4191" y="1511"/>
              <a:ext cx="563" cy="77"/>
            </a:xfrm>
            <a:prstGeom prst="line">
              <a:avLst/>
            </a:prstGeom>
            <a:noFill/>
            <a:ln w="38100">
              <a:solidFill>
                <a:schemeClr val="accent2"/>
              </a:solidFill>
              <a:round/>
              <a:headEnd/>
              <a:tailEnd/>
            </a:ln>
          </p:spPr>
          <p:txBody>
            <a:bodyPr/>
            <a:lstStyle/>
            <a:p>
              <a:endParaRPr lang="fa-IR"/>
            </a:p>
          </p:txBody>
        </p:sp>
        <p:sp>
          <p:nvSpPr>
            <p:cNvPr id="51256" name="Oval 28"/>
            <p:cNvSpPr>
              <a:spLocks noChangeArrowheads="1"/>
            </p:cNvSpPr>
            <p:nvPr/>
          </p:nvSpPr>
          <p:spPr bwMode="auto">
            <a:xfrm>
              <a:off x="4477" y="1117"/>
              <a:ext cx="128" cy="120"/>
            </a:xfrm>
            <a:prstGeom prst="ellipse">
              <a:avLst/>
            </a:prstGeom>
            <a:solidFill>
              <a:srgbClr val="FF0000"/>
            </a:solidFill>
            <a:ln w="9525">
              <a:solidFill>
                <a:schemeClr val="tx1"/>
              </a:solidFill>
              <a:round/>
              <a:headEnd/>
              <a:tailEnd/>
            </a:ln>
          </p:spPr>
          <p:txBody>
            <a:bodyPr/>
            <a:lstStyle/>
            <a:p>
              <a:endParaRPr lang="en-US"/>
            </a:p>
          </p:txBody>
        </p:sp>
        <p:sp>
          <p:nvSpPr>
            <p:cNvPr id="51257" name="Line 29"/>
            <p:cNvSpPr>
              <a:spLocks noChangeShapeType="1"/>
            </p:cNvSpPr>
            <p:nvPr/>
          </p:nvSpPr>
          <p:spPr bwMode="auto">
            <a:xfrm>
              <a:off x="4172" y="1552"/>
              <a:ext cx="143" cy="183"/>
            </a:xfrm>
            <a:prstGeom prst="line">
              <a:avLst/>
            </a:prstGeom>
            <a:noFill/>
            <a:ln w="38100">
              <a:solidFill>
                <a:schemeClr val="accent2"/>
              </a:solidFill>
              <a:round/>
              <a:headEnd/>
              <a:tailEnd/>
            </a:ln>
          </p:spPr>
          <p:txBody>
            <a:bodyPr/>
            <a:lstStyle/>
            <a:p>
              <a:endParaRPr lang="fa-IR"/>
            </a:p>
          </p:txBody>
        </p:sp>
      </p:grpSp>
      <p:grpSp>
        <p:nvGrpSpPr>
          <p:cNvPr id="4" name="Group 30"/>
          <p:cNvGrpSpPr>
            <a:grpSpLocks/>
          </p:cNvGrpSpPr>
          <p:nvPr/>
        </p:nvGrpSpPr>
        <p:grpSpPr bwMode="auto">
          <a:xfrm>
            <a:off x="4438650" y="4292600"/>
            <a:ext cx="1274763" cy="1131888"/>
            <a:chOff x="4195" y="2614"/>
            <a:chExt cx="803" cy="713"/>
          </a:xfrm>
        </p:grpSpPr>
        <p:sp>
          <p:nvSpPr>
            <p:cNvPr id="51237" name="Line 31"/>
            <p:cNvSpPr>
              <a:spLocks noChangeShapeType="1"/>
            </p:cNvSpPr>
            <p:nvPr/>
          </p:nvSpPr>
          <p:spPr bwMode="auto">
            <a:xfrm flipH="1">
              <a:off x="4501" y="2734"/>
              <a:ext cx="176" cy="481"/>
            </a:xfrm>
            <a:prstGeom prst="line">
              <a:avLst/>
            </a:prstGeom>
            <a:noFill/>
            <a:ln w="38100">
              <a:solidFill>
                <a:srgbClr val="D60093"/>
              </a:solidFill>
              <a:round/>
              <a:headEnd/>
              <a:tailEnd/>
            </a:ln>
          </p:spPr>
          <p:txBody>
            <a:bodyPr/>
            <a:lstStyle/>
            <a:p>
              <a:endParaRPr lang="fa-IR"/>
            </a:p>
          </p:txBody>
        </p:sp>
        <p:sp>
          <p:nvSpPr>
            <p:cNvPr id="51238" name="Oval 32"/>
            <p:cNvSpPr>
              <a:spLocks noChangeArrowheads="1"/>
            </p:cNvSpPr>
            <p:nvPr/>
          </p:nvSpPr>
          <p:spPr bwMode="auto">
            <a:xfrm>
              <a:off x="4870" y="3066"/>
              <a:ext cx="128" cy="114"/>
            </a:xfrm>
            <a:prstGeom prst="ellipse">
              <a:avLst/>
            </a:prstGeom>
            <a:solidFill>
              <a:schemeClr val="folHlink"/>
            </a:solidFill>
            <a:ln w="9525">
              <a:solidFill>
                <a:schemeClr val="tx1"/>
              </a:solidFill>
              <a:round/>
              <a:headEnd/>
              <a:tailEnd/>
            </a:ln>
          </p:spPr>
          <p:txBody>
            <a:bodyPr/>
            <a:lstStyle/>
            <a:p>
              <a:endParaRPr lang="en-US"/>
            </a:p>
          </p:txBody>
        </p:sp>
        <p:sp>
          <p:nvSpPr>
            <p:cNvPr id="51239" name="Oval 33"/>
            <p:cNvSpPr>
              <a:spLocks noChangeArrowheads="1"/>
            </p:cNvSpPr>
            <p:nvPr/>
          </p:nvSpPr>
          <p:spPr bwMode="auto">
            <a:xfrm>
              <a:off x="4431" y="3215"/>
              <a:ext cx="134" cy="112"/>
            </a:xfrm>
            <a:prstGeom prst="ellipse">
              <a:avLst/>
            </a:prstGeom>
            <a:solidFill>
              <a:schemeClr val="folHlink"/>
            </a:solidFill>
            <a:ln w="9525">
              <a:solidFill>
                <a:schemeClr val="tx1"/>
              </a:solidFill>
              <a:round/>
              <a:headEnd/>
              <a:tailEnd/>
            </a:ln>
          </p:spPr>
          <p:txBody>
            <a:bodyPr/>
            <a:lstStyle/>
            <a:p>
              <a:endParaRPr lang="en-US"/>
            </a:p>
          </p:txBody>
        </p:sp>
        <p:sp>
          <p:nvSpPr>
            <p:cNvPr id="51240" name="Oval 34"/>
            <p:cNvSpPr>
              <a:spLocks noChangeArrowheads="1"/>
            </p:cNvSpPr>
            <p:nvPr/>
          </p:nvSpPr>
          <p:spPr bwMode="auto">
            <a:xfrm>
              <a:off x="4195" y="2954"/>
              <a:ext cx="132" cy="112"/>
            </a:xfrm>
            <a:prstGeom prst="ellipse">
              <a:avLst/>
            </a:prstGeom>
            <a:solidFill>
              <a:schemeClr val="folHlink"/>
            </a:solidFill>
            <a:ln w="9525">
              <a:solidFill>
                <a:schemeClr val="tx1"/>
              </a:solidFill>
              <a:round/>
              <a:headEnd/>
              <a:tailEnd/>
            </a:ln>
          </p:spPr>
          <p:txBody>
            <a:bodyPr/>
            <a:lstStyle/>
            <a:p>
              <a:endParaRPr lang="en-US"/>
            </a:p>
          </p:txBody>
        </p:sp>
        <p:sp>
          <p:nvSpPr>
            <p:cNvPr id="51241" name="Line 35"/>
            <p:cNvSpPr>
              <a:spLocks noChangeShapeType="1"/>
            </p:cNvSpPr>
            <p:nvPr/>
          </p:nvSpPr>
          <p:spPr bwMode="auto">
            <a:xfrm>
              <a:off x="4722" y="2716"/>
              <a:ext cx="212" cy="350"/>
            </a:xfrm>
            <a:prstGeom prst="line">
              <a:avLst/>
            </a:prstGeom>
            <a:noFill/>
            <a:ln w="38100">
              <a:solidFill>
                <a:srgbClr val="D60093"/>
              </a:solidFill>
              <a:round/>
              <a:headEnd/>
              <a:tailEnd/>
            </a:ln>
          </p:spPr>
          <p:txBody>
            <a:bodyPr/>
            <a:lstStyle/>
            <a:p>
              <a:endParaRPr lang="fa-IR"/>
            </a:p>
          </p:txBody>
        </p:sp>
        <p:sp>
          <p:nvSpPr>
            <p:cNvPr id="51242" name="Line 36"/>
            <p:cNvSpPr>
              <a:spLocks noChangeShapeType="1"/>
            </p:cNvSpPr>
            <p:nvPr/>
          </p:nvSpPr>
          <p:spPr bwMode="auto">
            <a:xfrm flipH="1">
              <a:off x="4308" y="2716"/>
              <a:ext cx="320" cy="257"/>
            </a:xfrm>
            <a:prstGeom prst="line">
              <a:avLst/>
            </a:prstGeom>
            <a:noFill/>
            <a:ln w="38100">
              <a:solidFill>
                <a:srgbClr val="D60093"/>
              </a:solidFill>
              <a:round/>
              <a:headEnd/>
              <a:tailEnd/>
            </a:ln>
          </p:spPr>
          <p:txBody>
            <a:bodyPr/>
            <a:lstStyle/>
            <a:p>
              <a:endParaRPr lang="fa-IR"/>
            </a:p>
          </p:txBody>
        </p:sp>
        <p:sp>
          <p:nvSpPr>
            <p:cNvPr id="51243" name="Line 37"/>
            <p:cNvSpPr>
              <a:spLocks noChangeShapeType="1"/>
            </p:cNvSpPr>
            <p:nvPr/>
          </p:nvSpPr>
          <p:spPr bwMode="auto">
            <a:xfrm flipH="1">
              <a:off x="4565" y="3161"/>
              <a:ext cx="325" cy="112"/>
            </a:xfrm>
            <a:prstGeom prst="line">
              <a:avLst/>
            </a:prstGeom>
            <a:noFill/>
            <a:ln w="38100">
              <a:solidFill>
                <a:schemeClr val="accent2"/>
              </a:solidFill>
              <a:prstDash val="dash"/>
              <a:round/>
              <a:headEnd/>
              <a:tailEnd/>
            </a:ln>
          </p:spPr>
          <p:txBody>
            <a:bodyPr/>
            <a:lstStyle/>
            <a:p>
              <a:endParaRPr lang="fa-IR"/>
            </a:p>
          </p:txBody>
        </p:sp>
        <p:sp>
          <p:nvSpPr>
            <p:cNvPr id="51244" name="Line 38"/>
            <p:cNvSpPr>
              <a:spLocks noChangeShapeType="1"/>
            </p:cNvSpPr>
            <p:nvPr/>
          </p:nvSpPr>
          <p:spPr bwMode="auto">
            <a:xfrm>
              <a:off x="4308" y="3049"/>
              <a:ext cx="143" cy="183"/>
            </a:xfrm>
            <a:prstGeom prst="line">
              <a:avLst/>
            </a:prstGeom>
            <a:noFill/>
            <a:ln w="38100">
              <a:solidFill>
                <a:schemeClr val="accent2"/>
              </a:solidFill>
              <a:prstDash val="dash"/>
              <a:round/>
              <a:headEnd/>
              <a:tailEnd/>
            </a:ln>
          </p:spPr>
          <p:txBody>
            <a:bodyPr/>
            <a:lstStyle/>
            <a:p>
              <a:endParaRPr lang="fa-IR"/>
            </a:p>
          </p:txBody>
        </p:sp>
        <p:sp>
          <p:nvSpPr>
            <p:cNvPr id="51245" name="Line 39"/>
            <p:cNvSpPr>
              <a:spLocks noChangeShapeType="1"/>
            </p:cNvSpPr>
            <p:nvPr/>
          </p:nvSpPr>
          <p:spPr bwMode="auto">
            <a:xfrm>
              <a:off x="4327" y="3008"/>
              <a:ext cx="563" cy="77"/>
            </a:xfrm>
            <a:prstGeom prst="line">
              <a:avLst/>
            </a:prstGeom>
            <a:noFill/>
            <a:ln w="38100">
              <a:solidFill>
                <a:schemeClr val="accent2"/>
              </a:solidFill>
              <a:prstDash val="dash"/>
              <a:round/>
              <a:headEnd/>
              <a:tailEnd/>
            </a:ln>
          </p:spPr>
          <p:txBody>
            <a:bodyPr/>
            <a:lstStyle/>
            <a:p>
              <a:endParaRPr lang="fa-IR"/>
            </a:p>
          </p:txBody>
        </p:sp>
        <p:sp>
          <p:nvSpPr>
            <p:cNvPr id="51246" name="Oval 40"/>
            <p:cNvSpPr>
              <a:spLocks noChangeArrowheads="1"/>
            </p:cNvSpPr>
            <p:nvPr/>
          </p:nvSpPr>
          <p:spPr bwMode="auto">
            <a:xfrm>
              <a:off x="4613" y="2614"/>
              <a:ext cx="128" cy="120"/>
            </a:xfrm>
            <a:prstGeom prst="ellipse">
              <a:avLst/>
            </a:prstGeom>
            <a:solidFill>
              <a:srgbClr val="FF0000"/>
            </a:solidFill>
            <a:ln w="9525">
              <a:solidFill>
                <a:schemeClr val="tx1"/>
              </a:solidFill>
              <a:round/>
              <a:headEnd/>
              <a:tailEnd/>
            </a:ln>
          </p:spPr>
          <p:txBody>
            <a:bodyPr/>
            <a:lstStyle/>
            <a:p>
              <a:endParaRPr lang="en-US"/>
            </a:p>
          </p:txBody>
        </p:sp>
      </p:grpSp>
      <p:grpSp>
        <p:nvGrpSpPr>
          <p:cNvPr id="5" name="Group 41"/>
          <p:cNvGrpSpPr>
            <a:grpSpLocks/>
          </p:cNvGrpSpPr>
          <p:nvPr/>
        </p:nvGrpSpPr>
        <p:grpSpPr bwMode="auto">
          <a:xfrm>
            <a:off x="2627313" y="4292600"/>
            <a:ext cx="1274762" cy="1131888"/>
            <a:chOff x="884" y="2478"/>
            <a:chExt cx="803" cy="713"/>
          </a:xfrm>
        </p:grpSpPr>
        <p:sp>
          <p:nvSpPr>
            <p:cNvPr id="51227" name="Line 42"/>
            <p:cNvSpPr>
              <a:spLocks noChangeShapeType="1"/>
            </p:cNvSpPr>
            <p:nvPr/>
          </p:nvSpPr>
          <p:spPr bwMode="auto">
            <a:xfrm flipH="1">
              <a:off x="1190" y="2598"/>
              <a:ext cx="176" cy="481"/>
            </a:xfrm>
            <a:prstGeom prst="line">
              <a:avLst/>
            </a:prstGeom>
            <a:noFill/>
            <a:ln w="19050">
              <a:solidFill>
                <a:srgbClr val="D60093"/>
              </a:solidFill>
              <a:prstDash val="dash"/>
              <a:round/>
              <a:headEnd/>
              <a:tailEnd/>
            </a:ln>
          </p:spPr>
          <p:txBody>
            <a:bodyPr/>
            <a:lstStyle/>
            <a:p>
              <a:endParaRPr lang="fa-IR"/>
            </a:p>
          </p:txBody>
        </p:sp>
        <p:sp>
          <p:nvSpPr>
            <p:cNvPr id="51228" name="Oval 43"/>
            <p:cNvSpPr>
              <a:spLocks noChangeArrowheads="1"/>
            </p:cNvSpPr>
            <p:nvPr/>
          </p:nvSpPr>
          <p:spPr bwMode="auto">
            <a:xfrm>
              <a:off x="1559" y="2930"/>
              <a:ext cx="128" cy="114"/>
            </a:xfrm>
            <a:prstGeom prst="ellipse">
              <a:avLst/>
            </a:prstGeom>
            <a:solidFill>
              <a:schemeClr val="folHlink"/>
            </a:solidFill>
            <a:ln w="9525">
              <a:solidFill>
                <a:schemeClr val="tx1"/>
              </a:solidFill>
              <a:round/>
              <a:headEnd/>
              <a:tailEnd/>
            </a:ln>
          </p:spPr>
          <p:txBody>
            <a:bodyPr/>
            <a:lstStyle/>
            <a:p>
              <a:endParaRPr lang="en-US"/>
            </a:p>
          </p:txBody>
        </p:sp>
        <p:sp>
          <p:nvSpPr>
            <p:cNvPr id="51229" name="Oval 44"/>
            <p:cNvSpPr>
              <a:spLocks noChangeArrowheads="1"/>
            </p:cNvSpPr>
            <p:nvPr/>
          </p:nvSpPr>
          <p:spPr bwMode="auto">
            <a:xfrm>
              <a:off x="1120" y="3079"/>
              <a:ext cx="134" cy="112"/>
            </a:xfrm>
            <a:prstGeom prst="ellipse">
              <a:avLst/>
            </a:prstGeom>
            <a:solidFill>
              <a:schemeClr val="folHlink"/>
            </a:solidFill>
            <a:ln w="9525">
              <a:solidFill>
                <a:schemeClr val="tx1"/>
              </a:solidFill>
              <a:round/>
              <a:headEnd/>
              <a:tailEnd/>
            </a:ln>
          </p:spPr>
          <p:txBody>
            <a:bodyPr/>
            <a:lstStyle/>
            <a:p>
              <a:endParaRPr lang="en-US"/>
            </a:p>
          </p:txBody>
        </p:sp>
        <p:sp>
          <p:nvSpPr>
            <p:cNvPr id="51230" name="Oval 45"/>
            <p:cNvSpPr>
              <a:spLocks noChangeArrowheads="1"/>
            </p:cNvSpPr>
            <p:nvPr/>
          </p:nvSpPr>
          <p:spPr bwMode="auto">
            <a:xfrm>
              <a:off x="884" y="2818"/>
              <a:ext cx="132" cy="112"/>
            </a:xfrm>
            <a:prstGeom prst="ellipse">
              <a:avLst/>
            </a:prstGeom>
            <a:solidFill>
              <a:schemeClr val="folHlink"/>
            </a:solidFill>
            <a:ln w="9525">
              <a:solidFill>
                <a:schemeClr val="tx1"/>
              </a:solidFill>
              <a:round/>
              <a:headEnd/>
              <a:tailEnd/>
            </a:ln>
          </p:spPr>
          <p:txBody>
            <a:bodyPr/>
            <a:lstStyle/>
            <a:p>
              <a:endParaRPr lang="en-US"/>
            </a:p>
          </p:txBody>
        </p:sp>
        <p:sp>
          <p:nvSpPr>
            <p:cNvPr id="51231" name="Line 46"/>
            <p:cNvSpPr>
              <a:spLocks noChangeShapeType="1"/>
            </p:cNvSpPr>
            <p:nvPr/>
          </p:nvSpPr>
          <p:spPr bwMode="auto">
            <a:xfrm>
              <a:off x="1411" y="2580"/>
              <a:ext cx="212" cy="350"/>
            </a:xfrm>
            <a:prstGeom prst="line">
              <a:avLst/>
            </a:prstGeom>
            <a:noFill/>
            <a:ln w="19050">
              <a:solidFill>
                <a:srgbClr val="D60093"/>
              </a:solidFill>
              <a:prstDash val="dash"/>
              <a:round/>
              <a:headEnd/>
              <a:tailEnd/>
            </a:ln>
          </p:spPr>
          <p:txBody>
            <a:bodyPr/>
            <a:lstStyle/>
            <a:p>
              <a:endParaRPr lang="fa-IR"/>
            </a:p>
          </p:txBody>
        </p:sp>
        <p:sp>
          <p:nvSpPr>
            <p:cNvPr id="51232" name="Line 47"/>
            <p:cNvSpPr>
              <a:spLocks noChangeShapeType="1"/>
            </p:cNvSpPr>
            <p:nvPr/>
          </p:nvSpPr>
          <p:spPr bwMode="auto">
            <a:xfrm flipH="1">
              <a:off x="997" y="2580"/>
              <a:ext cx="320" cy="257"/>
            </a:xfrm>
            <a:prstGeom prst="line">
              <a:avLst/>
            </a:prstGeom>
            <a:noFill/>
            <a:ln w="19050">
              <a:solidFill>
                <a:srgbClr val="D60093"/>
              </a:solidFill>
              <a:prstDash val="dash"/>
              <a:round/>
              <a:headEnd/>
              <a:tailEnd/>
            </a:ln>
          </p:spPr>
          <p:txBody>
            <a:bodyPr/>
            <a:lstStyle/>
            <a:p>
              <a:endParaRPr lang="fa-IR"/>
            </a:p>
          </p:txBody>
        </p:sp>
        <p:sp>
          <p:nvSpPr>
            <p:cNvPr id="51233" name="Line 48"/>
            <p:cNvSpPr>
              <a:spLocks noChangeShapeType="1"/>
            </p:cNvSpPr>
            <p:nvPr/>
          </p:nvSpPr>
          <p:spPr bwMode="auto">
            <a:xfrm flipH="1">
              <a:off x="1254" y="3025"/>
              <a:ext cx="325" cy="112"/>
            </a:xfrm>
            <a:prstGeom prst="line">
              <a:avLst/>
            </a:prstGeom>
            <a:noFill/>
            <a:ln w="38100">
              <a:solidFill>
                <a:schemeClr val="accent2"/>
              </a:solidFill>
              <a:prstDash val="dash"/>
              <a:round/>
              <a:headEnd/>
              <a:tailEnd/>
            </a:ln>
          </p:spPr>
          <p:txBody>
            <a:bodyPr/>
            <a:lstStyle/>
            <a:p>
              <a:endParaRPr lang="fa-IR"/>
            </a:p>
          </p:txBody>
        </p:sp>
        <p:sp>
          <p:nvSpPr>
            <p:cNvPr id="51234" name="Line 49"/>
            <p:cNvSpPr>
              <a:spLocks noChangeShapeType="1"/>
            </p:cNvSpPr>
            <p:nvPr/>
          </p:nvSpPr>
          <p:spPr bwMode="auto">
            <a:xfrm>
              <a:off x="997" y="2913"/>
              <a:ext cx="143" cy="183"/>
            </a:xfrm>
            <a:prstGeom prst="line">
              <a:avLst/>
            </a:prstGeom>
            <a:noFill/>
            <a:ln w="38100">
              <a:solidFill>
                <a:schemeClr val="accent2"/>
              </a:solidFill>
              <a:prstDash val="dash"/>
              <a:round/>
              <a:headEnd/>
              <a:tailEnd/>
            </a:ln>
          </p:spPr>
          <p:txBody>
            <a:bodyPr/>
            <a:lstStyle/>
            <a:p>
              <a:endParaRPr lang="fa-IR"/>
            </a:p>
          </p:txBody>
        </p:sp>
        <p:sp>
          <p:nvSpPr>
            <p:cNvPr id="51235" name="Line 50"/>
            <p:cNvSpPr>
              <a:spLocks noChangeShapeType="1"/>
            </p:cNvSpPr>
            <p:nvPr/>
          </p:nvSpPr>
          <p:spPr bwMode="auto">
            <a:xfrm>
              <a:off x="1016" y="2872"/>
              <a:ext cx="563" cy="77"/>
            </a:xfrm>
            <a:prstGeom prst="line">
              <a:avLst/>
            </a:prstGeom>
            <a:noFill/>
            <a:ln w="38100">
              <a:solidFill>
                <a:schemeClr val="accent2"/>
              </a:solidFill>
              <a:prstDash val="dash"/>
              <a:round/>
              <a:headEnd/>
              <a:tailEnd/>
            </a:ln>
          </p:spPr>
          <p:txBody>
            <a:bodyPr/>
            <a:lstStyle/>
            <a:p>
              <a:endParaRPr lang="fa-IR"/>
            </a:p>
          </p:txBody>
        </p:sp>
        <p:sp>
          <p:nvSpPr>
            <p:cNvPr id="51236" name="Oval 51"/>
            <p:cNvSpPr>
              <a:spLocks noChangeArrowheads="1"/>
            </p:cNvSpPr>
            <p:nvPr/>
          </p:nvSpPr>
          <p:spPr bwMode="auto">
            <a:xfrm>
              <a:off x="1302" y="2478"/>
              <a:ext cx="128" cy="120"/>
            </a:xfrm>
            <a:prstGeom prst="ellipse">
              <a:avLst/>
            </a:prstGeom>
            <a:solidFill>
              <a:srgbClr val="FF0000"/>
            </a:solidFill>
            <a:ln w="9525">
              <a:solidFill>
                <a:schemeClr val="tx1"/>
              </a:solidFill>
              <a:round/>
              <a:headEnd/>
              <a:tailEnd/>
            </a:ln>
          </p:spPr>
          <p:txBody>
            <a:bodyPr/>
            <a:lstStyle/>
            <a:p>
              <a:endParaRPr lang="en-US"/>
            </a:p>
          </p:txBody>
        </p:sp>
      </p:grpSp>
      <p:grpSp>
        <p:nvGrpSpPr>
          <p:cNvPr id="6" name="Group 52"/>
          <p:cNvGrpSpPr>
            <a:grpSpLocks/>
          </p:cNvGrpSpPr>
          <p:nvPr/>
        </p:nvGrpSpPr>
        <p:grpSpPr bwMode="auto">
          <a:xfrm>
            <a:off x="2627313" y="2492375"/>
            <a:ext cx="1274762" cy="1131888"/>
            <a:chOff x="793" y="1207"/>
            <a:chExt cx="803" cy="713"/>
          </a:xfrm>
        </p:grpSpPr>
        <p:sp>
          <p:nvSpPr>
            <p:cNvPr id="51216" name="Line 53"/>
            <p:cNvSpPr>
              <a:spLocks noChangeShapeType="1"/>
            </p:cNvSpPr>
            <p:nvPr/>
          </p:nvSpPr>
          <p:spPr bwMode="auto">
            <a:xfrm flipH="1">
              <a:off x="1099" y="1327"/>
              <a:ext cx="176" cy="481"/>
            </a:xfrm>
            <a:prstGeom prst="line">
              <a:avLst/>
            </a:prstGeom>
            <a:noFill/>
            <a:ln w="19050">
              <a:solidFill>
                <a:srgbClr val="D60093"/>
              </a:solidFill>
              <a:prstDash val="dash"/>
              <a:round/>
              <a:headEnd/>
              <a:tailEnd/>
            </a:ln>
          </p:spPr>
          <p:txBody>
            <a:bodyPr/>
            <a:lstStyle/>
            <a:p>
              <a:endParaRPr lang="fa-IR"/>
            </a:p>
          </p:txBody>
        </p:sp>
        <p:sp>
          <p:nvSpPr>
            <p:cNvPr id="51217" name="Oval 54"/>
            <p:cNvSpPr>
              <a:spLocks noChangeArrowheads="1"/>
            </p:cNvSpPr>
            <p:nvPr/>
          </p:nvSpPr>
          <p:spPr bwMode="auto">
            <a:xfrm>
              <a:off x="1468" y="1659"/>
              <a:ext cx="128" cy="114"/>
            </a:xfrm>
            <a:prstGeom prst="ellipse">
              <a:avLst/>
            </a:prstGeom>
            <a:solidFill>
              <a:schemeClr val="folHlink"/>
            </a:solidFill>
            <a:ln w="9525">
              <a:solidFill>
                <a:schemeClr val="tx1"/>
              </a:solidFill>
              <a:round/>
              <a:headEnd/>
              <a:tailEnd/>
            </a:ln>
          </p:spPr>
          <p:txBody>
            <a:bodyPr/>
            <a:lstStyle/>
            <a:p>
              <a:endParaRPr lang="en-US"/>
            </a:p>
          </p:txBody>
        </p:sp>
        <p:sp>
          <p:nvSpPr>
            <p:cNvPr id="51218" name="Oval 55"/>
            <p:cNvSpPr>
              <a:spLocks noChangeArrowheads="1"/>
            </p:cNvSpPr>
            <p:nvPr/>
          </p:nvSpPr>
          <p:spPr bwMode="auto">
            <a:xfrm>
              <a:off x="1029" y="1808"/>
              <a:ext cx="134" cy="112"/>
            </a:xfrm>
            <a:prstGeom prst="ellipse">
              <a:avLst/>
            </a:prstGeom>
            <a:solidFill>
              <a:schemeClr val="folHlink"/>
            </a:solidFill>
            <a:ln w="9525">
              <a:solidFill>
                <a:schemeClr val="tx1"/>
              </a:solidFill>
              <a:round/>
              <a:headEnd/>
              <a:tailEnd/>
            </a:ln>
          </p:spPr>
          <p:txBody>
            <a:bodyPr/>
            <a:lstStyle/>
            <a:p>
              <a:endParaRPr lang="en-US"/>
            </a:p>
          </p:txBody>
        </p:sp>
        <p:sp>
          <p:nvSpPr>
            <p:cNvPr id="51219" name="Oval 56"/>
            <p:cNvSpPr>
              <a:spLocks noChangeArrowheads="1"/>
            </p:cNvSpPr>
            <p:nvPr/>
          </p:nvSpPr>
          <p:spPr bwMode="auto">
            <a:xfrm>
              <a:off x="793" y="1547"/>
              <a:ext cx="132" cy="112"/>
            </a:xfrm>
            <a:prstGeom prst="ellipse">
              <a:avLst/>
            </a:prstGeom>
            <a:solidFill>
              <a:schemeClr val="folHlink"/>
            </a:solidFill>
            <a:ln w="9525">
              <a:solidFill>
                <a:schemeClr val="tx1"/>
              </a:solidFill>
              <a:round/>
              <a:headEnd/>
              <a:tailEnd/>
            </a:ln>
          </p:spPr>
          <p:txBody>
            <a:bodyPr/>
            <a:lstStyle/>
            <a:p>
              <a:endParaRPr lang="en-US"/>
            </a:p>
          </p:txBody>
        </p:sp>
        <p:sp>
          <p:nvSpPr>
            <p:cNvPr id="51220" name="Line 57"/>
            <p:cNvSpPr>
              <a:spLocks noChangeShapeType="1"/>
            </p:cNvSpPr>
            <p:nvPr/>
          </p:nvSpPr>
          <p:spPr bwMode="auto">
            <a:xfrm>
              <a:off x="1320" y="1309"/>
              <a:ext cx="212" cy="350"/>
            </a:xfrm>
            <a:prstGeom prst="line">
              <a:avLst/>
            </a:prstGeom>
            <a:noFill/>
            <a:ln w="19050">
              <a:solidFill>
                <a:srgbClr val="D60093"/>
              </a:solidFill>
              <a:prstDash val="dash"/>
              <a:round/>
              <a:headEnd/>
              <a:tailEnd/>
            </a:ln>
          </p:spPr>
          <p:txBody>
            <a:bodyPr/>
            <a:lstStyle/>
            <a:p>
              <a:endParaRPr lang="fa-IR"/>
            </a:p>
          </p:txBody>
        </p:sp>
        <p:sp>
          <p:nvSpPr>
            <p:cNvPr id="51221" name="Line 58"/>
            <p:cNvSpPr>
              <a:spLocks noChangeShapeType="1"/>
            </p:cNvSpPr>
            <p:nvPr/>
          </p:nvSpPr>
          <p:spPr bwMode="auto">
            <a:xfrm flipH="1">
              <a:off x="906" y="1309"/>
              <a:ext cx="320" cy="257"/>
            </a:xfrm>
            <a:prstGeom prst="line">
              <a:avLst/>
            </a:prstGeom>
            <a:noFill/>
            <a:ln w="19050">
              <a:solidFill>
                <a:srgbClr val="D60093"/>
              </a:solidFill>
              <a:prstDash val="dash"/>
              <a:round/>
              <a:headEnd/>
              <a:tailEnd/>
            </a:ln>
          </p:spPr>
          <p:txBody>
            <a:bodyPr/>
            <a:lstStyle/>
            <a:p>
              <a:endParaRPr lang="fa-IR"/>
            </a:p>
          </p:txBody>
        </p:sp>
        <p:sp>
          <p:nvSpPr>
            <p:cNvPr id="51222" name="Line 59"/>
            <p:cNvSpPr>
              <a:spLocks noChangeShapeType="1"/>
            </p:cNvSpPr>
            <p:nvPr/>
          </p:nvSpPr>
          <p:spPr bwMode="auto">
            <a:xfrm flipH="1">
              <a:off x="1163" y="1754"/>
              <a:ext cx="325" cy="112"/>
            </a:xfrm>
            <a:prstGeom prst="line">
              <a:avLst/>
            </a:prstGeom>
            <a:noFill/>
            <a:ln w="38100">
              <a:solidFill>
                <a:schemeClr val="accent2"/>
              </a:solidFill>
              <a:round/>
              <a:headEnd/>
              <a:tailEnd/>
            </a:ln>
          </p:spPr>
          <p:txBody>
            <a:bodyPr/>
            <a:lstStyle/>
            <a:p>
              <a:endParaRPr lang="fa-IR"/>
            </a:p>
          </p:txBody>
        </p:sp>
        <p:sp>
          <p:nvSpPr>
            <p:cNvPr id="51223" name="Line 60"/>
            <p:cNvSpPr>
              <a:spLocks noChangeShapeType="1"/>
            </p:cNvSpPr>
            <p:nvPr/>
          </p:nvSpPr>
          <p:spPr bwMode="auto">
            <a:xfrm>
              <a:off x="906" y="1642"/>
              <a:ext cx="143" cy="183"/>
            </a:xfrm>
            <a:prstGeom prst="line">
              <a:avLst/>
            </a:prstGeom>
            <a:noFill/>
            <a:ln w="38100">
              <a:solidFill>
                <a:srgbClr val="000000"/>
              </a:solidFill>
              <a:round/>
              <a:headEnd/>
              <a:tailEnd/>
            </a:ln>
          </p:spPr>
          <p:txBody>
            <a:bodyPr/>
            <a:lstStyle/>
            <a:p>
              <a:endParaRPr lang="fa-IR"/>
            </a:p>
          </p:txBody>
        </p:sp>
        <p:sp>
          <p:nvSpPr>
            <p:cNvPr id="51224" name="Line 61"/>
            <p:cNvSpPr>
              <a:spLocks noChangeShapeType="1"/>
            </p:cNvSpPr>
            <p:nvPr/>
          </p:nvSpPr>
          <p:spPr bwMode="auto">
            <a:xfrm>
              <a:off x="925" y="1601"/>
              <a:ext cx="563" cy="77"/>
            </a:xfrm>
            <a:prstGeom prst="line">
              <a:avLst/>
            </a:prstGeom>
            <a:noFill/>
            <a:ln w="38100">
              <a:solidFill>
                <a:schemeClr val="accent2"/>
              </a:solidFill>
              <a:round/>
              <a:headEnd/>
              <a:tailEnd/>
            </a:ln>
          </p:spPr>
          <p:txBody>
            <a:bodyPr/>
            <a:lstStyle/>
            <a:p>
              <a:endParaRPr lang="fa-IR"/>
            </a:p>
          </p:txBody>
        </p:sp>
        <p:sp>
          <p:nvSpPr>
            <p:cNvPr id="51225" name="Oval 62"/>
            <p:cNvSpPr>
              <a:spLocks noChangeArrowheads="1"/>
            </p:cNvSpPr>
            <p:nvPr/>
          </p:nvSpPr>
          <p:spPr bwMode="auto">
            <a:xfrm>
              <a:off x="1211" y="1207"/>
              <a:ext cx="128" cy="120"/>
            </a:xfrm>
            <a:prstGeom prst="ellipse">
              <a:avLst/>
            </a:prstGeom>
            <a:solidFill>
              <a:srgbClr val="FF0000"/>
            </a:solidFill>
            <a:ln w="9525">
              <a:solidFill>
                <a:schemeClr val="tx1"/>
              </a:solidFill>
              <a:round/>
              <a:headEnd/>
              <a:tailEnd/>
            </a:ln>
          </p:spPr>
          <p:txBody>
            <a:bodyPr/>
            <a:lstStyle/>
            <a:p>
              <a:endParaRPr lang="en-US"/>
            </a:p>
          </p:txBody>
        </p:sp>
        <p:sp>
          <p:nvSpPr>
            <p:cNvPr id="51226" name="Line 63"/>
            <p:cNvSpPr>
              <a:spLocks noChangeShapeType="1"/>
            </p:cNvSpPr>
            <p:nvPr/>
          </p:nvSpPr>
          <p:spPr bwMode="auto">
            <a:xfrm>
              <a:off x="906" y="1642"/>
              <a:ext cx="143" cy="183"/>
            </a:xfrm>
            <a:prstGeom prst="line">
              <a:avLst/>
            </a:prstGeom>
            <a:noFill/>
            <a:ln w="38100">
              <a:solidFill>
                <a:schemeClr val="accent2"/>
              </a:solidFill>
              <a:round/>
              <a:headEnd/>
              <a:tailEnd/>
            </a:ln>
          </p:spPr>
          <p:txBody>
            <a:bodyPr/>
            <a:lstStyle/>
            <a:p>
              <a:endParaRPr lang="fa-IR"/>
            </a:p>
          </p:txBody>
        </p:sp>
      </p:grpSp>
      <p:sp>
        <p:nvSpPr>
          <p:cNvPr id="219200" name="Text Box 64"/>
          <p:cNvSpPr txBox="1">
            <a:spLocks noChangeArrowheads="1"/>
          </p:cNvSpPr>
          <p:nvPr/>
        </p:nvSpPr>
        <p:spPr bwMode="auto">
          <a:xfrm>
            <a:off x="5580063" y="4292600"/>
            <a:ext cx="2286000" cy="1108075"/>
          </a:xfrm>
          <a:prstGeom prst="rect">
            <a:avLst/>
          </a:prstGeom>
          <a:noFill/>
          <a:ln w="9525">
            <a:noFill/>
            <a:miter lim="800000"/>
            <a:headEnd/>
            <a:tailEnd/>
          </a:ln>
        </p:spPr>
        <p:txBody>
          <a:bodyPr>
            <a:spAutoFit/>
          </a:bodyPr>
          <a:lstStyle/>
          <a:p>
            <a:pPr algn="ctr">
              <a:spcAft>
                <a:spcPct val="15000"/>
              </a:spcAft>
            </a:pPr>
            <a:r>
              <a:rPr lang="fa-IR" sz="2000">
                <a:solidFill>
                  <a:srgbClr val="0066FF"/>
                </a:solidFill>
                <a:latin typeface="Comic Sans MS" pitchFamily="66" charset="0"/>
                <a:cs typeface="Mitra" pitchFamily="2" charset="-78"/>
              </a:rPr>
              <a:t>حس </a:t>
            </a:r>
          </a:p>
          <a:p>
            <a:pPr algn="ctr">
              <a:spcAft>
                <a:spcPct val="15000"/>
              </a:spcAft>
            </a:pPr>
            <a:r>
              <a:rPr lang="fa-IR" sz="2000">
                <a:solidFill>
                  <a:srgbClr val="0066FF"/>
                </a:solidFill>
                <a:latin typeface="Comic Sans MS" pitchFamily="66" charset="0"/>
                <a:cs typeface="Mitra" pitchFamily="2" charset="-78"/>
              </a:rPr>
              <a:t>طبقه‌بندي</a:t>
            </a:r>
          </a:p>
          <a:p>
            <a:pPr algn="ctr">
              <a:spcAft>
                <a:spcPct val="15000"/>
              </a:spcAft>
            </a:pPr>
            <a:r>
              <a:rPr lang="fa-IR" sz="2000">
                <a:solidFill>
                  <a:srgbClr val="0066FF"/>
                </a:solidFill>
                <a:latin typeface="Comic Sans MS" pitchFamily="66" charset="0"/>
                <a:cs typeface="Mitra" pitchFamily="2" charset="-78"/>
              </a:rPr>
              <a:t>پاسخ</a:t>
            </a:r>
            <a:endParaRPr lang="en-GB" sz="2000">
              <a:solidFill>
                <a:srgbClr val="0066FF"/>
              </a:solidFill>
              <a:latin typeface="Comic Sans MS" pitchFamily="66" charset="0"/>
              <a:cs typeface="Mitra" pitchFamily="2" charset="-78"/>
            </a:endParaRPr>
          </a:p>
        </p:txBody>
      </p:sp>
      <p:sp>
        <p:nvSpPr>
          <p:cNvPr id="219201" name="Text Box 65"/>
          <p:cNvSpPr txBox="1">
            <a:spLocks noChangeArrowheads="1"/>
          </p:cNvSpPr>
          <p:nvPr/>
        </p:nvSpPr>
        <p:spPr bwMode="auto">
          <a:xfrm>
            <a:off x="5795963" y="2420938"/>
            <a:ext cx="1833562" cy="1108075"/>
          </a:xfrm>
          <a:prstGeom prst="rect">
            <a:avLst/>
          </a:prstGeom>
          <a:noFill/>
          <a:ln w="9525">
            <a:noFill/>
            <a:miter lim="800000"/>
            <a:headEnd/>
            <a:tailEnd/>
          </a:ln>
          <a:effectLst/>
        </p:spPr>
        <p:txBody>
          <a:bodyPr>
            <a:spAutoFit/>
          </a:bodyPr>
          <a:lstStyle/>
          <a:p>
            <a:pPr algn="ctr">
              <a:spcAft>
                <a:spcPct val="15000"/>
              </a:spcAft>
              <a:defRPr/>
            </a:pPr>
            <a:r>
              <a:rPr lang="fa-IR" sz="2000" dirty="0">
                <a:solidFill>
                  <a:srgbClr val="0066FF"/>
                </a:solidFill>
                <a:effectLst>
                  <a:outerShdw blurRad="38100" dist="38100" dir="2700000" algn="tl">
                    <a:srgbClr val="C0C0C0"/>
                  </a:outerShdw>
                </a:effectLst>
                <a:latin typeface="Comic Sans MS" pitchFamily="66" charset="0"/>
                <a:cs typeface="Mitra" pitchFamily="2" charset="-78"/>
              </a:rPr>
              <a:t>حس </a:t>
            </a:r>
          </a:p>
          <a:p>
            <a:pPr algn="ctr">
              <a:spcAft>
                <a:spcPct val="15000"/>
              </a:spcAft>
              <a:defRPr/>
            </a:pPr>
            <a:r>
              <a:rPr lang="fa-IR" sz="2000" dirty="0">
                <a:solidFill>
                  <a:srgbClr val="0066FF"/>
                </a:solidFill>
                <a:effectLst>
                  <a:outerShdw blurRad="38100" dist="38100" dir="2700000" algn="tl">
                    <a:srgbClr val="C0C0C0"/>
                  </a:outerShdw>
                </a:effectLst>
                <a:latin typeface="Comic Sans MS" pitchFamily="66" charset="0"/>
                <a:cs typeface="Mitra" pitchFamily="2" charset="-78"/>
              </a:rPr>
              <a:t>تحليل</a:t>
            </a:r>
          </a:p>
          <a:p>
            <a:pPr algn="ctr">
              <a:spcAft>
                <a:spcPct val="15000"/>
              </a:spcAft>
              <a:defRPr/>
            </a:pPr>
            <a:r>
              <a:rPr lang="fa-IR" sz="2000" dirty="0">
                <a:solidFill>
                  <a:srgbClr val="0066FF"/>
                </a:solidFill>
                <a:effectLst>
                  <a:outerShdw blurRad="38100" dist="38100" dir="2700000" algn="tl">
                    <a:srgbClr val="C0C0C0"/>
                  </a:outerShdw>
                </a:effectLst>
                <a:latin typeface="Comic Sans MS" pitchFamily="66" charset="0"/>
                <a:cs typeface="Mitra" pitchFamily="2" charset="-78"/>
              </a:rPr>
              <a:t>پاسخ</a:t>
            </a:r>
            <a:endParaRPr lang="en-GB" sz="2000" dirty="0">
              <a:solidFill>
                <a:srgbClr val="0066FF"/>
              </a:solidFill>
              <a:effectLst>
                <a:outerShdw blurRad="38100" dist="38100" dir="2700000" algn="tl">
                  <a:srgbClr val="C0C0C0"/>
                </a:outerShdw>
              </a:effectLst>
              <a:latin typeface="Comic Sans MS" pitchFamily="66" charset="0"/>
              <a:cs typeface="Mitra" pitchFamily="2" charset="-78"/>
            </a:endParaRPr>
          </a:p>
        </p:txBody>
      </p:sp>
      <p:sp>
        <p:nvSpPr>
          <p:cNvPr id="219202" name="Text Box 66"/>
          <p:cNvSpPr txBox="1">
            <a:spLocks noChangeArrowheads="1"/>
          </p:cNvSpPr>
          <p:nvPr/>
        </p:nvSpPr>
        <p:spPr bwMode="auto">
          <a:xfrm>
            <a:off x="971550" y="2492375"/>
            <a:ext cx="2160588" cy="1108075"/>
          </a:xfrm>
          <a:prstGeom prst="rect">
            <a:avLst/>
          </a:prstGeom>
          <a:noFill/>
          <a:ln w="9525">
            <a:noFill/>
            <a:miter lim="800000"/>
            <a:headEnd/>
            <a:tailEnd/>
          </a:ln>
          <a:effectLst/>
        </p:spPr>
        <p:txBody>
          <a:bodyPr>
            <a:spAutoFit/>
          </a:bodyPr>
          <a:lstStyle/>
          <a:p>
            <a:pPr algn="ctr">
              <a:spcAft>
                <a:spcPct val="15000"/>
              </a:spcAft>
              <a:defRPr/>
            </a:pPr>
            <a:r>
              <a:rPr lang="fa-IR" sz="2000">
                <a:solidFill>
                  <a:srgbClr val="0066FF"/>
                </a:solidFill>
                <a:effectLst>
                  <a:outerShdw blurRad="38100" dist="38100" dir="2700000" algn="tl">
                    <a:srgbClr val="C0C0C0"/>
                  </a:outerShdw>
                </a:effectLst>
                <a:latin typeface="Comic Sans MS" pitchFamily="66" charset="0"/>
                <a:cs typeface="Mitra" pitchFamily="2" charset="-78"/>
              </a:rPr>
              <a:t>احتمال</a:t>
            </a:r>
          </a:p>
          <a:p>
            <a:pPr algn="ctr">
              <a:spcAft>
                <a:spcPct val="15000"/>
              </a:spcAft>
              <a:defRPr/>
            </a:pPr>
            <a:r>
              <a:rPr lang="fa-IR" sz="2000">
                <a:solidFill>
                  <a:srgbClr val="0066FF"/>
                </a:solidFill>
                <a:effectLst>
                  <a:outerShdw blurRad="38100" dist="38100" dir="2700000" algn="tl">
                    <a:srgbClr val="C0C0C0"/>
                  </a:outerShdw>
                </a:effectLst>
                <a:latin typeface="Comic Sans MS" pitchFamily="66" charset="0"/>
                <a:cs typeface="Mitra" pitchFamily="2" charset="-78"/>
              </a:rPr>
              <a:t>حس</a:t>
            </a:r>
          </a:p>
          <a:p>
            <a:pPr algn="ctr">
              <a:spcAft>
                <a:spcPct val="15000"/>
              </a:spcAft>
              <a:defRPr/>
            </a:pPr>
            <a:r>
              <a:rPr lang="fa-IR" sz="2000">
                <a:solidFill>
                  <a:srgbClr val="0066FF"/>
                </a:solidFill>
                <a:effectLst>
                  <a:outerShdw blurRad="38100" dist="38100" dir="2700000" algn="tl">
                    <a:srgbClr val="C0C0C0"/>
                  </a:outerShdw>
                </a:effectLst>
                <a:latin typeface="Comic Sans MS" pitchFamily="66" charset="0"/>
                <a:cs typeface="Mitra" pitchFamily="2" charset="-78"/>
              </a:rPr>
              <a:t>پاسخ</a:t>
            </a:r>
            <a:endParaRPr lang="en-GB" sz="2000">
              <a:solidFill>
                <a:srgbClr val="0066FF"/>
              </a:solidFill>
              <a:effectLst>
                <a:outerShdw blurRad="38100" dist="38100" dir="2700000" algn="tl">
                  <a:srgbClr val="C0C0C0"/>
                </a:outerShdw>
              </a:effectLst>
              <a:latin typeface="Comic Sans MS" pitchFamily="66" charset="0"/>
              <a:cs typeface="Mitra" pitchFamily="2" charset="-78"/>
            </a:endParaRPr>
          </a:p>
        </p:txBody>
      </p:sp>
      <p:sp>
        <p:nvSpPr>
          <p:cNvPr id="219203" name="Text Box 67"/>
          <p:cNvSpPr txBox="1">
            <a:spLocks noChangeArrowheads="1"/>
          </p:cNvSpPr>
          <p:nvPr/>
        </p:nvSpPr>
        <p:spPr bwMode="auto">
          <a:xfrm>
            <a:off x="1042988" y="4292600"/>
            <a:ext cx="1901825" cy="1108075"/>
          </a:xfrm>
          <a:prstGeom prst="rect">
            <a:avLst/>
          </a:prstGeom>
          <a:noFill/>
          <a:ln w="9525">
            <a:noFill/>
            <a:miter lim="800000"/>
            <a:headEnd/>
            <a:tailEnd/>
          </a:ln>
        </p:spPr>
        <p:txBody>
          <a:bodyPr>
            <a:spAutoFit/>
          </a:bodyPr>
          <a:lstStyle/>
          <a:p>
            <a:pPr algn="ctr">
              <a:spcAft>
                <a:spcPct val="15000"/>
              </a:spcAft>
            </a:pPr>
            <a:r>
              <a:rPr lang="fa-IR" sz="2000">
                <a:solidFill>
                  <a:srgbClr val="0066FF"/>
                </a:solidFill>
                <a:latin typeface="Comic Sans MS" pitchFamily="66" charset="0"/>
                <a:cs typeface="Mitra" pitchFamily="2" charset="-78"/>
              </a:rPr>
              <a:t>عمل </a:t>
            </a:r>
          </a:p>
          <a:p>
            <a:pPr algn="ctr">
              <a:spcAft>
                <a:spcPct val="15000"/>
              </a:spcAft>
            </a:pPr>
            <a:r>
              <a:rPr lang="fa-IR" sz="2000">
                <a:solidFill>
                  <a:srgbClr val="0066FF"/>
                </a:solidFill>
                <a:latin typeface="Comic Sans MS" pitchFamily="66" charset="0"/>
                <a:cs typeface="Mitra" pitchFamily="2" charset="-78"/>
              </a:rPr>
              <a:t>حس</a:t>
            </a:r>
          </a:p>
          <a:p>
            <a:pPr algn="ctr">
              <a:spcAft>
                <a:spcPct val="15000"/>
              </a:spcAft>
            </a:pPr>
            <a:r>
              <a:rPr lang="fa-IR" sz="2000">
                <a:solidFill>
                  <a:srgbClr val="0066FF"/>
                </a:solidFill>
                <a:latin typeface="Comic Sans MS" pitchFamily="66" charset="0"/>
                <a:cs typeface="Mitra" pitchFamily="2" charset="-78"/>
              </a:rPr>
              <a:t>پاسخ</a:t>
            </a:r>
            <a:endParaRPr lang="en-GB" sz="2000">
              <a:solidFill>
                <a:srgbClr val="0066FF"/>
              </a:solidFill>
              <a:latin typeface="Comic Sans MS" pitchFamily="66" charset="0"/>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19200"/>
                                        </p:tgtEl>
                                        <p:attrNameLst>
                                          <p:attrName>style.visibility</p:attrName>
                                        </p:attrNameLst>
                                      </p:cBhvr>
                                      <p:to>
                                        <p:strVal val="visible"/>
                                      </p:to>
                                    </p:set>
                                    <p:animEffect transition="in" filter="blinds(horizontal)">
                                      <p:cBhvr>
                                        <p:cTn id="20" dur="500"/>
                                        <p:tgtEl>
                                          <p:spTgt spid="219200"/>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219201"/>
                                        </p:tgtEl>
                                        <p:attrNameLst>
                                          <p:attrName>style.visibility</p:attrName>
                                        </p:attrNameLst>
                                      </p:cBhvr>
                                      <p:to>
                                        <p:strVal val="visible"/>
                                      </p:to>
                                    </p:set>
                                    <p:animEffect transition="in" filter="blinds(horizontal)">
                                      <p:cBhvr>
                                        <p:cTn id="24" dur="500"/>
                                        <p:tgtEl>
                                          <p:spTgt spid="219201"/>
                                        </p:tgtEl>
                                      </p:cBhvr>
                                    </p:animEffect>
                                  </p:childTnLst>
                                </p:cTn>
                              </p:par>
                            </p:childTnLst>
                          </p:cTn>
                        </p:par>
                        <p:par>
                          <p:cTn id="25" fill="hold">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219202"/>
                                        </p:tgtEl>
                                        <p:attrNameLst>
                                          <p:attrName>style.visibility</p:attrName>
                                        </p:attrNameLst>
                                      </p:cBhvr>
                                      <p:to>
                                        <p:strVal val="visible"/>
                                      </p:to>
                                    </p:set>
                                    <p:animEffect transition="in" filter="blinds(horizontal)">
                                      <p:cBhvr>
                                        <p:cTn id="28" dur="500"/>
                                        <p:tgtEl>
                                          <p:spTgt spid="219202"/>
                                        </p:tgtEl>
                                      </p:cBhvr>
                                    </p:animEffect>
                                  </p:childTnLst>
                                </p:cTn>
                              </p:par>
                            </p:childTnLst>
                          </p:cTn>
                        </p:par>
                        <p:par>
                          <p:cTn id="29" fill="hold">
                            <p:stCondLst>
                              <p:cond delay="2000"/>
                            </p:stCondLst>
                            <p:childTnLst>
                              <p:par>
                                <p:cTn id="30" presetID="3" presetClass="entr" presetSubtype="10" fill="hold" grpId="0" nodeType="afterEffect">
                                  <p:stCondLst>
                                    <p:cond delay="0"/>
                                  </p:stCondLst>
                                  <p:childTnLst>
                                    <p:set>
                                      <p:cBhvr>
                                        <p:cTn id="31" dur="1" fill="hold">
                                          <p:stCondLst>
                                            <p:cond delay="0"/>
                                          </p:stCondLst>
                                        </p:cTn>
                                        <p:tgtEl>
                                          <p:spTgt spid="219203"/>
                                        </p:tgtEl>
                                        <p:attrNameLst>
                                          <p:attrName>style.visibility</p:attrName>
                                        </p:attrNameLst>
                                      </p:cBhvr>
                                      <p:to>
                                        <p:strVal val="visible"/>
                                      </p:to>
                                    </p:set>
                                    <p:animEffect transition="in" filter="blinds(horizontal)">
                                      <p:cBhvr>
                                        <p:cTn id="32" dur="500"/>
                                        <p:tgtEl>
                                          <p:spTgt spid="21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00" grpId="0"/>
      <p:bldP spid="219201" grpId="0"/>
      <p:bldP spid="219202" grpId="0"/>
      <p:bldP spid="21920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73075" y="571500"/>
            <a:ext cx="8183563" cy="836613"/>
          </a:xfrm>
        </p:spPr>
        <p:txBody>
          <a:bodyPr/>
          <a:lstStyle/>
          <a:p>
            <a:pPr algn="ctr" eaLnBrk="1" hangingPunct="1"/>
            <a:r>
              <a:rPr lang="fa-IR" sz="2800" smtClean="0">
                <a:solidFill>
                  <a:srgbClr val="FF0000"/>
                </a:solidFill>
                <a:cs typeface="B Titr" pitchFamily="2" charset="-78"/>
              </a:rPr>
              <a:t>تصمیم ها و شهود</a:t>
            </a:r>
            <a:endParaRPr lang="en-US" sz="2800" smtClean="0">
              <a:solidFill>
                <a:srgbClr val="FF0000"/>
              </a:solidFill>
              <a:cs typeface="B Titr" pitchFamily="2" charset="-78"/>
            </a:endParaRPr>
          </a:p>
        </p:txBody>
      </p:sp>
      <p:sp>
        <p:nvSpPr>
          <p:cNvPr id="52227" name="Rectangle 3"/>
          <p:cNvSpPr>
            <a:spLocks noGrp="1" noChangeArrowheads="1"/>
          </p:cNvSpPr>
          <p:nvPr>
            <p:ph idx="1"/>
          </p:nvPr>
        </p:nvSpPr>
        <p:spPr>
          <a:xfrm>
            <a:off x="0" y="1500188"/>
            <a:ext cx="8839200" cy="2057400"/>
          </a:xfrm>
        </p:spPr>
        <p:txBody>
          <a:bodyPr/>
          <a:lstStyle/>
          <a:p>
            <a:pPr eaLnBrk="1" hangingPunct="1">
              <a:lnSpc>
                <a:spcPct val="150000"/>
              </a:lnSpc>
              <a:buClr>
                <a:srgbClr val="FF0000"/>
              </a:buClr>
              <a:buFont typeface="Wingdings" pitchFamily="2" charset="2"/>
              <a:buChar char="§"/>
            </a:pPr>
            <a:r>
              <a:rPr lang="fa-IR" sz="2400" smtClean="0">
                <a:cs typeface="B Nazanin" pitchFamily="2" charset="-78"/>
              </a:rPr>
              <a:t>اغلب افراد در تصمیم گیری های مهم خود به حس شهودی شان رجوع می کنند.</a:t>
            </a:r>
          </a:p>
          <a:p>
            <a:pPr eaLnBrk="1" hangingPunct="1">
              <a:lnSpc>
                <a:spcPct val="150000"/>
              </a:lnSpc>
              <a:buClr>
                <a:srgbClr val="FF0000"/>
              </a:buClr>
              <a:buFont typeface="Wingdings" pitchFamily="2" charset="2"/>
              <a:buChar char="§"/>
            </a:pPr>
            <a:r>
              <a:rPr lang="fa-IR" sz="2400" smtClean="0">
                <a:cs typeface="B Nazanin" pitchFamily="2" charset="-78"/>
              </a:rPr>
              <a:t>در ارزیابی یک موقعیت٬ شهود ٬ به طور ضمنی از تجارب متعددی به طور یکپارچه بهره می برد.</a:t>
            </a:r>
          </a:p>
          <a:p>
            <a:pPr algn="ctr" eaLnBrk="1" hangingPunct="1">
              <a:lnSpc>
                <a:spcPct val="150000"/>
              </a:lnSpc>
              <a:buFontTx/>
              <a:buNone/>
            </a:pPr>
            <a:r>
              <a:rPr lang="fa-IR" sz="2400" smtClean="0">
                <a:cs typeface="B Nazanin" pitchFamily="2" charset="-78"/>
              </a:rPr>
              <a:t>ولی محدودیت هایی برای حس شهودی وجود دارد....</a:t>
            </a:r>
            <a:endParaRPr lang="ar-SA" sz="2400" smtClean="0">
              <a:cs typeface="B Nazanin" pitchFamily="2" charset="-78"/>
            </a:endParaRPr>
          </a:p>
        </p:txBody>
      </p:sp>
      <p:sp>
        <p:nvSpPr>
          <p:cNvPr id="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5A76CEA-88A2-4096-96EC-5221CC411775}" type="slidenum">
              <a:rPr lang="ar-SA"/>
              <a:pPr>
                <a:defRPr/>
              </a:pPr>
              <a:t>103</a:t>
            </a:fld>
            <a:endParaRPr lang="en-US"/>
          </a:p>
        </p:txBody>
      </p:sp>
      <p:sp>
        <p:nvSpPr>
          <p:cNvPr id="52229" name="Text Box 4"/>
          <p:cNvSpPr txBox="1">
            <a:spLocks noChangeArrowheads="1"/>
          </p:cNvSpPr>
          <p:nvPr/>
        </p:nvSpPr>
        <p:spPr bwMode="auto">
          <a:xfrm>
            <a:off x="381000" y="4852988"/>
            <a:ext cx="8305800" cy="708025"/>
          </a:xfrm>
          <a:prstGeom prst="rect">
            <a:avLst/>
          </a:prstGeom>
          <a:noFill/>
          <a:ln w="9525">
            <a:noFill/>
            <a:miter lim="800000"/>
            <a:headEnd/>
            <a:tailEnd/>
          </a:ln>
        </p:spPr>
        <p:txBody>
          <a:bodyPr>
            <a:spAutoFit/>
          </a:bodyPr>
          <a:lstStyle/>
          <a:p>
            <a:pPr>
              <a:buFontTx/>
              <a:buChar char="•"/>
            </a:pPr>
            <a:r>
              <a:rPr lang="fa-IR" sz="2000" b="1">
                <a:latin typeface="Calibri" pitchFamily="34" charset="0"/>
              </a:rPr>
              <a:t> شهود نمی تواند تجارب بیش از یک نفر را در فرایند تصمیم گیری دخالت دهد.</a:t>
            </a:r>
          </a:p>
          <a:p>
            <a:pPr>
              <a:buFontTx/>
              <a:buChar char="•"/>
            </a:pPr>
            <a:r>
              <a:rPr lang="fa-IR" sz="2000" b="1">
                <a:latin typeface="Calibri" pitchFamily="34" charset="0"/>
              </a:rPr>
              <a:t> شهود بدون دریافت اطلاعات فعال نمی شود.</a:t>
            </a:r>
            <a:endParaRPr lang="en-US" sz="2000" b="1">
              <a:latin typeface="Calibri" pitchFamily="34" charset="0"/>
            </a:endParaRPr>
          </a:p>
        </p:txBody>
      </p:sp>
    </p:spTree>
  </p:cSld>
  <p:clrMapOvr>
    <a:masterClrMapping/>
  </p:clrMapOvr>
  <p:transition>
    <p:comb/>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1828800"/>
            <a:ext cx="8229600" cy="3886200"/>
          </a:xfrm>
        </p:spPr>
        <p:txBody>
          <a:bodyPr rtlCol="0">
            <a:normAutofit/>
          </a:bodyPr>
          <a:lstStyle/>
          <a:p>
            <a:pPr marL="274320" indent="-274320" algn="just" eaLnBrk="1" fontAlgn="auto" hangingPunct="1">
              <a:lnSpc>
                <a:spcPct val="150000"/>
              </a:lnSpc>
              <a:spcAft>
                <a:spcPts val="0"/>
              </a:spcAft>
              <a:buClr>
                <a:srgbClr val="FF0000"/>
              </a:buClr>
              <a:buFont typeface="Wingdings" pitchFamily="2" charset="2"/>
              <a:buChar char="Ø"/>
              <a:defRPr/>
            </a:pPr>
            <a:r>
              <a:rPr lang="fa-IR" sz="2400" b="1" dirty="0" smtClean="0">
                <a:cs typeface="B Mitra" pitchFamily="2" charset="-78"/>
              </a:rPr>
              <a:t>پیش‌بینی‌های ذهنی  از جمله مولفه‌های حساس مدیریت مدرن است.</a:t>
            </a:r>
          </a:p>
          <a:p>
            <a:pPr marL="274320" indent="-274320" algn="just" eaLnBrk="1" fontAlgn="auto" hangingPunct="1">
              <a:lnSpc>
                <a:spcPct val="150000"/>
              </a:lnSpc>
              <a:spcAft>
                <a:spcPts val="0"/>
              </a:spcAft>
              <a:buClr>
                <a:srgbClr val="FF0000"/>
              </a:buClr>
              <a:buFont typeface="Wingdings" pitchFamily="2" charset="2"/>
              <a:buChar char="Ø"/>
              <a:defRPr/>
            </a:pPr>
            <a:r>
              <a:rPr lang="fa-IR" sz="2400" b="1" dirty="0" smtClean="0">
                <a:cs typeface="B Mitra" pitchFamily="2" charset="-78"/>
              </a:rPr>
              <a:t>پیش‌بینی‌ها همیشه غلط از آب در نمی‌آیند، بلکه آن‌ها می‌توانند به‌شکل قابل قبولی درست باشند و این مساله بسیار خطرناک است.</a:t>
            </a:r>
          </a:p>
          <a:p>
            <a:pPr marL="274320" indent="-274320" algn="just" eaLnBrk="1" fontAlgn="auto" hangingPunct="1">
              <a:lnSpc>
                <a:spcPct val="150000"/>
              </a:lnSpc>
              <a:spcAft>
                <a:spcPts val="0"/>
              </a:spcAft>
              <a:buClr>
                <a:srgbClr val="FF0000"/>
              </a:buClr>
              <a:buFont typeface="Wingdings" pitchFamily="2" charset="2"/>
              <a:buChar char="Ø"/>
              <a:defRPr/>
            </a:pPr>
            <a:r>
              <a:rPr lang="fa-IR" sz="2400" b="1" dirty="0" smtClean="0">
                <a:cs typeface="B Mitra" pitchFamily="2" charset="-78"/>
              </a:rPr>
              <a:t>اغلب این پیش‌بینی‌ها بر پایه این فرض بنا می‌شود که “‌جهان فردا شبیه به جهان امروز خواهد بود".</a:t>
            </a:r>
          </a:p>
          <a:p>
            <a:pPr marL="274320" indent="-274320" algn="just" eaLnBrk="1" fontAlgn="auto" hangingPunct="1">
              <a:lnSpc>
                <a:spcPct val="150000"/>
              </a:lnSpc>
              <a:spcAft>
                <a:spcPts val="0"/>
              </a:spcAft>
              <a:buClr>
                <a:srgbClr val="FF0000"/>
              </a:buClr>
              <a:buFont typeface="Wingdings" pitchFamily="2" charset="2"/>
              <a:buChar char="Ø"/>
              <a:defRPr/>
            </a:pPr>
            <a:r>
              <a:rPr lang="fa-IR" sz="2400" b="1" dirty="0" smtClean="0">
                <a:cs typeface="B Mitra" pitchFamily="2" charset="-78"/>
              </a:rPr>
              <a:t>مشکل اصلی در دنیای امروز دیگر نبود اطلاعات نیست، بلکه نبود ظرفیتی مناسب برای شناسایی و انتخاب اطلاعات درست و حساس است</a:t>
            </a:r>
            <a:r>
              <a:rPr lang="fa-IR" sz="2400" dirty="0" smtClean="0"/>
              <a:t>.</a:t>
            </a:r>
            <a:endParaRPr lang="en-US" sz="2400" dirty="0" smtClean="0"/>
          </a:p>
          <a:p>
            <a:pPr marL="274320" indent="-274320" algn="just" eaLnBrk="1" fontAlgn="auto" hangingPunct="1">
              <a:lnSpc>
                <a:spcPct val="150000"/>
              </a:lnSpc>
              <a:spcAft>
                <a:spcPts val="0"/>
              </a:spcAft>
              <a:buClr>
                <a:schemeClr val="accent3"/>
              </a:buClr>
              <a:buFont typeface="Wingdings 2"/>
              <a:buChar char=""/>
              <a:defRPr/>
            </a:pPr>
            <a:endParaRPr lang="en-US" sz="2400" b="1" dirty="0" smtClean="0">
              <a:cs typeface="B Mitra" pitchFamily="2" charset="-78"/>
            </a:endParaRPr>
          </a:p>
        </p:txBody>
      </p:sp>
      <p:pic>
        <p:nvPicPr>
          <p:cNvPr id="53251" name="Picture 4" descr="C:\Documents and Settings\vakilzadeh1090\My Documents\Downloads\Logo.jpg"/>
          <p:cNvPicPr>
            <a:picLocks noChangeAspect="1" noChangeArrowheads="1"/>
          </p:cNvPicPr>
          <p:nvPr/>
        </p:nvPicPr>
        <p:blipFill>
          <a:blip r:embed="rId3" cstate="print"/>
          <a:srcRect/>
          <a:stretch>
            <a:fillRect/>
          </a:stretch>
        </p:blipFill>
        <p:spPr bwMode="auto">
          <a:xfrm>
            <a:off x="0" y="5834063"/>
            <a:ext cx="1590675" cy="1023937"/>
          </a:xfrm>
          <a:prstGeom prst="rect">
            <a:avLst/>
          </a:prstGeom>
          <a:noFill/>
          <a:ln w="9525">
            <a:noFill/>
            <a:miter lim="800000"/>
            <a:headEnd/>
            <a:tailEnd/>
          </a:ln>
        </p:spPr>
      </p:pic>
      <p:sp>
        <p:nvSpPr>
          <p:cNvPr id="53252" name="Title 4"/>
          <p:cNvSpPr>
            <a:spLocks noGrp="1"/>
          </p:cNvSpPr>
          <p:nvPr>
            <p:ph type="title"/>
          </p:nvPr>
        </p:nvSpPr>
        <p:spPr/>
        <p:txBody>
          <a:bodyPr/>
          <a:lstStyle/>
          <a:p>
            <a:endParaRPr lang="fa-IR" smtClean="0"/>
          </a:p>
        </p:txBody>
      </p:sp>
    </p:spTree>
  </p:cSld>
  <p:clrMapOvr>
    <a:masterClrMapping/>
  </p:clrMapOvr>
  <p:transition>
    <p:comb/>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295400"/>
            <a:ext cx="8229600" cy="4419600"/>
          </a:xfrm>
        </p:spPr>
        <p:txBody>
          <a:bodyPr rtlCol="0">
            <a:normAutofit/>
          </a:bodyPr>
          <a:lstStyle/>
          <a:p>
            <a:pPr marL="274320" indent="-274320" algn="just" eaLnBrk="1" fontAlgn="auto" hangingPunct="1">
              <a:lnSpc>
                <a:spcPct val="150000"/>
              </a:lnSpc>
              <a:spcAft>
                <a:spcPts val="0"/>
              </a:spcAft>
              <a:buClr>
                <a:srgbClr val="FF0000"/>
              </a:buClr>
              <a:buFont typeface="Wingdings" pitchFamily="2" charset="2"/>
              <a:buChar char="Ø"/>
              <a:defRPr/>
            </a:pPr>
            <a:r>
              <a:rPr lang="fa-IR" sz="2300" b="1" dirty="0" smtClean="0">
                <a:cs typeface="B Mitra" pitchFamily="2" charset="-78"/>
              </a:rPr>
              <a:t>آیا راه حل؛ جستجوی پیش‌بینی‌های بهتر،تکنیک‌های بهتر و یا بکارگیری پیش‌گو‌های مجرب‌تر است؟</a:t>
            </a:r>
          </a:p>
          <a:p>
            <a:pPr marL="274320" indent="-274320" algn="just" eaLnBrk="1" fontAlgn="auto" hangingPunct="1">
              <a:lnSpc>
                <a:spcPct val="150000"/>
              </a:lnSpc>
              <a:spcAft>
                <a:spcPts val="0"/>
              </a:spcAft>
              <a:buClr>
                <a:srgbClr val="FF0000"/>
              </a:buClr>
              <a:buFont typeface="Wingdings" pitchFamily="2" charset="2"/>
              <a:buChar char="Ø"/>
              <a:defRPr/>
            </a:pPr>
            <a:r>
              <a:rPr lang="fa-IR" sz="2300" b="1" dirty="0" smtClean="0">
                <a:cs typeface="B Mitra" pitchFamily="2" charset="-78"/>
              </a:rPr>
              <a:t>نیروهای زیادی در شکل‌دهی به آینده دخیل بوده و علیه پیش‌بینی دقیق عمل می‌کنند.</a:t>
            </a:r>
          </a:p>
          <a:p>
            <a:pPr marL="274320" indent="-274320" algn="just" eaLnBrk="1" fontAlgn="auto" hangingPunct="1">
              <a:lnSpc>
                <a:spcPct val="150000"/>
              </a:lnSpc>
              <a:spcAft>
                <a:spcPts val="0"/>
              </a:spcAft>
              <a:buClr>
                <a:srgbClr val="FF0000"/>
              </a:buClr>
              <a:buFont typeface="Wingdings" pitchFamily="2" charset="2"/>
              <a:buChar char="Ø"/>
              <a:defRPr/>
            </a:pPr>
            <a:r>
              <a:rPr lang="fa-IR" sz="2300" b="1" dirty="0" smtClean="0">
                <a:cs typeface="B Mitra" pitchFamily="2" charset="-78"/>
              </a:rPr>
              <a:t>آینده دیگر ثابت نبوده و یک هدف متحرک است.</a:t>
            </a:r>
            <a:r>
              <a:rPr lang="en-US" sz="2300" b="1" dirty="0" smtClean="0">
                <a:cs typeface="B Mitra" pitchFamily="2" charset="-78"/>
              </a:rPr>
              <a:t> </a:t>
            </a:r>
            <a:endParaRPr lang="fa-IR" sz="2300" b="1" dirty="0" smtClean="0">
              <a:cs typeface="B Mitra" pitchFamily="2" charset="-78"/>
            </a:endParaRPr>
          </a:p>
          <a:p>
            <a:pPr marL="274320" indent="-274320" algn="just" eaLnBrk="1" fontAlgn="auto" hangingPunct="1">
              <a:lnSpc>
                <a:spcPct val="150000"/>
              </a:lnSpc>
              <a:spcAft>
                <a:spcPts val="0"/>
              </a:spcAft>
              <a:buClr>
                <a:srgbClr val="FF0000"/>
              </a:buClr>
              <a:buFont typeface="Wingdings" pitchFamily="2" charset="2"/>
              <a:buChar char="Ø"/>
              <a:defRPr/>
            </a:pPr>
            <a:r>
              <a:rPr lang="fa-IR" sz="2300" b="1" dirty="0" smtClean="0">
                <a:cs typeface="B Mitra" pitchFamily="2" charset="-78"/>
              </a:rPr>
              <a:t>دیگر پیش‌بینی هایی که از گذشته استنتاج شده باشند، قابل اتکا نیستند .</a:t>
            </a:r>
          </a:p>
          <a:p>
            <a:pPr marL="274320" indent="-274320" algn="just" eaLnBrk="1" fontAlgn="auto" hangingPunct="1">
              <a:lnSpc>
                <a:spcPct val="150000"/>
              </a:lnSpc>
              <a:spcAft>
                <a:spcPts val="0"/>
              </a:spcAft>
              <a:buClr>
                <a:srgbClr val="FF0000"/>
              </a:buClr>
              <a:buFont typeface="Wingdings" pitchFamily="2" charset="2"/>
              <a:buChar char="Ø"/>
              <a:defRPr/>
            </a:pPr>
            <a:r>
              <a:rPr lang="fa-IR" sz="2300" b="1" dirty="0" smtClean="0">
                <a:cs typeface="B Mitra" pitchFamily="2" charset="-78"/>
              </a:rPr>
              <a:t>در اوایل سده 21 ، جهان از حالت دوره های منقطع تغییر، به سمت دوره بلند مدت تغییر دایم دگرگون شد.</a:t>
            </a:r>
          </a:p>
        </p:txBody>
      </p:sp>
      <p:pic>
        <p:nvPicPr>
          <p:cNvPr id="54275" name="Picture 4" descr="C:\Documents and Settings\vakilzadeh1090\My Documents\Downloads\Logo.jpg"/>
          <p:cNvPicPr>
            <a:picLocks noChangeAspect="1" noChangeArrowheads="1"/>
          </p:cNvPicPr>
          <p:nvPr/>
        </p:nvPicPr>
        <p:blipFill>
          <a:blip r:embed="rId3" cstate="print"/>
          <a:srcRect/>
          <a:stretch>
            <a:fillRect/>
          </a:stretch>
        </p:blipFill>
        <p:spPr bwMode="auto">
          <a:xfrm>
            <a:off x="0" y="5834063"/>
            <a:ext cx="1590675" cy="1023937"/>
          </a:xfrm>
          <a:prstGeom prst="rect">
            <a:avLst/>
          </a:prstGeom>
          <a:noFill/>
          <a:ln w="9525">
            <a:noFill/>
            <a:miter lim="800000"/>
            <a:headEnd/>
            <a:tailEnd/>
          </a:ln>
        </p:spPr>
      </p:pic>
      <p:sp>
        <p:nvSpPr>
          <p:cNvPr id="54276" name="Title 4"/>
          <p:cNvSpPr>
            <a:spLocks noGrp="1"/>
          </p:cNvSpPr>
          <p:nvPr>
            <p:ph type="title"/>
          </p:nvPr>
        </p:nvSpPr>
        <p:spPr/>
        <p:txBody>
          <a:bodyPr/>
          <a:lstStyle/>
          <a:p>
            <a:endParaRPr lang="fa-IR" smtClean="0"/>
          </a:p>
        </p:txBody>
      </p:sp>
    </p:spTree>
  </p:cSld>
  <p:clrMapOvr>
    <a:masterClrMapping/>
  </p:clrMapOvr>
  <p:transition>
    <p:comb/>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57200"/>
            <a:ext cx="8229600" cy="858838"/>
          </a:xfrm>
        </p:spPr>
        <p:txBody>
          <a:bodyPr/>
          <a:lstStyle/>
          <a:p>
            <a:pPr algn="ctr" eaLnBrk="1" hangingPunct="1"/>
            <a:r>
              <a:rPr lang="fa-IR" sz="3000" b="1" smtClean="0">
                <a:solidFill>
                  <a:srgbClr val="FF0000"/>
                </a:solidFill>
                <a:latin typeface="Franklin Gothic Medium" pitchFamily="34" charset="0"/>
                <a:cs typeface="B Titr" pitchFamily="2" charset="-78"/>
              </a:rPr>
              <a:t>تله‌های موجود در برنامه ریزی /تصمیم های گروهی</a:t>
            </a:r>
            <a:endParaRPr lang="en-US" sz="3000" b="1" smtClean="0">
              <a:solidFill>
                <a:srgbClr val="FF0000"/>
              </a:solidFill>
              <a:latin typeface="Franklin Gothic Medium" pitchFamily="34" charset="0"/>
              <a:cs typeface="B Titr" pitchFamily="2" charset="-78"/>
            </a:endParaRPr>
          </a:p>
        </p:txBody>
      </p:sp>
      <p:sp>
        <p:nvSpPr>
          <p:cNvPr id="55299" name="Rectangle 3"/>
          <p:cNvSpPr>
            <a:spLocks noGrp="1" noChangeArrowheads="1"/>
          </p:cNvSpPr>
          <p:nvPr>
            <p:ph idx="1"/>
          </p:nvPr>
        </p:nvSpPr>
        <p:spPr>
          <a:xfrm>
            <a:off x="250825" y="1484313"/>
            <a:ext cx="8588375" cy="3657600"/>
          </a:xfrm>
        </p:spPr>
        <p:txBody>
          <a:bodyPr/>
          <a:lstStyle/>
          <a:p>
            <a:pPr algn="just" eaLnBrk="1" hangingPunct="1">
              <a:lnSpc>
                <a:spcPct val="150000"/>
              </a:lnSpc>
              <a:buClr>
                <a:srgbClr val="FF0000"/>
              </a:buClr>
              <a:buFont typeface="Wingdings" pitchFamily="2" charset="2"/>
              <a:buChar char="Ø"/>
            </a:pPr>
            <a:r>
              <a:rPr lang="fa-IR" sz="1800" b="1" smtClean="0">
                <a:cs typeface="B Mitra" pitchFamily="2" charset="-78"/>
              </a:rPr>
              <a:t>محدود شدن تفکر حاکم بر سازمان به محدوده فعالیت تولیدی – خدماتی و يا ماموريتي خود </a:t>
            </a:r>
            <a:r>
              <a:rPr lang="en-US" sz="1800" b="1" smtClean="0">
                <a:cs typeface="B Mitra" pitchFamily="2" charset="-78"/>
              </a:rPr>
              <a:t>(Business Idea)</a:t>
            </a:r>
            <a:endParaRPr lang="fa-IR" sz="1800" b="1" smtClean="0">
              <a:cs typeface="B Mitra" pitchFamily="2" charset="-78"/>
            </a:endParaRPr>
          </a:p>
          <a:p>
            <a:pPr algn="just" eaLnBrk="1" hangingPunct="1">
              <a:lnSpc>
                <a:spcPct val="150000"/>
              </a:lnSpc>
              <a:buClr>
                <a:srgbClr val="FF0000"/>
              </a:buClr>
              <a:buFont typeface="Wingdings" pitchFamily="2" charset="2"/>
              <a:buChar char="Ø"/>
            </a:pPr>
            <a:r>
              <a:rPr lang="fa-IR" sz="1800" b="1" smtClean="0">
                <a:cs typeface="B Mitra" pitchFamily="2" charset="-78"/>
              </a:rPr>
              <a:t>از هم گسیختگی بخش‌های مختلف سازمان در زمینه تفکر نسبت به آینده </a:t>
            </a:r>
            <a:r>
              <a:rPr lang="en-US" sz="1800" b="1" smtClean="0">
                <a:cs typeface="B Mitra" pitchFamily="2" charset="-78"/>
              </a:rPr>
              <a:t>(Fragmentation)</a:t>
            </a:r>
            <a:endParaRPr lang="fa-IR" sz="1800" b="1" smtClean="0">
              <a:cs typeface="B Mitra" pitchFamily="2" charset="-78"/>
            </a:endParaRPr>
          </a:p>
          <a:p>
            <a:pPr algn="just" eaLnBrk="1" hangingPunct="1">
              <a:lnSpc>
                <a:spcPct val="150000"/>
              </a:lnSpc>
              <a:buClr>
                <a:srgbClr val="FF0000"/>
              </a:buClr>
              <a:buFont typeface="Wingdings" pitchFamily="2" charset="2"/>
              <a:buChar char="Ø"/>
            </a:pPr>
            <a:r>
              <a:rPr lang="fa-IR" sz="1800" b="1" smtClean="0">
                <a:cs typeface="B Mitra" pitchFamily="2" charset="-78"/>
              </a:rPr>
              <a:t>تفکر گروهی یک‌جانبه نگر به دلیل تخصص‌های مشابه تصمیم‌سازان سازمان و سابقه طولانی كار کردن باهم  </a:t>
            </a:r>
            <a:r>
              <a:rPr lang="en-US" sz="1800" b="1" smtClean="0">
                <a:cs typeface="B Mitra" pitchFamily="2" charset="-78"/>
              </a:rPr>
              <a:t>(Group Thinking)</a:t>
            </a:r>
          </a:p>
          <a:p>
            <a:pPr algn="just" eaLnBrk="1" hangingPunct="1">
              <a:lnSpc>
                <a:spcPct val="150000"/>
              </a:lnSpc>
              <a:buClr>
                <a:srgbClr val="FF0000"/>
              </a:buClr>
              <a:buFont typeface="Wingdings" pitchFamily="2" charset="2"/>
              <a:buChar char="Ø"/>
            </a:pPr>
            <a:r>
              <a:rPr lang="ar-SA" sz="1800" b="1" smtClean="0">
                <a:cs typeface="B Mitra" pitchFamily="2" charset="-78"/>
              </a:rPr>
              <a:t>در جلسات تحلیل اوضاع</a:t>
            </a:r>
            <a:r>
              <a:rPr lang="fa-IR" sz="1800" b="1" smtClean="0">
                <a:cs typeface="B Mitra" pitchFamily="2" charset="-78"/>
              </a:rPr>
              <a:t>‌</a:t>
            </a:r>
            <a:r>
              <a:rPr lang="ar-SA" sz="1800" b="1" smtClean="0">
                <a:cs typeface="B Mitra" pitchFamily="2" charset="-78"/>
              </a:rPr>
              <a:t>، افراد به سمت تکیه بر تحلیل</a:t>
            </a:r>
            <a:r>
              <a:rPr lang="fa-IR" sz="1800" b="1" smtClean="0">
                <a:cs typeface="B Mitra" pitchFamily="2" charset="-78"/>
              </a:rPr>
              <a:t>‌</a:t>
            </a:r>
            <a:r>
              <a:rPr lang="ar-SA" sz="1800" b="1" smtClean="0">
                <a:cs typeface="B Mitra" pitchFamily="2" charset="-78"/>
              </a:rPr>
              <a:t>های گذشته و تایید دیدگاههای موجود در آن </a:t>
            </a:r>
            <a:r>
              <a:rPr lang="fa-IR" sz="1800" b="1" smtClean="0">
                <a:cs typeface="B Mitra" pitchFamily="2" charset="-78"/>
              </a:rPr>
              <a:t>گرایش دارند</a:t>
            </a:r>
            <a:r>
              <a:rPr lang="ar-SA" sz="1800" b="1" smtClean="0">
                <a:cs typeface="B Mitra" pitchFamily="2" charset="-78"/>
              </a:rPr>
              <a:t>. </a:t>
            </a:r>
            <a:r>
              <a:rPr lang="en-US" sz="1800" b="1" smtClean="0">
                <a:cs typeface="B Mitra" pitchFamily="2" charset="-78"/>
              </a:rPr>
              <a:t>(Confirmation Bias)</a:t>
            </a:r>
            <a:endParaRPr lang="fa-IR" sz="1800" b="1" smtClean="0">
              <a:cs typeface="B Mitra" pitchFamily="2" charset="-78"/>
            </a:endParaRPr>
          </a:p>
          <a:p>
            <a:pPr algn="just" eaLnBrk="1" hangingPunct="1">
              <a:lnSpc>
                <a:spcPct val="150000"/>
              </a:lnSpc>
              <a:buClr>
                <a:srgbClr val="FF0000"/>
              </a:buClr>
              <a:buFont typeface="Wingdings" pitchFamily="2" charset="2"/>
              <a:buChar char="Ø"/>
            </a:pPr>
            <a:r>
              <a:rPr lang="ar-SA" sz="1800" b="1" smtClean="0">
                <a:cs typeface="B Mitra" pitchFamily="2" charset="-78"/>
              </a:rPr>
              <a:t>برای تحلیل مشکلات پیچیده هر آنچه که </a:t>
            </a:r>
            <a:r>
              <a:rPr lang="fa-IR" sz="1800" b="1" smtClean="0">
                <a:cs typeface="B Mitra" pitchFamily="2" charset="-78"/>
              </a:rPr>
              <a:t>بیشتر</a:t>
            </a:r>
            <a:r>
              <a:rPr lang="ar-SA" sz="1800" b="1" smtClean="0">
                <a:cs typeface="B Mitra" pitchFamily="2" charset="-78"/>
              </a:rPr>
              <a:t> موثر واقع </a:t>
            </a:r>
            <a:r>
              <a:rPr lang="fa-IR" sz="1800" b="1" smtClean="0">
                <a:cs typeface="B Mitra" pitchFamily="2" charset="-78"/>
              </a:rPr>
              <a:t>بوده است</a:t>
            </a:r>
            <a:r>
              <a:rPr lang="ar-SA" sz="1800" b="1" smtClean="0">
                <a:cs typeface="B Mitra" pitchFamily="2" charset="-78"/>
              </a:rPr>
              <a:t>، همان دوباره موثر خواهد </a:t>
            </a:r>
            <a:r>
              <a:rPr lang="fa-IR" sz="1800" b="1" smtClean="0">
                <a:cs typeface="B Mitra" pitchFamily="2" charset="-78"/>
              </a:rPr>
              <a:t>بود</a:t>
            </a:r>
            <a:r>
              <a:rPr lang="ar-SA" sz="1800" b="1" smtClean="0">
                <a:cs typeface="B Mitra" pitchFamily="2" charset="-78"/>
              </a:rPr>
              <a:t>.</a:t>
            </a:r>
            <a:r>
              <a:rPr lang="fa-IR" sz="1800" b="1" smtClean="0">
                <a:cs typeface="B Mitra" pitchFamily="2" charset="-78"/>
              </a:rPr>
              <a:t> با چنین منطقی اعضا به يك توافق و اجماع نارس و ناكارآمد مي رسند.</a:t>
            </a:r>
            <a:endParaRPr lang="en-US" sz="1800" b="1" smtClean="0">
              <a:cs typeface="B Mitra" pitchFamily="2" charset="-78"/>
            </a:endParaRPr>
          </a:p>
        </p:txBody>
      </p:sp>
      <p:sp>
        <p:nvSpPr>
          <p:cNvPr id="23556" name="Text Box 4"/>
          <p:cNvSpPr txBox="1">
            <a:spLocks noChangeArrowheads="1"/>
          </p:cNvSpPr>
          <p:nvPr/>
        </p:nvSpPr>
        <p:spPr bwMode="auto">
          <a:xfrm>
            <a:off x="0" y="5661025"/>
            <a:ext cx="8507413" cy="584200"/>
          </a:xfrm>
          <a:prstGeom prst="rect">
            <a:avLst/>
          </a:prstGeom>
          <a:noFill/>
          <a:ln w="9525" algn="ctr">
            <a:noFill/>
            <a:miter lim="800000"/>
            <a:headEnd/>
            <a:tailEnd/>
          </a:ln>
        </p:spPr>
        <p:txBody>
          <a:bodyPr>
            <a:spAutoFit/>
          </a:bodyPr>
          <a:lstStyle/>
          <a:p>
            <a:pPr algn="l" rtl="0">
              <a:spcBef>
                <a:spcPct val="50000"/>
              </a:spcBef>
              <a:buFont typeface="Wingdings" pitchFamily="2" charset="2"/>
              <a:buChar char="Ø"/>
            </a:pPr>
            <a:r>
              <a:rPr lang="en-US" sz="1600" b="1">
                <a:latin typeface="Times New Roman" pitchFamily="18" charset="0"/>
                <a:cs typeface="Times New Roman" pitchFamily="18" charset="0"/>
              </a:rPr>
              <a:t> The greatest danger in times of turbulence is not the turbulence; it is to act </a:t>
            </a:r>
            <a:r>
              <a:rPr lang="fa-IR" sz="1600" b="1">
                <a:latin typeface="Times New Roman" pitchFamily="18" charset="0"/>
                <a:cs typeface="Times New Roman" pitchFamily="18" charset="0"/>
              </a:rPr>
              <a:t> </a:t>
            </a:r>
            <a:r>
              <a:rPr lang="en-US" sz="1600" b="1">
                <a:latin typeface="Times New Roman" pitchFamily="18" charset="0"/>
                <a:cs typeface="Times New Roman" pitchFamily="18" charset="0"/>
              </a:rPr>
              <a:t>with yesterday’s logic" (Peter </a:t>
            </a:r>
            <a:r>
              <a:rPr lang="fa-IR" sz="1600" b="1">
                <a:latin typeface="Times New Roman" pitchFamily="18" charset="0"/>
                <a:cs typeface="Times New Roman" pitchFamily="18" charset="0"/>
              </a:rPr>
              <a:t>ِِ</a:t>
            </a:r>
            <a:r>
              <a:rPr lang="en-US" sz="1600" b="1">
                <a:latin typeface="Times New Roman" pitchFamily="18" charset="0"/>
                <a:cs typeface="Times New Roman" pitchFamily="18" charset="0"/>
              </a:rPr>
              <a:t>Drucker)</a:t>
            </a:r>
          </a:p>
        </p:txBody>
      </p:sp>
      <p:pic>
        <p:nvPicPr>
          <p:cNvPr id="55301" name="Picture 4" descr="C:\Documents and Settings\vakilzadeh1090\My Documents\Downloads\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021388"/>
            <a:ext cx="1590675" cy="1023937"/>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in)">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79388" y="1447800"/>
            <a:ext cx="8713787" cy="2849563"/>
          </a:xfrm>
        </p:spPr>
        <p:txBody>
          <a:bodyPr/>
          <a:lstStyle/>
          <a:p>
            <a:pPr algn="just" eaLnBrk="1" hangingPunct="1">
              <a:lnSpc>
                <a:spcPct val="200000"/>
              </a:lnSpc>
            </a:pPr>
            <a:r>
              <a:rPr lang="fa-IR" sz="3200" smtClean="0">
                <a:solidFill>
                  <a:schemeClr val="tx1"/>
                </a:solidFill>
                <a:cs typeface="B Nazanin" pitchFamily="2" charset="-78"/>
              </a:rPr>
              <a:t>امروزه تمامی آینده پژوهان واندیشه ورزان مدیریت و برنامه‌ریزی به این باور رسیده‌اند که </a:t>
            </a:r>
            <a:r>
              <a:rPr lang="fa-IR" sz="3200" b="1" u="sng" smtClean="0">
                <a:solidFill>
                  <a:schemeClr val="tx1"/>
                </a:solidFill>
                <a:cs typeface="B Nazanin" pitchFamily="2" charset="-78"/>
              </a:rPr>
              <a:t>"پایه و اساس هر اقدامی، واقعیت نیست، بلکه ادراک‌هایی است که افراد از واقعیت دارند".</a:t>
            </a:r>
            <a:endParaRPr lang="en-US" sz="3200" b="1" u="sng" smtClean="0">
              <a:solidFill>
                <a:schemeClr val="tx1"/>
              </a:solidFill>
              <a:cs typeface="B Nazanin" pitchFamily="2" charset="-78"/>
            </a:endParaRPr>
          </a:p>
        </p:txBody>
      </p:sp>
      <p:sp>
        <p:nvSpPr>
          <p:cNvPr id="56323" name="Content Placeholder 2"/>
          <p:cNvSpPr>
            <a:spLocks noGrp="1"/>
          </p:cNvSpPr>
          <p:nvPr>
            <p:ph idx="1"/>
          </p:nvPr>
        </p:nvSpPr>
        <p:spPr>
          <a:xfrm>
            <a:off x="381000" y="5181600"/>
            <a:ext cx="8229600" cy="914400"/>
          </a:xfrm>
        </p:spPr>
        <p:txBody>
          <a:bodyPr/>
          <a:lstStyle/>
          <a:p>
            <a:pPr algn="ctr" eaLnBrk="1" hangingPunct="1">
              <a:buFont typeface="Arial" pitchFamily="34" charset="0"/>
              <a:buNone/>
            </a:pPr>
            <a:r>
              <a:rPr lang="fa-IR" sz="3600" smtClean="0">
                <a:solidFill>
                  <a:srgbClr val="FF3300"/>
                </a:solidFill>
                <a:latin typeface="Franklin Gothic Medium" pitchFamily="34" charset="0"/>
                <a:cs typeface="B Farnaz" pitchFamily="2" charset="-78"/>
              </a:rPr>
              <a:t>پس راه حل چیست؟</a:t>
            </a:r>
            <a:endParaRPr lang="en-US" sz="3600" smtClean="0">
              <a:solidFill>
                <a:srgbClr val="FF3300"/>
              </a:solidFill>
              <a:latin typeface="Franklin Gothic Medium" pitchFamily="34" charset="0"/>
              <a:cs typeface="B Farnaz" pitchFamily="2" charset="-78"/>
            </a:endParaRPr>
          </a:p>
          <a:p>
            <a:pPr eaLnBrk="1" hangingPunct="1">
              <a:buFont typeface="Arial" pitchFamily="34" charset="0"/>
              <a:buNone/>
            </a:pPr>
            <a:endParaRPr lang="en-US" smtClean="0">
              <a:cs typeface="Majalla UI"/>
            </a:endParaRPr>
          </a:p>
        </p:txBody>
      </p:sp>
      <p:pic>
        <p:nvPicPr>
          <p:cNvPr id="56324" name="Picture 4" descr="C:\Documents and Settings\vakilzadeh1090\My Documents\Downloads\Logo.jpg"/>
          <p:cNvPicPr>
            <a:picLocks noChangeAspect="1" noChangeArrowheads="1"/>
          </p:cNvPicPr>
          <p:nvPr/>
        </p:nvPicPr>
        <p:blipFill>
          <a:blip r:embed="rId3" cstate="print"/>
          <a:srcRect/>
          <a:stretch>
            <a:fillRect/>
          </a:stretch>
        </p:blipFill>
        <p:spPr bwMode="auto">
          <a:xfrm>
            <a:off x="0" y="5834063"/>
            <a:ext cx="1590675" cy="1023937"/>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288" y="476250"/>
            <a:ext cx="8229600" cy="1143000"/>
          </a:xfrm>
        </p:spPr>
        <p:txBody>
          <a:bodyPr/>
          <a:lstStyle/>
          <a:p>
            <a:pPr algn="ctr" eaLnBrk="1" hangingPunct="1"/>
            <a:r>
              <a:rPr lang="fa-IR" sz="3000" b="1" smtClean="0">
                <a:solidFill>
                  <a:srgbClr val="FF0000"/>
                </a:solidFill>
                <a:latin typeface="Franklin Gothic Medium" pitchFamily="34" charset="0"/>
                <a:cs typeface="B Titr" pitchFamily="2" charset="-78"/>
              </a:rPr>
              <a:t>چطور افراد و سازمان ها٬ واقعيت را درک مي کنند؟</a:t>
            </a:r>
          </a:p>
        </p:txBody>
      </p:sp>
      <p:sp>
        <p:nvSpPr>
          <p:cNvPr id="57347" name="Line 4"/>
          <p:cNvSpPr>
            <a:spLocks noChangeShapeType="1"/>
          </p:cNvSpPr>
          <p:nvPr/>
        </p:nvSpPr>
        <p:spPr bwMode="auto">
          <a:xfrm>
            <a:off x="990600" y="2209800"/>
            <a:ext cx="0" cy="3352800"/>
          </a:xfrm>
          <a:prstGeom prst="line">
            <a:avLst/>
          </a:prstGeom>
          <a:noFill/>
          <a:ln w="9525">
            <a:solidFill>
              <a:schemeClr val="tx1"/>
            </a:solidFill>
            <a:round/>
            <a:headEnd/>
            <a:tailEnd/>
          </a:ln>
        </p:spPr>
        <p:txBody>
          <a:bodyPr/>
          <a:lstStyle/>
          <a:p>
            <a:endParaRPr lang="fa-IR"/>
          </a:p>
        </p:txBody>
      </p:sp>
      <p:sp>
        <p:nvSpPr>
          <p:cNvPr id="57348" name="Line 5"/>
          <p:cNvSpPr>
            <a:spLocks noChangeShapeType="1"/>
          </p:cNvSpPr>
          <p:nvPr/>
        </p:nvSpPr>
        <p:spPr bwMode="auto">
          <a:xfrm>
            <a:off x="1676400" y="2209800"/>
            <a:ext cx="0" cy="3352800"/>
          </a:xfrm>
          <a:prstGeom prst="line">
            <a:avLst/>
          </a:prstGeom>
          <a:noFill/>
          <a:ln w="9525">
            <a:solidFill>
              <a:schemeClr val="tx1"/>
            </a:solidFill>
            <a:round/>
            <a:headEnd/>
            <a:tailEnd/>
          </a:ln>
        </p:spPr>
        <p:txBody>
          <a:bodyPr/>
          <a:lstStyle/>
          <a:p>
            <a:endParaRPr lang="fa-IR"/>
          </a:p>
        </p:txBody>
      </p:sp>
      <p:sp>
        <p:nvSpPr>
          <p:cNvPr id="57349" name="Line 6"/>
          <p:cNvSpPr>
            <a:spLocks noChangeShapeType="1"/>
          </p:cNvSpPr>
          <p:nvPr/>
        </p:nvSpPr>
        <p:spPr bwMode="auto">
          <a:xfrm>
            <a:off x="990600" y="5334000"/>
            <a:ext cx="685800" cy="0"/>
          </a:xfrm>
          <a:prstGeom prst="line">
            <a:avLst/>
          </a:prstGeom>
          <a:noFill/>
          <a:ln w="9525">
            <a:solidFill>
              <a:schemeClr val="tx1"/>
            </a:solidFill>
            <a:round/>
            <a:headEnd/>
            <a:tailEnd/>
          </a:ln>
        </p:spPr>
        <p:txBody>
          <a:bodyPr/>
          <a:lstStyle/>
          <a:p>
            <a:endParaRPr lang="fa-IR"/>
          </a:p>
        </p:txBody>
      </p:sp>
      <p:sp>
        <p:nvSpPr>
          <p:cNvPr id="57350" name="Line 7"/>
          <p:cNvSpPr>
            <a:spLocks noChangeShapeType="1"/>
          </p:cNvSpPr>
          <p:nvPr/>
        </p:nvSpPr>
        <p:spPr bwMode="auto">
          <a:xfrm>
            <a:off x="990600" y="4724400"/>
            <a:ext cx="685800" cy="0"/>
          </a:xfrm>
          <a:prstGeom prst="line">
            <a:avLst/>
          </a:prstGeom>
          <a:noFill/>
          <a:ln w="9525">
            <a:solidFill>
              <a:schemeClr val="tx1"/>
            </a:solidFill>
            <a:round/>
            <a:headEnd/>
            <a:tailEnd/>
          </a:ln>
        </p:spPr>
        <p:txBody>
          <a:bodyPr/>
          <a:lstStyle/>
          <a:p>
            <a:endParaRPr lang="fa-IR"/>
          </a:p>
        </p:txBody>
      </p:sp>
      <p:sp>
        <p:nvSpPr>
          <p:cNvPr id="57351" name="Line 8"/>
          <p:cNvSpPr>
            <a:spLocks noChangeShapeType="1"/>
          </p:cNvSpPr>
          <p:nvPr/>
        </p:nvSpPr>
        <p:spPr bwMode="auto">
          <a:xfrm>
            <a:off x="990600" y="4114800"/>
            <a:ext cx="685800" cy="0"/>
          </a:xfrm>
          <a:prstGeom prst="line">
            <a:avLst/>
          </a:prstGeom>
          <a:noFill/>
          <a:ln w="9525">
            <a:solidFill>
              <a:schemeClr val="tx1"/>
            </a:solidFill>
            <a:round/>
            <a:headEnd/>
            <a:tailEnd/>
          </a:ln>
        </p:spPr>
        <p:txBody>
          <a:bodyPr/>
          <a:lstStyle/>
          <a:p>
            <a:endParaRPr lang="fa-IR"/>
          </a:p>
        </p:txBody>
      </p:sp>
      <p:sp>
        <p:nvSpPr>
          <p:cNvPr id="57352" name="Line 9"/>
          <p:cNvSpPr>
            <a:spLocks noChangeShapeType="1"/>
          </p:cNvSpPr>
          <p:nvPr/>
        </p:nvSpPr>
        <p:spPr bwMode="auto">
          <a:xfrm>
            <a:off x="990600" y="3505200"/>
            <a:ext cx="685800" cy="0"/>
          </a:xfrm>
          <a:prstGeom prst="line">
            <a:avLst/>
          </a:prstGeom>
          <a:noFill/>
          <a:ln w="9525">
            <a:solidFill>
              <a:schemeClr val="tx1"/>
            </a:solidFill>
            <a:round/>
            <a:headEnd/>
            <a:tailEnd/>
          </a:ln>
        </p:spPr>
        <p:txBody>
          <a:bodyPr/>
          <a:lstStyle/>
          <a:p>
            <a:endParaRPr lang="fa-IR"/>
          </a:p>
        </p:txBody>
      </p:sp>
      <p:sp>
        <p:nvSpPr>
          <p:cNvPr id="57353" name="Line 10"/>
          <p:cNvSpPr>
            <a:spLocks noChangeShapeType="1"/>
          </p:cNvSpPr>
          <p:nvPr/>
        </p:nvSpPr>
        <p:spPr bwMode="auto">
          <a:xfrm>
            <a:off x="990600" y="2971800"/>
            <a:ext cx="685800" cy="0"/>
          </a:xfrm>
          <a:prstGeom prst="line">
            <a:avLst/>
          </a:prstGeom>
          <a:noFill/>
          <a:ln w="9525">
            <a:solidFill>
              <a:schemeClr val="tx1"/>
            </a:solidFill>
            <a:round/>
            <a:headEnd/>
            <a:tailEnd/>
          </a:ln>
        </p:spPr>
        <p:txBody>
          <a:bodyPr/>
          <a:lstStyle/>
          <a:p>
            <a:endParaRPr lang="fa-IR"/>
          </a:p>
        </p:txBody>
      </p:sp>
      <p:sp>
        <p:nvSpPr>
          <p:cNvPr id="57354" name="Line 11"/>
          <p:cNvSpPr>
            <a:spLocks noChangeShapeType="1"/>
          </p:cNvSpPr>
          <p:nvPr/>
        </p:nvSpPr>
        <p:spPr bwMode="auto">
          <a:xfrm>
            <a:off x="990600" y="2438400"/>
            <a:ext cx="685800" cy="0"/>
          </a:xfrm>
          <a:prstGeom prst="line">
            <a:avLst/>
          </a:prstGeom>
          <a:noFill/>
          <a:ln w="9525">
            <a:solidFill>
              <a:schemeClr val="tx1"/>
            </a:solidFill>
            <a:round/>
            <a:headEnd/>
            <a:tailEnd/>
          </a:ln>
        </p:spPr>
        <p:txBody>
          <a:bodyPr/>
          <a:lstStyle/>
          <a:p>
            <a:endParaRPr lang="fa-IR"/>
          </a:p>
        </p:txBody>
      </p:sp>
      <p:sp>
        <p:nvSpPr>
          <p:cNvPr id="57355" name="Text Box 13"/>
          <p:cNvSpPr txBox="1">
            <a:spLocks noChangeArrowheads="1"/>
          </p:cNvSpPr>
          <p:nvPr/>
        </p:nvSpPr>
        <p:spPr bwMode="auto">
          <a:xfrm>
            <a:off x="1066800" y="2057400"/>
            <a:ext cx="533400" cy="369888"/>
          </a:xfrm>
          <a:prstGeom prst="rect">
            <a:avLst/>
          </a:prstGeom>
          <a:noFill/>
          <a:ln w="9525">
            <a:noFill/>
            <a:miter lim="800000"/>
            <a:headEnd/>
            <a:tailEnd/>
          </a:ln>
        </p:spPr>
        <p:txBody>
          <a:bodyPr>
            <a:spAutoFit/>
          </a:bodyPr>
          <a:lstStyle/>
          <a:p>
            <a:pPr algn="l" rtl="0">
              <a:spcBef>
                <a:spcPct val="50000"/>
              </a:spcBef>
            </a:pPr>
            <a:endParaRPr lang="fa-IR">
              <a:latin typeface="Calibri" pitchFamily="34" charset="0"/>
            </a:endParaRPr>
          </a:p>
        </p:txBody>
      </p:sp>
      <p:sp>
        <p:nvSpPr>
          <p:cNvPr id="57356" name="Text Box 14"/>
          <p:cNvSpPr txBox="1">
            <a:spLocks noChangeArrowheads="1"/>
          </p:cNvSpPr>
          <p:nvPr/>
        </p:nvSpPr>
        <p:spPr bwMode="auto">
          <a:xfrm>
            <a:off x="1219200" y="2209800"/>
            <a:ext cx="533400" cy="369888"/>
          </a:xfrm>
          <a:prstGeom prst="rect">
            <a:avLst/>
          </a:prstGeom>
          <a:noFill/>
          <a:ln w="9525">
            <a:noFill/>
            <a:miter lim="800000"/>
            <a:headEnd/>
            <a:tailEnd/>
          </a:ln>
        </p:spPr>
        <p:txBody>
          <a:bodyPr>
            <a:spAutoFit/>
          </a:bodyPr>
          <a:lstStyle/>
          <a:p>
            <a:pPr algn="l" rtl="0">
              <a:spcBef>
                <a:spcPct val="50000"/>
              </a:spcBef>
            </a:pPr>
            <a:endParaRPr lang="fa-IR">
              <a:latin typeface="Calibri" pitchFamily="34" charset="0"/>
            </a:endParaRPr>
          </a:p>
        </p:txBody>
      </p:sp>
      <p:sp>
        <p:nvSpPr>
          <p:cNvPr id="57357" name="Text Box 15"/>
          <p:cNvSpPr txBox="1">
            <a:spLocks noChangeArrowheads="1"/>
          </p:cNvSpPr>
          <p:nvPr/>
        </p:nvSpPr>
        <p:spPr bwMode="auto">
          <a:xfrm>
            <a:off x="1066800" y="1981200"/>
            <a:ext cx="533400" cy="369888"/>
          </a:xfrm>
          <a:prstGeom prst="rect">
            <a:avLst/>
          </a:prstGeom>
          <a:noFill/>
          <a:ln w="9525">
            <a:noFill/>
            <a:miter lim="800000"/>
            <a:headEnd/>
            <a:tailEnd/>
          </a:ln>
        </p:spPr>
        <p:txBody>
          <a:bodyPr>
            <a:spAutoFit/>
          </a:bodyPr>
          <a:lstStyle/>
          <a:p>
            <a:pPr algn="l" rtl="0">
              <a:spcBef>
                <a:spcPct val="50000"/>
              </a:spcBef>
            </a:pPr>
            <a:endParaRPr lang="fa-IR">
              <a:latin typeface="Calibri" pitchFamily="34" charset="0"/>
            </a:endParaRPr>
          </a:p>
        </p:txBody>
      </p:sp>
      <p:sp>
        <p:nvSpPr>
          <p:cNvPr id="57358" name="Text Box 16"/>
          <p:cNvSpPr txBox="1">
            <a:spLocks noChangeArrowheads="1"/>
          </p:cNvSpPr>
          <p:nvPr/>
        </p:nvSpPr>
        <p:spPr bwMode="auto">
          <a:xfrm>
            <a:off x="1143000" y="2057400"/>
            <a:ext cx="533400" cy="400050"/>
          </a:xfrm>
          <a:prstGeom prst="rect">
            <a:avLst/>
          </a:prstGeom>
          <a:noFill/>
          <a:ln w="9525">
            <a:noFill/>
            <a:miter lim="800000"/>
            <a:headEnd/>
            <a:tailEnd/>
          </a:ln>
        </p:spPr>
        <p:txBody>
          <a:bodyPr>
            <a:spAutoFit/>
          </a:bodyPr>
          <a:lstStyle/>
          <a:p>
            <a:pPr algn="l" rtl="0">
              <a:spcBef>
                <a:spcPct val="50000"/>
              </a:spcBef>
            </a:pPr>
            <a:r>
              <a:rPr lang="en-US" sz="2000" b="1">
                <a:latin typeface="Calibri" pitchFamily="34" charset="0"/>
              </a:rPr>
              <a:t>A</a:t>
            </a:r>
          </a:p>
        </p:txBody>
      </p:sp>
      <p:sp>
        <p:nvSpPr>
          <p:cNvPr id="57359" name="Text Box 17"/>
          <p:cNvSpPr txBox="1">
            <a:spLocks noChangeArrowheads="1"/>
          </p:cNvSpPr>
          <p:nvPr/>
        </p:nvSpPr>
        <p:spPr bwMode="auto">
          <a:xfrm>
            <a:off x="1143000" y="2514600"/>
            <a:ext cx="457200" cy="461963"/>
          </a:xfrm>
          <a:prstGeom prst="rect">
            <a:avLst/>
          </a:prstGeom>
          <a:noFill/>
          <a:ln w="9525">
            <a:noFill/>
            <a:miter lim="800000"/>
            <a:headEnd/>
            <a:tailEnd/>
          </a:ln>
        </p:spPr>
        <p:txBody>
          <a:bodyPr>
            <a:spAutoFit/>
          </a:bodyPr>
          <a:lstStyle/>
          <a:p>
            <a:pPr algn="l" rtl="0">
              <a:spcBef>
                <a:spcPct val="50000"/>
              </a:spcBef>
            </a:pPr>
            <a:r>
              <a:rPr lang="en-US" sz="2400" b="1">
                <a:latin typeface="Calibri" pitchFamily="34" charset="0"/>
              </a:rPr>
              <a:t>B</a:t>
            </a:r>
          </a:p>
        </p:txBody>
      </p:sp>
      <p:sp>
        <p:nvSpPr>
          <p:cNvPr id="57360" name="Text Box 18"/>
          <p:cNvSpPr txBox="1">
            <a:spLocks noChangeArrowheads="1"/>
          </p:cNvSpPr>
          <p:nvPr/>
        </p:nvSpPr>
        <p:spPr bwMode="auto">
          <a:xfrm>
            <a:off x="1143000" y="3048000"/>
            <a:ext cx="457200" cy="461963"/>
          </a:xfrm>
          <a:prstGeom prst="rect">
            <a:avLst/>
          </a:prstGeom>
          <a:noFill/>
          <a:ln w="9525">
            <a:noFill/>
            <a:miter lim="800000"/>
            <a:headEnd/>
            <a:tailEnd/>
          </a:ln>
        </p:spPr>
        <p:txBody>
          <a:bodyPr>
            <a:spAutoFit/>
          </a:bodyPr>
          <a:lstStyle/>
          <a:p>
            <a:pPr algn="l" rtl="0">
              <a:spcBef>
                <a:spcPct val="50000"/>
              </a:spcBef>
            </a:pPr>
            <a:r>
              <a:rPr lang="en-US" sz="2400" b="1">
                <a:latin typeface="Calibri" pitchFamily="34" charset="0"/>
              </a:rPr>
              <a:t>C</a:t>
            </a:r>
          </a:p>
        </p:txBody>
      </p:sp>
      <p:sp>
        <p:nvSpPr>
          <p:cNvPr id="57361" name="Text Box 19"/>
          <p:cNvSpPr txBox="1">
            <a:spLocks noChangeArrowheads="1"/>
          </p:cNvSpPr>
          <p:nvPr/>
        </p:nvSpPr>
        <p:spPr bwMode="auto">
          <a:xfrm>
            <a:off x="1143000" y="3581400"/>
            <a:ext cx="533400" cy="461963"/>
          </a:xfrm>
          <a:prstGeom prst="rect">
            <a:avLst/>
          </a:prstGeom>
          <a:noFill/>
          <a:ln w="9525">
            <a:noFill/>
            <a:miter lim="800000"/>
            <a:headEnd/>
            <a:tailEnd/>
          </a:ln>
        </p:spPr>
        <p:txBody>
          <a:bodyPr>
            <a:spAutoFit/>
          </a:bodyPr>
          <a:lstStyle/>
          <a:p>
            <a:pPr algn="l" rtl="0">
              <a:spcBef>
                <a:spcPct val="50000"/>
              </a:spcBef>
            </a:pPr>
            <a:r>
              <a:rPr lang="en-US" sz="2400" b="1">
                <a:latin typeface="Calibri" pitchFamily="34" charset="0"/>
              </a:rPr>
              <a:t>A</a:t>
            </a:r>
          </a:p>
        </p:txBody>
      </p:sp>
      <p:sp>
        <p:nvSpPr>
          <p:cNvPr id="57362" name="Text Box 20"/>
          <p:cNvSpPr txBox="1">
            <a:spLocks noChangeArrowheads="1"/>
          </p:cNvSpPr>
          <p:nvPr/>
        </p:nvSpPr>
        <p:spPr bwMode="auto">
          <a:xfrm>
            <a:off x="1143000" y="4191000"/>
            <a:ext cx="457200" cy="461963"/>
          </a:xfrm>
          <a:prstGeom prst="rect">
            <a:avLst/>
          </a:prstGeom>
          <a:noFill/>
          <a:ln w="9525">
            <a:noFill/>
            <a:miter lim="800000"/>
            <a:headEnd/>
            <a:tailEnd/>
          </a:ln>
        </p:spPr>
        <p:txBody>
          <a:bodyPr>
            <a:spAutoFit/>
          </a:bodyPr>
          <a:lstStyle/>
          <a:p>
            <a:pPr algn="l" rtl="0">
              <a:spcBef>
                <a:spcPct val="50000"/>
              </a:spcBef>
            </a:pPr>
            <a:r>
              <a:rPr lang="en-US" sz="2400" b="1">
                <a:latin typeface="Calibri" pitchFamily="34" charset="0"/>
              </a:rPr>
              <a:t>C</a:t>
            </a:r>
          </a:p>
        </p:txBody>
      </p:sp>
      <p:sp>
        <p:nvSpPr>
          <p:cNvPr id="57363" name="Text Box 21"/>
          <p:cNvSpPr txBox="1">
            <a:spLocks noChangeArrowheads="1"/>
          </p:cNvSpPr>
          <p:nvPr/>
        </p:nvSpPr>
        <p:spPr bwMode="auto">
          <a:xfrm>
            <a:off x="1143000" y="4800600"/>
            <a:ext cx="533400" cy="461963"/>
          </a:xfrm>
          <a:prstGeom prst="rect">
            <a:avLst/>
          </a:prstGeom>
          <a:noFill/>
          <a:ln w="9525">
            <a:noFill/>
            <a:miter lim="800000"/>
            <a:headEnd/>
            <a:tailEnd/>
          </a:ln>
        </p:spPr>
        <p:txBody>
          <a:bodyPr>
            <a:spAutoFit/>
          </a:bodyPr>
          <a:lstStyle/>
          <a:p>
            <a:pPr algn="l" rtl="0">
              <a:spcBef>
                <a:spcPct val="50000"/>
              </a:spcBef>
            </a:pPr>
            <a:r>
              <a:rPr lang="en-US" sz="2400" b="1">
                <a:latin typeface="Calibri" pitchFamily="34" charset="0"/>
              </a:rPr>
              <a:t>F</a:t>
            </a:r>
          </a:p>
        </p:txBody>
      </p:sp>
      <p:sp>
        <p:nvSpPr>
          <p:cNvPr id="57364" name="Text Box 22"/>
          <p:cNvSpPr txBox="1">
            <a:spLocks noChangeArrowheads="1"/>
          </p:cNvSpPr>
          <p:nvPr/>
        </p:nvSpPr>
        <p:spPr bwMode="auto">
          <a:xfrm>
            <a:off x="1143000" y="5334000"/>
            <a:ext cx="533400" cy="461963"/>
          </a:xfrm>
          <a:prstGeom prst="rect">
            <a:avLst/>
          </a:prstGeom>
          <a:noFill/>
          <a:ln w="9525">
            <a:noFill/>
            <a:miter lim="800000"/>
            <a:headEnd/>
            <a:tailEnd/>
          </a:ln>
        </p:spPr>
        <p:txBody>
          <a:bodyPr>
            <a:spAutoFit/>
          </a:bodyPr>
          <a:lstStyle/>
          <a:p>
            <a:pPr algn="l" rtl="0">
              <a:spcBef>
                <a:spcPct val="50000"/>
              </a:spcBef>
            </a:pPr>
            <a:r>
              <a:rPr lang="en-US" sz="2400" b="1">
                <a:latin typeface="Calibri" pitchFamily="34" charset="0"/>
              </a:rPr>
              <a:t>O</a:t>
            </a:r>
          </a:p>
        </p:txBody>
      </p:sp>
      <p:sp>
        <p:nvSpPr>
          <p:cNvPr id="57365" name="Text Box 23"/>
          <p:cNvSpPr txBox="1">
            <a:spLocks noChangeArrowheads="1"/>
          </p:cNvSpPr>
          <p:nvPr/>
        </p:nvSpPr>
        <p:spPr bwMode="auto">
          <a:xfrm>
            <a:off x="2438400" y="2057400"/>
            <a:ext cx="685800" cy="369888"/>
          </a:xfrm>
          <a:prstGeom prst="rect">
            <a:avLst/>
          </a:prstGeom>
          <a:noFill/>
          <a:ln w="9525">
            <a:noFill/>
            <a:miter lim="800000"/>
            <a:headEnd/>
            <a:tailEnd/>
          </a:ln>
        </p:spPr>
        <p:txBody>
          <a:bodyPr>
            <a:spAutoFit/>
          </a:bodyPr>
          <a:lstStyle/>
          <a:p>
            <a:pPr algn="l" rtl="0">
              <a:spcBef>
                <a:spcPct val="50000"/>
              </a:spcBef>
            </a:pPr>
            <a:r>
              <a:rPr lang="en-US" b="1">
                <a:latin typeface="Calibri" pitchFamily="34" charset="0"/>
              </a:rPr>
              <a:t>Act</a:t>
            </a:r>
          </a:p>
        </p:txBody>
      </p:sp>
      <p:sp>
        <p:nvSpPr>
          <p:cNvPr id="57366" name="Text Box 25"/>
          <p:cNvSpPr txBox="1">
            <a:spLocks noChangeArrowheads="1"/>
          </p:cNvSpPr>
          <p:nvPr/>
        </p:nvSpPr>
        <p:spPr bwMode="auto">
          <a:xfrm>
            <a:off x="2438400" y="2514600"/>
            <a:ext cx="1066800" cy="369888"/>
          </a:xfrm>
          <a:prstGeom prst="rect">
            <a:avLst/>
          </a:prstGeom>
          <a:noFill/>
          <a:ln w="9525">
            <a:noFill/>
            <a:miter lim="800000"/>
            <a:headEnd/>
            <a:tailEnd/>
          </a:ln>
        </p:spPr>
        <p:txBody>
          <a:bodyPr>
            <a:spAutoFit/>
          </a:bodyPr>
          <a:lstStyle/>
          <a:p>
            <a:pPr algn="l" rtl="0">
              <a:spcBef>
                <a:spcPct val="50000"/>
              </a:spcBef>
            </a:pPr>
            <a:r>
              <a:rPr lang="en-US" b="1">
                <a:latin typeface="Calibri" pitchFamily="34" charset="0"/>
              </a:rPr>
              <a:t>Believe</a:t>
            </a:r>
          </a:p>
        </p:txBody>
      </p:sp>
      <p:sp>
        <p:nvSpPr>
          <p:cNvPr id="57367" name="Text Box 26"/>
          <p:cNvSpPr txBox="1">
            <a:spLocks noChangeArrowheads="1"/>
          </p:cNvSpPr>
          <p:nvPr/>
        </p:nvSpPr>
        <p:spPr bwMode="auto">
          <a:xfrm>
            <a:off x="2438400" y="3048000"/>
            <a:ext cx="1371600" cy="369888"/>
          </a:xfrm>
          <a:prstGeom prst="rect">
            <a:avLst/>
          </a:prstGeom>
          <a:noFill/>
          <a:ln w="9525">
            <a:noFill/>
            <a:miter lim="800000"/>
            <a:headEnd/>
            <a:tailEnd/>
          </a:ln>
        </p:spPr>
        <p:txBody>
          <a:bodyPr>
            <a:spAutoFit/>
          </a:bodyPr>
          <a:lstStyle/>
          <a:p>
            <a:pPr algn="l" rtl="0">
              <a:spcBef>
                <a:spcPct val="50000"/>
              </a:spcBef>
            </a:pPr>
            <a:r>
              <a:rPr lang="en-US" b="1">
                <a:latin typeface="Calibri" pitchFamily="34" charset="0"/>
              </a:rPr>
              <a:t>Conclude</a:t>
            </a:r>
          </a:p>
        </p:txBody>
      </p:sp>
      <p:sp>
        <p:nvSpPr>
          <p:cNvPr id="57368" name="Text Box 27"/>
          <p:cNvSpPr txBox="1">
            <a:spLocks noChangeArrowheads="1"/>
          </p:cNvSpPr>
          <p:nvPr/>
        </p:nvSpPr>
        <p:spPr bwMode="auto">
          <a:xfrm>
            <a:off x="2438400" y="3657600"/>
            <a:ext cx="1295400" cy="369888"/>
          </a:xfrm>
          <a:prstGeom prst="rect">
            <a:avLst/>
          </a:prstGeom>
          <a:noFill/>
          <a:ln w="9525">
            <a:noFill/>
            <a:miter lim="800000"/>
            <a:headEnd/>
            <a:tailEnd/>
          </a:ln>
        </p:spPr>
        <p:txBody>
          <a:bodyPr>
            <a:spAutoFit/>
          </a:bodyPr>
          <a:lstStyle/>
          <a:p>
            <a:pPr algn="l" rtl="0">
              <a:spcBef>
                <a:spcPct val="50000"/>
              </a:spcBef>
            </a:pPr>
            <a:r>
              <a:rPr lang="en-US" b="1">
                <a:latin typeface="Calibri" pitchFamily="34" charset="0"/>
              </a:rPr>
              <a:t>Assume</a:t>
            </a:r>
          </a:p>
        </p:txBody>
      </p:sp>
      <p:sp>
        <p:nvSpPr>
          <p:cNvPr id="57369" name="Text Box 28"/>
          <p:cNvSpPr txBox="1">
            <a:spLocks noChangeArrowheads="1"/>
          </p:cNvSpPr>
          <p:nvPr/>
        </p:nvSpPr>
        <p:spPr bwMode="auto">
          <a:xfrm>
            <a:off x="2438400" y="4267200"/>
            <a:ext cx="1143000" cy="369888"/>
          </a:xfrm>
          <a:prstGeom prst="rect">
            <a:avLst/>
          </a:prstGeom>
          <a:noFill/>
          <a:ln w="9525">
            <a:noFill/>
            <a:miter lim="800000"/>
            <a:headEnd/>
            <a:tailEnd/>
          </a:ln>
        </p:spPr>
        <p:txBody>
          <a:bodyPr>
            <a:spAutoFit/>
          </a:bodyPr>
          <a:lstStyle/>
          <a:p>
            <a:pPr algn="l" rtl="0">
              <a:spcBef>
                <a:spcPct val="50000"/>
              </a:spcBef>
            </a:pPr>
            <a:r>
              <a:rPr lang="en-US" b="1">
                <a:latin typeface="Calibri" pitchFamily="34" charset="0"/>
              </a:rPr>
              <a:t>Colour</a:t>
            </a:r>
          </a:p>
        </p:txBody>
      </p:sp>
      <p:sp>
        <p:nvSpPr>
          <p:cNvPr id="57370" name="Text Box 29"/>
          <p:cNvSpPr txBox="1">
            <a:spLocks noChangeArrowheads="1"/>
          </p:cNvSpPr>
          <p:nvPr/>
        </p:nvSpPr>
        <p:spPr bwMode="auto">
          <a:xfrm>
            <a:off x="2438400" y="4800600"/>
            <a:ext cx="1066800" cy="369888"/>
          </a:xfrm>
          <a:prstGeom prst="rect">
            <a:avLst/>
          </a:prstGeom>
          <a:noFill/>
          <a:ln w="9525">
            <a:noFill/>
            <a:miter lim="800000"/>
            <a:headEnd/>
            <a:tailEnd/>
          </a:ln>
        </p:spPr>
        <p:txBody>
          <a:bodyPr>
            <a:spAutoFit/>
          </a:bodyPr>
          <a:lstStyle/>
          <a:p>
            <a:pPr algn="l" rtl="0">
              <a:spcBef>
                <a:spcPct val="50000"/>
              </a:spcBef>
            </a:pPr>
            <a:r>
              <a:rPr lang="en-US" b="1">
                <a:latin typeface="Calibri" pitchFamily="34" charset="0"/>
              </a:rPr>
              <a:t>Filter</a:t>
            </a:r>
          </a:p>
        </p:txBody>
      </p:sp>
      <p:sp>
        <p:nvSpPr>
          <p:cNvPr id="57371" name="Text Box 30"/>
          <p:cNvSpPr txBox="1">
            <a:spLocks noChangeArrowheads="1"/>
          </p:cNvSpPr>
          <p:nvPr/>
        </p:nvSpPr>
        <p:spPr bwMode="auto">
          <a:xfrm>
            <a:off x="2438400" y="5410200"/>
            <a:ext cx="1219200" cy="369888"/>
          </a:xfrm>
          <a:prstGeom prst="rect">
            <a:avLst/>
          </a:prstGeom>
          <a:noFill/>
          <a:ln w="9525">
            <a:noFill/>
            <a:miter lim="800000"/>
            <a:headEnd/>
            <a:tailEnd/>
          </a:ln>
        </p:spPr>
        <p:txBody>
          <a:bodyPr>
            <a:spAutoFit/>
          </a:bodyPr>
          <a:lstStyle/>
          <a:p>
            <a:pPr algn="l" rtl="0">
              <a:spcBef>
                <a:spcPct val="50000"/>
              </a:spcBef>
            </a:pPr>
            <a:r>
              <a:rPr lang="en-US" b="1">
                <a:latin typeface="Calibri" pitchFamily="34" charset="0"/>
              </a:rPr>
              <a:t>Observe</a:t>
            </a:r>
          </a:p>
        </p:txBody>
      </p:sp>
      <p:sp>
        <p:nvSpPr>
          <p:cNvPr id="12316" name="Freeform 32"/>
          <p:cNvSpPr>
            <a:spLocks/>
          </p:cNvSpPr>
          <p:nvPr/>
        </p:nvSpPr>
        <p:spPr bwMode="auto">
          <a:xfrm>
            <a:off x="1752600" y="5105400"/>
            <a:ext cx="304800" cy="533400"/>
          </a:xfrm>
          <a:custGeom>
            <a:avLst/>
            <a:gdLst>
              <a:gd name="T0" fmla="*/ 0 w 192"/>
              <a:gd name="T1" fmla="*/ 2147483647 h 336"/>
              <a:gd name="T2" fmla="*/ 2147483647 w 192"/>
              <a:gd name="T3" fmla="*/ 2147483647 h 336"/>
              <a:gd name="T4" fmla="*/ 0 w 192"/>
              <a:gd name="T5" fmla="*/ 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336"/>
                </a:moveTo>
                <a:cubicBezTo>
                  <a:pt x="96" y="292"/>
                  <a:pt x="192" y="248"/>
                  <a:pt x="192" y="192"/>
                </a:cubicBezTo>
                <a:cubicBezTo>
                  <a:pt x="192" y="136"/>
                  <a:pt x="32" y="40"/>
                  <a:pt x="0" y="0"/>
                </a:cubicBezTo>
              </a:path>
            </a:pathLst>
          </a:custGeom>
          <a:ln>
            <a:headEnd/>
            <a:tailEnd type="triangle" w="lg" len="lg"/>
          </a:ln>
        </p:spPr>
        <p:style>
          <a:lnRef idx="1">
            <a:schemeClr val="accent4"/>
          </a:lnRef>
          <a:fillRef idx="0">
            <a:schemeClr val="accent4"/>
          </a:fillRef>
          <a:effectRef idx="0">
            <a:schemeClr val="accent4"/>
          </a:effectRef>
          <a:fontRef idx="minor">
            <a:schemeClr val="tx1"/>
          </a:fontRef>
        </p:style>
        <p:txBody>
          <a:bodyPr/>
          <a:lstStyle/>
          <a:p>
            <a:pPr>
              <a:defRPr/>
            </a:pPr>
            <a:endParaRPr lang="fa-IR"/>
          </a:p>
        </p:txBody>
      </p:sp>
      <p:sp>
        <p:nvSpPr>
          <p:cNvPr id="12317" name="Freeform 33"/>
          <p:cNvSpPr>
            <a:spLocks/>
          </p:cNvSpPr>
          <p:nvPr/>
        </p:nvSpPr>
        <p:spPr bwMode="auto">
          <a:xfrm>
            <a:off x="1752600" y="2133600"/>
            <a:ext cx="304800" cy="533400"/>
          </a:xfrm>
          <a:custGeom>
            <a:avLst/>
            <a:gdLst>
              <a:gd name="T0" fmla="*/ 0 w 192"/>
              <a:gd name="T1" fmla="*/ 2147483647 h 336"/>
              <a:gd name="T2" fmla="*/ 2147483647 w 192"/>
              <a:gd name="T3" fmla="*/ 2147483647 h 336"/>
              <a:gd name="T4" fmla="*/ 0 w 192"/>
              <a:gd name="T5" fmla="*/ 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336"/>
                </a:moveTo>
                <a:cubicBezTo>
                  <a:pt x="96" y="292"/>
                  <a:pt x="192" y="248"/>
                  <a:pt x="192" y="192"/>
                </a:cubicBezTo>
                <a:cubicBezTo>
                  <a:pt x="192" y="136"/>
                  <a:pt x="32" y="40"/>
                  <a:pt x="0" y="0"/>
                </a:cubicBezTo>
              </a:path>
            </a:pathLst>
          </a:custGeom>
          <a:ln>
            <a:headEnd/>
            <a:tailEnd type="triangle" w="lg" len="lg"/>
          </a:ln>
        </p:spPr>
        <p:style>
          <a:lnRef idx="1">
            <a:schemeClr val="accent4"/>
          </a:lnRef>
          <a:fillRef idx="0">
            <a:schemeClr val="accent4"/>
          </a:fillRef>
          <a:effectRef idx="0">
            <a:schemeClr val="accent4"/>
          </a:effectRef>
          <a:fontRef idx="minor">
            <a:schemeClr val="tx1"/>
          </a:fontRef>
        </p:style>
        <p:txBody>
          <a:bodyPr/>
          <a:lstStyle/>
          <a:p>
            <a:pPr>
              <a:defRPr/>
            </a:pPr>
            <a:endParaRPr lang="fa-IR"/>
          </a:p>
        </p:txBody>
      </p:sp>
      <p:sp>
        <p:nvSpPr>
          <p:cNvPr id="12318" name="Freeform 34"/>
          <p:cNvSpPr>
            <a:spLocks/>
          </p:cNvSpPr>
          <p:nvPr/>
        </p:nvSpPr>
        <p:spPr bwMode="auto">
          <a:xfrm>
            <a:off x="1752600" y="2743200"/>
            <a:ext cx="304800" cy="533400"/>
          </a:xfrm>
          <a:custGeom>
            <a:avLst/>
            <a:gdLst>
              <a:gd name="T0" fmla="*/ 0 w 192"/>
              <a:gd name="T1" fmla="*/ 2147483647 h 336"/>
              <a:gd name="T2" fmla="*/ 2147483647 w 192"/>
              <a:gd name="T3" fmla="*/ 2147483647 h 336"/>
              <a:gd name="T4" fmla="*/ 0 w 192"/>
              <a:gd name="T5" fmla="*/ 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336"/>
                </a:moveTo>
                <a:cubicBezTo>
                  <a:pt x="96" y="292"/>
                  <a:pt x="192" y="248"/>
                  <a:pt x="192" y="192"/>
                </a:cubicBezTo>
                <a:cubicBezTo>
                  <a:pt x="192" y="136"/>
                  <a:pt x="32" y="40"/>
                  <a:pt x="0" y="0"/>
                </a:cubicBezTo>
              </a:path>
            </a:pathLst>
          </a:custGeom>
          <a:ln>
            <a:headEnd/>
            <a:tailEnd type="triangle" w="lg" len="lg"/>
          </a:ln>
        </p:spPr>
        <p:style>
          <a:lnRef idx="1">
            <a:schemeClr val="accent4"/>
          </a:lnRef>
          <a:fillRef idx="0">
            <a:schemeClr val="accent4"/>
          </a:fillRef>
          <a:effectRef idx="0">
            <a:schemeClr val="accent4"/>
          </a:effectRef>
          <a:fontRef idx="minor">
            <a:schemeClr val="tx1"/>
          </a:fontRef>
        </p:style>
        <p:txBody>
          <a:bodyPr/>
          <a:lstStyle/>
          <a:p>
            <a:pPr>
              <a:defRPr/>
            </a:pPr>
            <a:endParaRPr lang="fa-IR"/>
          </a:p>
        </p:txBody>
      </p:sp>
      <p:sp>
        <p:nvSpPr>
          <p:cNvPr id="12319" name="Freeform 35"/>
          <p:cNvSpPr>
            <a:spLocks/>
          </p:cNvSpPr>
          <p:nvPr/>
        </p:nvSpPr>
        <p:spPr bwMode="auto">
          <a:xfrm>
            <a:off x="1752600" y="3276600"/>
            <a:ext cx="304800" cy="533400"/>
          </a:xfrm>
          <a:custGeom>
            <a:avLst/>
            <a:gdLst>
              <a:gd name="T0" fmla="*/ 0 w 192"/>
              <a:gd name="T1" fmla="*/ 2147483647 h 336"/>
              <a:gd name="T2" fmla="*/ 2147483647 w 192"/>
              <a:gd name="T3" fmla="*/ 2147483647 h 336"/>
              <a:gd name="T4" fmla="*/ 0 w 192"/>
              <a:gd name="T5" fmla="*/ 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336"/>
                </a:moveTo>
                <a:cubicBezTo>
                  <a:pt x="96" y="292"/>
                  <a:pt x="192" y="248"/>
                  <a:pt x="192" y="192"/>
                </a:cubicBezTo>
                <a:cubicBezTo>
                  <a:pt x="192" y="136"/>
                  <a:pt x="32" y="40"/>
                  <a:pt x="0" y="0"/>
                </a:cubicBezTo>
              </a:path>
            </a:pathLst>
          </a:custGeom>
          <a:ln>
            <a:headEnd/>
            <a:tailEnd type="triangle" w="lg" len="lg"/>
          </a:ln>
        </p:spPr>
        <p:style>
          <a:lnRef idx="1">
            <a:schemeClr val="accent4"/>
          </a:lnRef>
          <a:fillRef idx="0">
            <a:schemeClr val="accent4"/>
          </a:fillRef>
          <a:effectRef idx="0">
            <a:schemeClr val="accent4"/>
          </a:effectRef>
          <a:fontRef idx="minor">
            <a:schemeClr val="tx1"/>
          </a:fontRef>
        </p:style>
        <p:txBody>
          <a:bodyPr/>
          <a:lstStyle/>
          <a:p>
            <a:pPr>
              <a:defRPr/>
            </a:pPr>
            <a:endParaRPr lang="fa-IR"/>
          </a:p>
        </p:txBody>
      </p:sp>
      <p:sp>
        <p:nvSpPr>
          <p:cNvPr id="12320" name="Freeform 36"/>
          <p:cNvSpPr>
            <a:spLocks/>
          </p:cNvSpPr>
          <p:nvPr/>
        </p:nvSpPr>
        <p:spPr bwMode="auto">
          <a:xfrm>
            <a:off x="1752600" y="3886200"/>
            <a:ext cx="304800" cy="533400"/>
          </a:xfrm>
          <a:custGeom>
            <a:avLst/>
            <a:gdLst>
              <a:gd name="T0" fmla="*/ 0 w 192"/>
              <a:gd name="T1" fmla="*/ 2147483647 h 336"/>
              <a:gd name="T2" fmla="*/ 2147483647 w 192"/>
              <a:gd name="T3" fmla="*/ 2147483647 h 336"/>
              <a:gd name="T4" fmla="*/ 0 w 192"/>
              <a:gd name="T5" fmla="*/ 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336"/>
                </a:moveTo>
                <a:cubicBezTo>
                  <a:pt x="96" y="292"/>
                  <a:pt x="192" y="248"/>
                  <a:pt x="192" y="192"/>
                </a:cubicBezTo>
                <a:cubicBezTo>
                  <a:pt x="192" y="136"/>
                  <a:pt x="32" y="40"/>
                  <a:pt x="0" y="0"/>
                </a:cubicBezTo>
              </a:path>
            </a:pathLst>
          </a:custGeom>
          <a:ln>
            <a:headEnd/>
            <a:tailEnd type="triangle" w="lg" len="lg"/>
          </a:ln>
        </p:spPr>
        <p:style>
          <a:lnRef idx="1">
            <a:schemeClr val="accent4"/>
          </a:lnRef>
          <a:fillRef idx="0">
            <a:schemeClr val="accent4"/>
          </a:fillRef>
          <a:effectRef idx="0">
            <a:schemeClr val="accent4"/>
          </a:effectRef>
          <a:fontRef idx="minor">
            <a:schemeClr val="tx1"/>
          </a:fontRef>
        </p:style>
        <p:txBody>
          <a:bodyPr/>
          <a:lstStyle/>
          <a:p>
            <a:pPr>
              <a:defRPr/>
            </a:pPr>
            <a:endParaRPr lang="fa-IR"/>
          </a:p>
        </p:txBody>
      </p:sp>
      <p:sp>
        <p:nvSpPr>
          <p:cNvPr id="12321" name="Freeform 37"/>
          <p:cNvSpPr>
            <a:spLocks/>
          </p:cNvSpPr>
          <p:nvPr/>
        </p:nvSpPr>
        <p:spPr bwMode="auto">
          <a:xfrm>
            <a:off x="1752600" y="4495800"/>
            <a:ext cx="304800" cy="533400"/>
          </a:xfrm>
          <a:custGeom>
            <a:avLst/>
            <a:gdLst>
              <a:gd name="T0" fmla="*/ 0 w 192"/>
              <a:gd name="T1" fmla="*/ 2147483647 h 336"/>
              <a:gd name="T2" fmla="*/ 2147483647 w 192"/>
              <a:gd name="T3" fmla="*/ 2147483647 h 336"/>
              <a:gd name="T4" fmla="*/ 0 w 192"/>
              <a:gd name="T5" fmla="*/ 0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336"/>
                </a:moveTo>
                <a:cubicBezTo>
                  <a:pt x="96" y="292"/>
                  <a:pt x="192" y="248"/>
                  <a:pt x="192" y="192"/>
                </a:cubicBezTo>
                <a:cubicBezTo>
                  <a:pt x="192" y="136"/>
                  <a:pt x="32" y="40"/>
                  <a:pt x="0" y="0"/>
                </a:cubicBezTo>
              </a:path>
            </a:pathLst>
          </a:custGeom>
          <a:ln>
            <a:headEnd/>
            <a:tailEnd type="triangle" w="lg" len="lg"/>
          </a:ln>
        </p:spPr>
        <p:style>
          <a:lnRef idx="1">
            <a:schemeClr val="accent4"/>
          </a:lnRef>
          <a:fillRef idx="0">
            <a:schemeClr val="accent4"/>
          </a:fillRef>
          <a:effectRef idx="0">
            <a:schemeClr val="accent4"/>
          </a:effectRef>
          <a:fontRef idx="minor">
            <a:schemeClr val="tx1"/>
          </a:fontRef>
        </p:style>
        <p:txBody>
          <a:bodyPr/>
          <a:lstStyle/>
          <a:p>
            <a:pPr>
              <a:defRPr/>
            </a:pPr>
            <a:endParaRPr lang="fa-IR"/>
          </a:p>
        </p:txBody>
      </p:sp>
      <p:sp>
        <p:nvSpPr>
          <p:cNvPr id="12322" name="Freeform 38"/>
          <p:cNvSpPr>
            <a:spLocks/>
          </p:cNvSpPr>
          <p:nvPr/>
        </p:nvSpPr>
        <p:spPr bwMode="auto">
          <a:xfrm>
            <a:off x="381000" y="2667000"/>
            <a:ext cx="533400" cy="2438400"/>
          </a:xfrm>
          <a:custGeom>
            <a:avLst/>
            <a:gdLst>
              <a:gd name="T0" fmla="*/ 2147483647 w 336"/>
              <a:gd name="T1" fmla="*/ 0 h 1536"/>
              <a:gd name="T2" fmla="*/ 0 w 336"/>
              <a:gd name="T3" fmla="*/ 2147483647 h 1536"/>
              <a:gd name="T4" fmla="*/ 2147483647 w 336"/>
              <a:gd name="T5" fmla="*/ 2147483647 h 1536"/>
              <a:gd name="T6" fmla="*/ 0 60000 65536"/>
              <a:gd name="T7" fmla="*/ 0 60000 65536"/>
              <a:gd name="T8" fmla="*/ 0 60000 65536"/>
              <a:gd name="T9" fmla="*/ 0 w 336"/>
              <a:gd name="T10" fmla="*/ 0 h 1536"/>
              <a:gd name="T11" fmla="*/ 336 w 336"/>
              <a:gd name="T12" fmla="*/ 1536 h 1536"/>
            </a:gdLst>
            <a:ahLst/>
            <a:cxnLst>
              <a:cxn ang="T6">
                <a:pos x="T0" y="T1"/>
              </a:cxn>
              <a:cxn ang="T7">
                <a:pos x="T2" y="T3"/>
              </a:cxn>
              <a:cxn ang="T8">
                <a:pos x="T4" y="T5"/>
              </a:cxn>
            </a:cxnLst>
            <a:rect l="T9" t="T10" r="T11" b="T12"/>
            <a:pathLst>
              <a:path w="336" h="1536">
                <a:moveTo>
                  <a:pt x="336" y="0"/>
                </a:moveTo>
                <a:cubicBezTo>
                  <a:pt x="168" y="328"/>
                  <a:pt x="0" y="656"/>
                  <a:pt x="0" y="912"/>
                </a:cubicBezTo>
                <a:cubicBezTo>
                  <a:pt x="0" y="1168"/>
                  <a:pt x="288" y="1440"/>
                  <a:pt x="336" y="1536"/>
                </a:cubicBezTo>
              </a:path>
            </a:pathLst>
          </a:custGeom>
          <a:ln>
            <a:headEnd/>
            <a:tailEnd type="triangle" w="lg" len="lg"/>
          </a:ln>
        </p:spPr>
        <p:style>
          <a:lnRef idx="3">
            <a:schemeClr val="accent1"/>
          </a:lnRef>
          <a:fillRef idx="0">
            <a:schemeClr val="accent1"/>
          </a:fillRef>
          <a:effectRef idx="2">
            <a:schemeClr val="accent1"/>
          </a:effectRef>
          <a:fontRef idx="minor">
            <a:schemeClr val="tx1"/>
          </a:fontRef>
        </p:style>
        <p:txBody>
          <a:bodyPr/>
          <a:lstStyle/>
          <a:p>
            <a:pPr>
              <a:defRPr/>
            </a:pPr>
            <a:endParaRPr lang="fa-IR"/>
          </a:p>
        </p:txBody>
      </p:sp>
      <p:sp>
        <p:nvSpPr>
          <p:cNvPr id="57379" name="Text Box 39"/>
          <p:cNvSpPr txBox="1">
            <a:spLocks noChangeArrowheads="1"/>
          </p:cNvSpPr>
          <p:nvPr/>
        </p:nvSpPr>
        <p:spPr bwMode="auto">
          <a:xfrm>
            <a:off x="4114800" y="2057400"/>
            <a:ext cx="4495800" cy="369888"/>
          </a:xfrm>
          <a:prstGeom prst="rect">
            <a:avLst/>
          </a:prstGeom>
          <a:noFill/>
          <a:ln w="9525">
            <a:noFill/>
            <a:miter lim="800000"/>
            <a:headEnd/>
            <a:tailEnd/>
          </a:ln>
        </p:spPr>
        <p:txBody>
          <a:bodyPr>
            <a:spAutoFit/>
          </a:bodyPr>
          <a:lstStyle/>
          <a:p>
            <a:pPr>
              <a:spcBef>
                <a:spcPct val="50000"/>
              </a:spcBef>
            </a:pPr>
            <a:r>
              <a:rPr lang="fa-IR" b="1">
                <a:latin typeface="Calibri" pitchFamily="34" charset="0"/>
                <a:cs typeface="B Nazanin" pitchFamily="2" charset="-78"/>
              </a:rPr>
              <a:t>مبادرت به انجام کاري بر اساس باور بوجود آمده</a:t>
            </a:r>
            <a:endParaRPr lang="en-US" b="1">
              <a:latin typeface="Calibri" pitchFamily="34" charset="0"/>
              <a:cs typeface="B Nazanin" pitchFamily="2" charset="-78"/>
            </a:endParaRPr>
          </a:p>
        </p:txBody>
      </p:sp>
      <p:sp>
        <p:nvSpPr>
          <p:cNvPr id="57380" name="Text Box 40"/>
          <p:cNvSpPr txBox="1">
            <a:spLocks noChangeArrowheads="1"/>
          </p:cNvSpPr>
          <p:nvPr/>
        </p:nvSpPr>
        <p:spPr bwMode="auto">
          <a:xfrm>
            <a:off x="4267200" y="2514600"/>
            <a:ext cx="4343400" cy="369888"/>
          </a:xfrm>
          <a:prstGeom prst="rect">
            <a:avLst/>
          </a:prstGeom>
          <a:noFill/>
          <a:ln w="9525">
            <a:noFill/>
            <a:miter lim="800000"/>
            <a:headEnd/>
            <a:tailEnd/>
          </a:ln>
        </p:spPr>
        <p:txBody>
          <a:bodyPr>
            <a:spAutoFit/>
          </a:bodyPr>
          <a:lstStyle/>
          <a:p>
            <a:pPr>
              <a:spcBef>
                <a:spcPct val="50000"/>
              </a:spcBef>
            </a:pPr>
            <a:r>
              <a:rPr lang="fa-IR" b="1">
                <a:latin typeface="Calibri" pitchFamily="34" charset="0"/>
                <a:cs typeface="B Nazanin" pitchFamily="2" charset="-78"/>
              </a:rPr>
              <a:t>اقتباس يک باور درباره جهان و تحولات آن</a:t>
            </a:r>
            <a:endParaRPr lang="en-US" b="1">
              <a:latin typeface="Calibri" pitchFamily="34" charset="0"/>
              <a:cs typeface="B Nazanin" pitchFamily="2" charset="-78"/>
            </a:endParaRPr>
          </a:p>
        </p:txBody>
      </p:sp>
      <p:sp>
        <p:nvSpPr>
          <p:cNvPr id="57381" name="Text Box 41"/>
          <p:cNvSpPr txBox="1">
            <a:spLocks noChangeArrowheads="1"/>
          </p:cNvSpPr>
          <p:nvPr/>
        </p:nvSpPr>
        <p:spPr bwMode="auto">
          <a:xfrm>
            <a:off x="4419600" y="3048000"/>
            <a:ext cx="4191000" cy="369888"/>
          </a:xfrm>
          <a:prstGeom prst="rect">
            <a:avLst/>
          </a:prstGeom>
          <a:noFill/>
          <a:ln w="9525">
            <a:noFill/>
            <a:miter lim="800000"/>
            <a:headEnd/>
            <a:tailEnd/>
          </a:ln>
        </p:spPr>
        <p:txBody>
          <a:bodyPr>
            <a:spAutoFit/>
          </a:bodyPr>
          <a:lstStyle/>
          <a:p>
            <a:pPr>
              <a:spcBef>
                <a:spcPct val="50000"/>
              </a:spcBef>
            </a:pPr>
            <a:r>
              <a:rPr lang="fa-IR" b="1">
                <a:latin typeface="Calibri" pitchFamily="34" charset="0"/>
                <a:cs typeface="B Nazanin" pitchFamily="2" charset="-78"/>
              </a:rPr>
              <a:t>استنتاج و نتيجه گيري</a:t>
            </a:r>
            <a:endParaRPr lang="en-US" b="1">
              <a:latin typeface="Calibri" pitchFamily="34" charset="0"/>
              <a:cs typeface="B Nazanin" pitchFamily="2" charset="-78"/>
            </a:endParaRPr>
          </a:p>
        </p:txBody>
      </p:sp>
      <p:sp>
        <p:nvSpPr>
          <p:cNvPr id="57382" name="Text Box 42"/>
          <p:cNvSpPr txBox="1">
            <a:spLocks noChangeArrowheads="1"/>
          </p:cNvSpPr>
          <p:nvPr/>
        </p:nvSpPr>
        <p:spPr bwMode="auto">
          <a:xfrm>
            <a:off x="4191000" y="3657600"/>
            <a:ext cx="4419600" cy="369888"/>
          </a:xfrm>
          <a:prstGeom prst="rect">
            <a:avLst/>
          </a:prstGeom>
          <a:noFill/>
          <a:ln w="9525">
            <a:noFill/>
            <a:miter lim="800000"/>
            <a:headEnd/>
            <a:tailEnd/>
          </a:ln>
        </p:spPr>
        <p:txBody>
          <a:bodyPr>
            <a:spAutoFit/>
          </a:bodyPr>
          <a:lstStyle/>
          <a:p>
            <a:pPr>
              <a:spcBef>
                <a:spcPct val="50000"/>
              </a:spcBef>
            </a:pPr>
            <a:r>
              <a:rPr lang="fa-IR" b="1">
                <a:latin typeface="Calibri" pitchFamily="34" charset="0"/>
                <a:cs typeface="B Nazanin" pitchFamily="2" charset="-78"/>
              </a:rPr>
              <a:t>خلق فرض و مفروضات بر اساس مفاهيم اضافه شده</a:t>
            </a:r>
            <a:endParaRPr lang="en-US" b="1">
              <a:latin typeface="Calibri" pitchFamily="34" charset="0"/>
              <a:cs typeface="B Nazanin" pitchFamily="2" charset="-78"/>
            </a:endParaRPr>
          </a:p>
        </p:txBody>
      </p:sp>
      <p:sp>
        <p:nvSpPr>
          <p:cNvPr id="57383" name="Text Box 43"/>
          <p:cNvSpPr txBox="1">
            <a:spLocks noChangeArrowheads="1"/>
          </p:cNvSpPr>
          <p:nvPr/>
        </p:nvSpPr>
        <p:spPr bwMode="auto">
          <a:xfrm>
            <a:off x="4191000" y="4343400"/>
            <a:ext cx="4343400" cy="369888"/>
          </a:xfrm>
          <a:prstGeom prst="rect">
            <a:avLst/>
          </a:prstGeom>
          <a:noFill/>
          <a:ln w="9525">
            <a:noFill/>
            <a:miter lim="800000"/>
            <a:headEnd/>
            <a:tailEnd/>
          </a:ln>
        </p:spPr>
        <p:txBody>
          <a:bodyPr>
            <a:spAutoFit/>
          </a:bodyPr>
          <a:lstStyle/>
          <a:p>
            <a:pPr>
              <a:spcBef>
                <a:spcPct val="50000"/>
              </a:spcBef>
            </a:pPr>
            <a:r>
              <a:rPr lang="fa-IR" b="1">
                <a:latin typeface="Calibri" pitchFamily="34" charset="0"/>
                <a:cs typeface="B Nazanin" pitchFamily="2" charset="-78"/>
              </a:rPr>
              <a:t>قابل فهم کردن داده ها – افزودن مفاهيم</a:t>
            </a:r>
            <a:endParaRPr lang="en-US" b="1">
              <a:latin typeface="Calibri" pitchFamily="34" charset="0"/>
              <a:cs typeface="B Nazanin" pitchFamily="2" charset="-78"/>
            </a:endParaRPr>
          </a:p>
        </p:txBody>
      </p:sp>
      <p:sp>
        <p:nvSpPr>
          <p:cNvPr id="57384" name="Text Box 44"/>
          <p:cNvSpPr txBox="1">
            <a:spLocks noChangeArrowheads="1"/>
          </p:cNvSpPr>
          <p:nvPr/>
        </p:nvSpPr>
        <p:spPr bwMode="auto">
          <a:xfrm>
            <a:off x="4191000" y="4876800"/>
            <a:ext cx="4343400" cy="369888"/>
          </a:xfrm>
          <a:prstGeom prst="rect">
            <a:avLst/>
          </a:prstGeom>
          <a:noFill/>
          <a:ln w="9525">
            <a:noFill/>
            <a:miter lim="800000"/>
            <a:headEnd/>
            <a:tailEnd/>
          </a:ln>
        </p:spPr>
        <p:txBody>
          <a:bodyPr>
            <a:spAutoFit/>
          </a:bodyPr>
          <a:lstStyle/>
          <a:p>
            <a:pPr>
              <a:spcBef>
                <a:spcPct val="50000"/>
              </a:spcBef>
            </a:pPr>
            <a:r>
              <a:rPr lang="fa-IR" b="1">
                <a:latin typeface="Calibri" pitchFamily="34" charset="0"/>
                <a:cs typeface="B Nazanin" pitchFamily="2" charset="-78"/>
              </a:rPr>
              <a:t>انتخاب يا فيلتر کردن اطلاعات و انطباق آن با باورها</a:t>
            </a:r>
            <a:endParaRPr lang="en-US" b="1">
              <a:latin typeface="Calibri" pitchFamily="34" charset="0"/>
              <a:cs typeface="B Nazanin" pitchFamily="2" charset="-78"/>
            </a:endParaRPr>
          </a:p>
        </p:txBody>
      </p:sp>
      <p:sp>
        <p:nvSpPr>
          <p:cNvPr id="57385" name="Text Box 45"/>
          <p:cNvSpPr txBox="1">
            <a:spLocks noChangeArrowheads="1"/>
          </p:cNvSpPr>
          <p:nvPr/>
        </p:nvSpPr>
        <p:spPr bwMode="auto">
          <a:xfrm>
            <a:off x="3810000" y="5486400"/>
            <a:ext cx="4724400" cy="369888"/>
          </a:xfrm>
          <a:prstGeom prst="rect">
            <a:avLst/>
          </a:prstGeom>
          <a:noFill/>
          <a:ln w="9525">
            <a:noFill/>
            <a:miter lim="800000"/>
            <a:headEnd/>
            <a:tailEnd/>
          </a:ln>
        </p:spPr>
        <p:txBody>
          <a:bodyPr>
            <a:spAutoFit/>
          </a:bodyPr>
          <a:lstStyle/>
          <a:p>
            <a:pPr>
              <a:spcBef>
                <a:spcPct val="50000"/>
              </a:spcBef>
            </a:pPr>
            <a:r>
              <a:rPr lang="fa-IR" b="1">
                <a:latin typeface="Calibri" pitchFamily="34" charset="0"/>
                <a:cs typeface="B Nazanin" pitchFamily="2" charset="-78"/>
              </a:rPr>
              <a:t>ملاحظه تحولات </a:t>
            </a:r>
            <a:r>
              <a:rPr lang="fa-IR" b="1">
                <a:solidFill>
                  <a:schemeClr val="tx2"/>
                </a:solidFill>
                <a:latin typeface="Calibri" pitchFamily="34" charset="0"/>
                <a:cs typeface="B Nazanin" pitchFamily="2" charset="-78"/>
              </a:rPr>
              <a:t>٬</a:t>
            </a:r>
            <a:r>
              <a:rPr lang="fa-IR" b="1">
                <a:latin typeface="Calibri" pitchFamily="34" charset="0"/>
                <a:cs typeface="B Nazanin" pitchFamily="2" charset="-78"/>
              </a:rPr>
              <a:t> پديده ها و رويدادها (اطلاعات و تجارب)</a:t>
            </a:r>
            <a:endParaRPr lang="en-US" b="1">
              <a:latin typeface="Calibri" pitchFamily="34" charset="0"/>
              <a:cs typeface="B Nazanin" pitchFamily="2" charset="-78"/>
            </a:endParaRPr>
          </a:p>
        </p:txBody>
      </p:sp>
      <p:pic>
        <p:nvPicPr>
          <p:cNvPr id="57386" name="Picture 4" descr="C:\Documents and Settings\vakilzadeh1090\My Documents\Downloads\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021388"/>
            <a:ext cx="1590675" cy="1023937"/>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295400" y="0"/>
            <a:ext cx="7162800" cy="1143000"/>
          </a:xfrm>
        </p:spPr>
        <p:txBody>
          <a:bodyPr/>
          <a:lstStyle/>
          <a:p>
            <a:pPr algn="ctr" eaLnBrk="1" hangingPunct="1"/>
            <a:r>
              <a:rPr lang="fa-IR" sz="3200" smtClean="0">
                <a:solidFill>
                  <a:srgbClr val="FF0000"/>
                </a:solidFill>
                <a:cs typeface="B Titr" pitchFamily="2" charset="-78"/>
              </a:rPr>
              <a:t>تحلیل مسایل از دیدگاههای مختلف</a:t>
            </a:r>
            <a:endParaRPr lang="en-US" sz="3200" smtClean="0">
              <a:solidFill>
                <a:srgbClr val="FF0000"/>
              </a:solidFill>
              <a:cs typeface="B Titr" pitchFamily="2" charset="-78"/>
            </a:endParaRPr>
          </a:p>
        </p:txBody>
      </p:sp>
      <p:pic>
        <p:nvPicPr>
          <p:cNvPr id="58371" name="Picture 3"/>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a:xfrm>
            <a:off x="2667000" y="1143000"/>
            <a:ext cx="4090988" cy="4191000"/>
          </a:xfrm>
        </p:spPr>
      </p:pic>
      <p:sp>
        <p:nvSpPr>
          <p:cNvPr id="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318E13F-1BA6-4801-AF33-519ED3402F1F}" type="slidenum">
              <a:rPr lang="ar-SA"/>
              <a:pPr>
                <a:defRPr/>
              </a:pPr>
              <a:t>109</a:t>
            </a:fld>
            <a:endParaRPr lang="en-US"/>
          </a:p>
        </p:txBody>
      </p:sp>
      <p:sp>
        <p:nvSpPr>
          <p:cNvPr id="195588" name="Text Box 4"/>
          <p:cNvSpPr txBox="1">
            <a:spLocks noChangeArrowheads="1"/>
          </p:cNvSpPr>
          <p:nvPr/>
        </p:nvSpPr>
        <p:spPr bwMode="auto">
          <a:xfrm>
            <a:off x="838200" y="5486400"/>
            <a:ext cx="7620000" cy="646113"/>
          </a:xfrm>
          <a:prstGeom prst="rect">
            <a:avLst/>
          </a:prstGeom>
          <a:noFill/>
          <a:ln w="9525" algn="ctr">
            <a:noFill/>
            <a:miter lim="800000"/>
            <a:headEnd/>
            <a:tailEnd/>
          </a:ln>
        </p:spPr>
        <p:txBody>
          <a:bodyPr>
            <a:spAutoFit/>
          </a:bodyPr>
          <a:lstStyle/>
          <a:p>
            <a:r>
              <a:rPr lang="fa-IR" b="1">
                <a:latin typeface="Calibri" pitchFamily="34" charset="0"/>
              </a:rPr>
              <a:t>ممکن است چندین واقعیت در یک موضوع نهفته باشد که نیازمند یه تحلیل از دید گاههای مختلف دارد.</a:t>
            </a:r>
            <a:endParaRPr lang="en-US" b="1">
              <a:latin typeface="Calibri"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588"/>
                                        </p:tgtEl>
                                        <p:attrNameLst>
                                          <p:attrName>style.visibility</p:attrName>
                                        </p:attrNameLst>
                                      </p:cBhvr>
                                      <p:to>
                                        <p:strVal val="visible"/>
                                      </p:to>
                                    </p:set>
                                    <p:anim calcmode="lin" valueType="num">
                                      <p:cBhvr additive="base">
                                        <p:cTn id="7" dur="500" fill="hold"/>
                                        <p:tgtEl>
                                          <p:spTgt spid="195588"/>
                                        </p:tgtEl>
                                        <p:attrNameLst>
                                          <p:attrName>ppt_x</p:attrName>
                                        </p:attrNameLst>
                                      </p:cBhvr>
                                      <p:tavLst>
                                        <p:tav tm="0">
                                          <p:val>
                                            <p:strVal val="#ppt_x"/>
                                          </p:val>
                                        </p:tav>
                                        <p:tav tm="100000">
                                          <p:val>
                                            <p:strVal val="#ppt_x"/>
                                          </p:val>
                                        </p:tav>
                                      </p:tavLst>
                                    </p:anim>
                                    <p:anim calcmode="lin" valueType="num">
                                      <p:cBhvr additive="base">
                                        <p:cTn id="8" dur="500" fill="hold"/>
                                        <p:tgtEl>
                                          <p:spTgt spid="195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5082F09D-773E-45F5-BF3B-17C806675447}" type="slidenum">
              <a:rPr lang="fa-IR"/>
              <a:pPr/>
              <a:t>11</a:t>
            </a:fld>
            <a:endParaRPr lang="en-US"/>
          </a:p>
        </p:txBody>
      </p:sp>
      <p:sp>
        <p:nvSpPr>
          <p:cNvPr id="20514" name="Rectangle 34"/>
          <p:cNvSpPr>
            <a:spLocks noGrp="1" noChangeArrowheads="1"/>
          </p:cNvSpPr>
          <p:nvPr>
            <p:ph type="title"/>
          </p:nvPr>
        </p:nvSpPr>
        <p:spPr/>
        <p:txBody>
          <a:bodyPr/>
          <a:lstStyle/>
          <a:p>
            <a:endParaRPr lang="en-US"/>
          </a:p>
        </p:txBody>
      </p:sp>
      <p:sp>
        <p:nvSpPr>
          <p:cNvPr id="20484" name="Text Box 4"/>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0486" name="Rectangle 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0564" name="Group 84"/>
          <p:cNvGraphicFramePr>
            <a:graphicFrameLocks noGrp="1"/>
          </p:cNvGraphicFramePr>
          <p:nvPr>
            <p:ph idx="1"/>
          </p:nvPr>
        </p:nvGraphicFramePr>
        <p:xfrm>
          <a:off x="685800" y="228600"/>
          <a:ext cx="8001000" cy="6152135"/>
        </p:xfrm>
        <a:graphic>
          <a:graphicData uri="http://schemas.openxmlformats.org/drawingml/2006/table">
            <a:tbl>
              <a:tblPr rtl="1"/>
              <a:tblGrid>
                <a:gridCol w="4000500"/>
                <a:gridCol w="4000500"/>
              </a:tblGrid>
              <a:tr h="685800">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3200" b="1" i="0" u="none" strike="noStrike" cap="none" normalizeH="0" baseline="0" smtClean="0">
                          <a:ln>
                            <a:noFill/>
                          </a:ln>
                          <a:solidFill>
                            <a:srgbClr val="FF3300"/>
                          </a:solidFill>
                          <a:effectLst/>
                          <a:latin typeface="Arial" charset="0"/>
                          <a:cs typeface="B Titr" pitchFamily="2" charset="-78"/>
                        </a:rPr>
                        <a:t>برنامه ریزی</a:t>
                      </a:r>
                      <a:endParaRPr kumimoji="0" lang="en-US" sz="3200" b="1" i="0" u="none" strike="noStrike" cap="none" normalizeH="0" baseline="0" smtClean="0">
                        <a:ln>
                          <a:noFill/>
                        </a:ln>
                        <a:solidFill>
                          <a:srgbClr val="FF3300"/>
                        </a:solidFill>
                        <a:effectLst/>
                        <a:latin typeface="Arial" charset="0"/>
                        <a:cs typeface="B Titr"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3200" b="1" i="0" u="none" strike="noStrike" cap="none" normalizeH="0" baseline="0" smtClean="0">
                          <a:ln>
                            <a:noFill/>
                          </a:ln>
                          <a:solidFill>
                            <a:srgbClr val="FF3300"/>
                          </a:solidFill>
                          <a:effectLst/>
                          <a:latin typeface="Arial" charset="0"/>
                          <a:cs typeface="B Titr" pitchFamily="2" charset="-78"/>
                        </a:rPr>
                        <a:t>آینده پژوهی</a:t>
                      </a:r>
                      <a:r>
                        <a:rPr kumimoji="0" lang="fa-IR" sz="2800" b="0" i="0" u="none" strike="noStrike" cap="none" normalizeH="0" baseline="0" smtClean="0">
                          <a:ln>
                            <a:noFill/>
                          </a:ln>
                          <a:solidFill>
                            <a:schemeClr val="tx1"/>
                          </a:solidFill>
                          <a:effectLst/>
                          <a:latin typeface="Arial" charset="0"/>
                          <a:cs typeface="B Titr" pitchFamily="2" charset="-78"/>
                        </a:rPr>
                        <a:t> </a:t>
                      </a:r>
                    </a:p>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B Titr"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778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کوتاه مدت تر (یک تا 5 سال)</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بلندمدت تر (5 تا 50 سال) </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1200">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پیش بینی آینده</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خلق آینده</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5963">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انحراف آینده ها از یکدیگر</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متعهد به آینده های بدیل معتبر</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43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دیدگاه مبتنی بر واقعیت خشک</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تعابیر گوناگون از واقعیت</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43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توسط یک گروه خاص و قدرتمندان</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مشارکتی تر با حضور ذی نفعان</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2788">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به خود برنامه اهمیت می دهد</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به فرایند برنامه ریزی اهمیت می دهد</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r h="714375">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ابزارگرا است</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c>
                  <a:txBody>
                    <a:bodyPr/>
                    <a:lstStyle/>
                    <a:p>
                      <a:pPr marL="0" marR="0" lvl="0" indent="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کم تر ابزارگرا است (اقدام محور)</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DEEEF2"/>
                    </a:solidFill>
                  </a:tcPr>
                </a:tc>
              </a:tr>
            </a:tbl>
          </a:graphicData>
        </a:graphic>
      </p:graphicFrame>
    </p:spTree>
    <p:extLst>
      <p:ext uri="{BB962C8B-B14F-4D97-AF65-F5344CB8AC3E}">
        <p14:creationId xmlns:p14="http://schemas.microsoft.com/office/powerpoint/2010/main" val="12765296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0" y="304800"/>
            <a:ext cx="6477000" cy="868363"/>
          </a:xfrm>
        </p:spPr>
        <p:txBody>
          <a:bodyPr/>
          <a:lstStyle/>
          <a:p>
            <a:pPr algn="ctr" eaLnBrk="1" hangingPunct="1"/>
            <a:r>
              <a:rPr lang="fa-IR" sz="3200" smtClean="0">
                <a:solidFill>
                  <a:srgbClr val="FF0000"/>
                </a:solidFill>
                <a:cs typeface="B Titr" pitchFamily="2" charset="-78"/>
              </a:rPr>
              <a:t>نگرش به مسائل از زوایا مختلف</a:t>
            </a:r>
            <a:endParaRPr lang="en-US" sz="3200" smtClean="0">
              <a:solidFill>
                <a:srgbClr val="FF0000"/>
              </a:solidFill>
              <a:cs typeface="B Titr" pitchFamily="2" charset="-78"/>
            </a:endParaRPr>
          </a:p>
        </p:txBody>
      </p:sp>
      <p:pic>
        <p:nvPicPr>
          <p:cNvPr id="59395" name="Picture 3"/>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a:xfrm>
            <a:off x="3276600" y="1371600"/>
            <a:ext cx="2201863" cy="3810000"/>
          </a:xfrm>
        </p:spPr>
      </p:pic>
      <p:sp>
        <p:nvSpPr>
          <p:cNvPr id="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A5B37071-B4CB-485C-A4E7-D0760051121B}" type="slidenum">
              <a:rPr lang="ar-SA"/>
              <a:pPr>
                <a:defRPr/>
              </a:pPr>
              <a:t>110</a:t>
            </a:fld>
            <a:endParaRPr lang="en-US"/>
          </a:p>
        </p:txBody>
      </p:sp>
      <p:sp>
        <p:nvSpPr>
          <p:cNvPr id="197636" name="Text Box 4"/>
          <p:cNvSpPr txBox="1">
            <a:spLocks noChangeArrowheads="1"/>
          </p:cNvSpPr>
          <p:nvPr/>
        </p:nvSpPr>
        <p:spPr bwMode="auto">
          <a:xfrm>
            <a:off x="1781175" y="6062663"/>
            <a:ext cx="6934200" cy="369887"/>
          </a:xfrm>
          <a:prstGeom prst="rect">
            <a:avLst/>
          </a:prstGeom>
          <a:noFill/>
          <a:ln w="9525" algn="ctr">
            <a:noFill/>
            <a:miter lim="800000"/>
            <a:headEnd/>
            <a:tailEnd/>
          </a:ln>
        </p:spPr>
        <p:txBody>
          <a:bodyPr>
            <a:spAutoFit/>
          </a:bodyPr>
          <a:lstStyle/>
          <a:p>
            <a:r>
              <a:rPr lang="fa-IR" b="1">
                <a:latin typeface="Calibri" pitchFamily="34" charset="0"/>
              </a:rPr>
              <a:t>افراد به تنهائي قادر به نگرش به مسايل از زواياي مختلف نيستند.</a:t>
            </a:r>
            <a:endParaRPr lang="en-US" b="1">
              <a:latin typeface="Calibri"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diamond(in)">
                                      <p:cBhvr>
                                        <p:cTn id="7" dur="10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230188"/>
            <a:ext cx="9144000" cy="1412875"/>
          </a:xfrm>
          <a:prstGeom prst="rect">
            <a:avLst/>
          </a:prstGeom>
          <a:noFill/>
          <a:ln w="38100">
            <a:noFill/>
            <a:miter lim="800000"/>
            <a:headEnd/>
            <a:tailEnd/>
          </a:ln>
        </p:spPr>
        <p:txBody>
          <a:bodyPr anchor="ctr"/>
          <a:lstStyle/>
          <a:p>
            <a:pPr algn="ctr"/>
            <a:r>
              <a:rPr lang="fa-IR" sz="3600" b="1">
                <a:solidFill>
                  <a:srgbClr val="FF0000"/>
                </a:solidFill>
                <a:cs typeface="B Titr" pitchFamily="2" charset="-78"/>
              </a:rPr>
              <a:t>چند نکته مهم :</a:t>
            </a:r>
            <a:endParaRPr lang="en-US" sz="3600" b="1">
              <a:solidFill>
                <a:srgbClr val="FF0000"/>
              </a:solidFill>
              <a:cs typeface="B Titr" pitchFamily="2" charset="-78"/>
            </a:endParaRPr>
          </a:p>
        </p:txBody>
      </p:sp>
      <p:sp>
        <p:nvSpPr>
          <p:cNvPr id="60419" name="Rectangle 3"/>
          <p:cNvSpPr>
            <a:spLocks noChangeArrowheads="1"/>
          </p:cNvSpPr>
          <p:nvPr/>
        </p:nvSpPr>
        <p:spPr bwMode="auto">
          <a:xfrm>
            <a:off x="457200" y="1357313"/>
            <a:ext cx="8229600" cy="4768850"/>
          </a:xfrm>
          <a:prstGeom prst="rect">
            <a:avLst/>
          </a:prstGeom>
          <a:noFill/>
          <a:ln w="9525">
            <a:noFill/>
            <a:miter lim="800000"/>
            <a:headEnd/>
            <a:tailEnd/>
          </a:ln>
        </p:spPr>
        <p:txBody>
          <a:bodyPr anchor="ctr"/>
          <a:lstStyle/>
          <a:p>
            <a:pPr marL="609600" indent="-609600" algn="just">
              <a:lnSpc>
                <a:spcPct val="150000"/>
              </a:lnSpc>
              <a:spcBef>
                <a:spcPct val="20000"/>
              </a:spcBef>
              <a:buClr>
                <a:srgbClr val="FF0000"/>
              </a:buClr>
              <a:buSzPct val="120000"/>
              <a:buFont typeface="Wingdings" pitchFamily="2" charset="2"/>
              <a:buChar char="q"/>
            </a:pPr>
            <a:r>
              <a:rPr lang="fa-IR" sz="2400">
                <a:cs typeface="B Nazanin" pitchFamily="2" charset="-78"/>
              </a:rPr>
              <a:t>ما نمی توانیم و نباید سعی در پیش‌بینی آینده کنیم.</a:t>
            </a:r>
          </a:p>
          <a:p>
            <a:pPr marL="609600" indent="-609600" algn="just">
              <a:lnSpc>
                <a:spcPct val="150000"/>
              </a:lnSpc>
              <a:spcBef>
                <a:spcPct val="20000"/>
              </a:spcBef>
              <a:buClr>
                <a:srgbClr val="FF0000"/>
              </a:buClr>
              <a:buSzPct val="120000"/>
              <a:buFont typeface="Wingdings" pitchFamily="2" charset="2"/>
              <a:buChar char="q"/>
            </a:pPr>
            <a:r>
              <a:rPr lang="fa-IR" sz="2400">
                <a:cs typeface="B Nazanin" pitchFamily="2" charset="-78"/>
              </a:rPr>
              <a:t>در مطالعه آینده؛ ما در ایده هایی که نسبت به آینده داریم محدود و محصور هستیم و خود آینده گستره بسیار وسیعی است.</a:t>
            </a:r>
          </a:p>
          <a:p>
            <a:pPr marL="609600" indent="-609600" algn="just">
              <a:lnSpc>
                <a:spcPct val="150000"/>
              </a:lnSpc>
              <a:spcBef>
                <a:spcPct val="20000"/>
              </a:spcBef>
              <a:buClr>
                <a:srgbClr val="FF0000"/>
              </a:buClr>
              <a:buSzPct val="120000"/>
              <a:buFont typeface="Wingdings" pitchFamily="2" charset="2"/>
              <a:buChar char="q"/>
            </a:pPr>
            <a:r>
              <a:rPr lang="fa-IR" sz="2400">
                <a:cs typeface="B Nazanin" pitchFamily="2" charset="-78"/>
              </a:rPr>
              <a:t>چشم اندازهای ما از آینده به تفاسیر و تعابیر ما از زمان حال بستگی دارد.</a:t>
            </a:r>
          </a:p>
          <a:p>
            <a:pPr marL="609600" indent="-609600" algn="just">
              <a:lnSpc>
                <a:spcPct val="150000"/>
              </a:lnSpc>
              <a:spcBef>
                <a:spcPct val="20000"/>
              </a:spcBef>
              <a:buClr>
                <a:srgbClr val="FF0000"/>
              </a:buClr>
              <a:buSzPct val="120000"/>
              <a:buFont typeface="Wingdings" pitchFamily="2" charset="2"/>
              <a:buChar char="q"/>
            </a:pPr>
            <a:r>
              <a:rPr lang="fa-IR" sz="2400">
                <a:cs typeface="B Nazanin" pitchFamily="2" charset="-78"/>
              </a:rPr>
              <a:t>تصمیم ها بر مبنای ادراک ما از حوادث گرفته می شود.</a:t>
            </a:r>
          </a:p>
          <a:p>
            <a:pPr marL="609600" indent="-609600" algn="just">
              <a:lnSpc>
                <a:spcPct val="150000"/>
              </a:lnSpc>
              <a:spcBef>
                <a:spcPct val="20000"/>
              </a:spcBef>
              <a:buClr>
                <a:srgbClr val="FF0000"/>
              </a:buClr>
              <a:buSzPct val="120000"/>
              <a:buFont typeface="Wingdings" pitchFamily="2" charset="2"/>
              <a:buChar char="q"/>
            </a:pPr>
            <a:r>
              <a:rPr lang="fa-IR" sz="2400">
                <a:cs typeface="B Nazanin" pitchFamily="2" charset="-78"/>
              </a:rPr>
              <a:t>ادراک ما از حوادث به اندازه واقعیت ها مهم هستند.  </a:t>
            </a:r>
            <a:endParaRPr lang="en-US" sz="2400">
              <a:cs typeface="B Nazanin" pitchFamily="2" charset="-78"/>
            </a:endParaRPr>
          </a:p>
        </p:txBody>
      </p:sp>
    </p:spTree>
  </p:cSld>
  <p:clrMapOvr>
    <a:masterClrMapping/>
  </p:clrMapOvr>
  <p:transition>
    <p:comb/>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578004" y="1857364"/>
            <a:ext cx="7851648" cy="1828800"/>
          </a:xfrm>
        </p:spPr>
        <p:txBody>
          <a:bodyPr/>
          <a:lstStyle/>
          <a:p>
            <a:pPr algn="ctr" eaLnBrk="1" fontAlgn="auto" hangingPunct="1">
              <a:spcAft>
                <a:spcPts val="0"/>
              </a:spcAft>
              <a:defRPr/>
            </a:pPr>
            <a:r>
              <a:rPr lang="fa-IR" sz="3200" dirty="0" smtClean="0">
                <a:solidFill>
                  <a:srgbClr val="002060"/>
                </a:solidFill>
                <a:effectLst/>
                <a:cs typeface="Titr" pitchFamily="2" charset="-78"/>
              </a:rPr>
              <a:t>پيش‌نگري </a:t>
            </a:r>
            <a:r>
              <a:rPr lang="fa-IR" sz="3200" dirty="0" smtClean="0">
                <a:solidFill>
                  <a:srgbClr val="FF0000"/>
                </a:solidFill>
                <a:effectLst/>
                <a:cs typeface="Titr" pitchFamily="2" charset="-78"/>
              </a:rPr>
              <a:t>شگفتي سازها</a:t>
            </a:r>
            <a:r>
              <a:rPr lang="fa-IR" sz="3200" dirty="0" smtClean="0">
                <a:solidFill>
                  <a:srgbClr val="002060"/>
                </a:solidFill>
                <a:effectLst/>
                <a:cs typeface="Titr" pitchFamily="2" charset="-78"/>
              </a:rPr>
              <a:t> در رفتار سامانه‌هاي پيچيده</a:t>
            </a:r>
            <a:endParaRPr lang="en-US" sz="3200" dirty="0" smtClean="0">
              <a:solidFill>
                <a:srgbClr val="002060"/>
              </a:solidFill>
              <a:effectLst/>
              <a:cs typeface="Titr" pitchFamily="2" charset="-78"/>
            </a:endParaRPr>
          </a:p>
        </p:txBody>
      </p:sp>
    </p:spTree>
  </p:cSld>
  <p:clrMapOvr>
    <a:masterClrMapping/>
  </p:clrMapOvr>
  <p:transition>
    <p:comb/>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l="28059" t="44098" r="30061" b="6683"/>
          <a:stretch>
            <a:fillRect/>
          </a:stretch>
        </p:blipFill>
        <p:spPr bwMode="auto">
          <a:xfrm>
            <a:off x="1314450" y="960438"/>
            <a:ext cx="6043613" cy="5326062"/>
          </a:xfrm>
          <a:prstGeom prst="rect">
            <a:avLst/>
          </a:prstGeom>
          <a:noFill/>
          <a:ln w="9525">
            <a:noFill/>
            <a:miter lim="800000"/>
            <a:headEnd/>
            <a:tailEnd/>
          </a:ln>
        </p:spPr>
      </p:pic>
      <p:sp>
        <p:nvSpPr>
          <p:cNvPr id="62467" name="Text Box 3"/>
          <p:cNvSpPr txBox="1">
            <a:spLocks noChangeArrowheads="1"/>
          </p:cNvSpPr>
          <p:nvPr/>
        </p:nvSpPr>
        <p:spPr bwMode="auto">
          <a:xfrm>
            <a:off x="1371600" y="6329363"/>
            <a:ext cx="6096000" cy="461962"/>
          </a:xfrm>
          <a:prstGeom prst="rect">
            <a:avLst/>
          </a:prstGeom>
          <a:noFill/>
          <a:ln w="9525">
            <a:noFill/>
            <a:miter lim="800000"/>
            <a:headEnd/>
            <a:tailEnd/>
          </a:ln>
        </p:spPr>
        <p:txBody>
          <a:bodyPr>
            <a:spAutoFit/>
          </a:bodyPr>
          <a:lstStyle/>
          <a:p>
            <a:pPr algn="ctr">
              <a:spcBef>
                <a:spcPct val="50000"/>
              </a:spcBef>
            </a:pPr>
            <a:r>
              <a:rPr lang="fa-IR" sz="2400" b="1">
                <a:solidFill>
                  <a:srgbClr val="0C0400"/>
                </a:solidFill>
                <a:latin typeface="Verdana" pitchFamily="34" charset="0"/>
                <a:cs typeface="Titr" pitchFamily="2" charset="-78"/>
              </a:rPr>
              <a:t>نخستين انسانواره‌ي چند انگشتي شبيه‌سازي شده</a:t>
            </a:r>
            <a:endParaRPr lang="en-US" sz="2400" b="1">
              <a:solidFill>
                <a:srgbClr val="0C0400"/>
              </a:solidFill>
              <a:latin typeface="Verdana" pitchFamily="34" charset="0"/>
              <a:cs typeface="Titr" pitchFamily="2" charset="-78"/>
            </a:endParaRPr>
          </a:p>
        </p:txBody>
      </p:sp>
    </p:spTree>
  </p:cSld>
  <p:clrMapOvr>
    <a:masterClrMapping/>
  </p:clrMapOvr>
  <p:transition>
    <p:comb/>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p:cNvPicPr>
            <a:picLocks noChangeAspect="1" noChangeArrowheads="1"/>
          </p:cNvPicPr>
          <p:nvPr/>
        </p:nvPicPr>
        <p:blipFill>
          <a:blip r:embed="rId3" cstate="print"/>
          <a:srcRect/>
          <a:stretch>
            <a:fillRect/>
          </a:stretch>
        </p:blipFill>
        <p:spPr bwMode="auto">
          <a:xfrm>
            <a:off x="809625" y="969963"/>
            <a:ext cx="7477125" cy="5745162"/>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box(out)">
                                      <p:cBhvr>
                                        <p:cTn id="7" dur="500"/>
                                        <p:tgtEl>
                                          <p:spTgt spid="24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WordArt 2"/>
          <p:cNvSpPr>
            <a:spLocks noChangeArrowheads="1" noChangeShapeType="1" noTextEdit="1"/>
          </p:cNvSpPr>
          <p:nvPr/>
        </p:nvSpPr>
        <p:spPr bwMode="auto">
          <a:xfrm rot="469215">
            <a:off x="653233" y="3048211"/>
            <a:ext cx="7650539" cy="1888713"/>
          </a:xfrm>
          <a:prstGeom prst="rect">
            <a:avLst/>
          </a:prstGeom>
        </p:spPr>
        <p:txBody>
          <a:bodyPr wrap="none" fromWordArt="1">
            <a:prstTxWarp prst="textSlantUp">
              <a:avLst>
                <a:gd name="adj" fmla="val 32056"/>
              </a:avLst>
            </a:prstTxWarp>
          </a:bodyPr>
          <a:lstStyle/>
          <a:p>
            <a:pPr algn="ctr">
              <a:defRPr/>
            </a:pPr>
            <a:r>
              <a:rPr lang="fa-IR" sz="3600" b="1" kern="10" dirty="0">
                <a:ln w="1905"/>
                <a:solidFill>
                  <a:srgbClr val="FF0000"/>
                </a:solidFill>
                <a:effectLst>
                  <a:innerShdw blurRad="69850" dist="43180" dir="5400000">
                    <a:srgbClr val="000000">
                      <a:alpha val="65000"/>
                    </a:srgbClr>
                  </a:innerShdw>
                </a:effectLst>
                <a:latin typeface="Arial"/>
                <a:cs typeface="B Nazanin" pitchFamily="2" charset="-78"/>
              </a:rPr>
              <a:t>آينده‌هاي شگفتي ساز، نگران كننده‌ترين موارد هستند</a:t>
            </a:r>
            <a:endParaRPr lang="en-US" sz="3600" b="1" kern="10" dirty="0">
              <a:ln w="1905"/>
              <a:solidFill>
                <a:srgbClr val="FF0000"/>
              </a:solidFill>
              <a:effectLst>
                <a:innerShdw blurRad="69850" dist="43180" dir="5400000">
                  <a:srgbClr val="000000">
                    <a:alpha val="65000"/>
                  </a:srgbClr>
                </a:innerShdw>
              </a:effectLst>
              <a:latin typeface="Arial"/>
              <a:cs typeface="B Nazanin"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61474"/>
                                        </p:tgtEl>
                                        <p:attrNameLst>
                                          <p:attrName>style.visibility</p:attrName>
                                        </p:attrNameLst>
                                      </p:cBhvr>
                                      <p:to>
                                        <p:strVal val="visible"/>
                                      </p:to>
                                    </p:set>
                                    <p:animEffect transition="in" filter="fade">
                                      <p:cBhvr>
                                        <p:cTn id="7" dur="800" decel="100000"/>
                                        <p:tgtEl>
                                          <p:spTgt spid="361474"/>
                                        </p:tgtEl>
                                      </p:cBhvr>
                                    </p:animEffect>
                                    <p:anim calcmode="lin" valueType="num">
                                      <p:cBhvr>
                                        <p:cTn id="8" dur="800" decel="100000" fill="hold"/>
                                        <p:tgtEl>
                                          <p:spTgt spid="361474"/>
                                        </p:tgtEl>
                                        <p:attrNameLst>
                                          <p:attrName>style.rotation</p:attrName>
                                        </p:attrNameLst>
                                      </p:cBhvr>
                                      <p:tavLst>
                                        <p:tav tm="0">
                                          <p:val>
                                            <p:fltVal val="-90"/>
                                          </p:val>
                                        </p:tav>
                                        <p:tav tm="100000">
                                          <p:val>
                                            <p:fltVal val="0"/>
                                          </p:val>
                                        </p:tav>
                                      </p:tavLst>
                                    </p:anim>
                                    <p:anim calcmode="lin" valueType="num">
                                      <p:cBhvr>
                                        <p:cTn id="9" dur="800" decel="100000" fill="hold"/>
                                        <p:tgtEl>
                                          <p:spTgt spid="361474"/>
                                        </p:tgtEl>
                                        <p:attrNameLst>
                                          <p:attrName>ppt_x</p:attrName>
                                        </p:attrNameLst>
                                      </p:cBhvr>
                                      <p:tavLst>
                                        <p:tav tm="0">
                                          <p:val>
                                            <p:strVal val="#ppt_x+0.4"/>
                                          </p:val>
                                        </p:tav>
                                        <p:tav tm="100000">
                                          <p:val>
                                            <p:strVal val="#ppt_x-0.05"/>
                                          </p:val>
                                        </p:tav>
                                      </p:tavLst>
                                    </p:anim>
                                    <p:anim calcmode="lin" valueType="num">
                                      <p:cBhvr>
                                        <p:cTn id="10" dur="800" decel="100000" fill="hold"/>
                                        <p:tgtEl>
                                          <p:spTgt spid="3614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14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14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500063"/>
            <a:ext cx="8229600" cy="1143000"/>
          </a:xfrm>
          <a:noFill/>
        </p:spPr>
        <p:txBody>
          <a:bodyPr/>
          <a:lstStyle/>
          <a:p>
            <a:pPr algn="ctr" eaLnBrk="1" hangingPunct="1"/>
            <a:r>
              <a:rPr lang="fa-IR" sz="3600" smtClean="0">
                <a:solidFill>
                  <a:srgbClr val="FF0000"/>
                </a:solidFill>
                <a:latin typeface="Arial Unicode MS" pitchFamily="34" charset="-128"/>
                <a:cs typeface="Titr" pitchFamily="2" charset="-78"/>
              </a:rPr>
              <a:t>پيش‌نگري شگفتي سازها</a:t>
            </a:r>
            <a:endParaRPr lang="en-US" sz="3600" smtClean="0">
              <a:solidFill>
                <a:srgbClr val="FF0000"/>
              </a:solidFill>
              <a:latin typeface="Times New Roman" pitchFamily="18" charset="0"/>
              <a:cs typeface="Titr" pitchFamily="2" charset="-78"/>
            </a:endParaRPr>
          </a:p>
        </p:txBody>
      </p:sp>
      <p:sp>
        <p:nvSpPr>
          <p:cNvPr id="362499" name="Rectangle 3"/>
          <p:cNvSpPr>
            <a:spLocks noGrp="1" noChangeArrowheads="1"/>
          </p:cNvSpPr>
          <p:nvPr>
            <p:ph idx="1"/>
          </p:nvPr>
        </p:nvSpPr>
        <p:spPr/>
        <p:txBody>
          <a:bodyPr/>
          <a:lstStyle/>
          <a:p>
            <a:pPr eaLnBrk="1" hangingPunct="1">
              <a:lnSpc>
                <a:spcPct val="200000"/>
              </a:lnSpc>
            </a:pPr>
            <a:r>
              <a:rPr lang="fa-IR" dirty="0" smtClean="0">
                <a:cs typeface="Mitra" pitchFamily="2" charset="-78"/>
              </a:rPr>
              <a:t>وقايع ناشي از 11 سپتامبر</a:t>
            </a:r>
          </a:p>
          <a:p>
            <a:pPr eaLnBrk="1" hangingPunct="1">
              <a:lnSpc>
                <a:spcPct val="200000"/>
              </a:lnSpc>
            </a:pPr>
            <a:r>
              <a:rPr lang="fa-IR" dirty="0" smtClean="0">
                <a:cs typeface="Mitra" pitchFamily="2" charset="-78"/>
              </a:rPr>
              <a:t>بيماري سارس</a:t>
            </a:r>
          </a:p>
          <a:p>
            <a:pPr eaLnBrk="1" hangingPunct="1">
              <a:lnSpc>
                <a:spcPct val="200000"/>
              </a:lnSpc>
            </a:pPr>
            <a:r>
              <a:rPr lang="fa-IR" dirty="0" smtClean="0">
                <a:cs typeface="Mitra" pitchFamily="2" charset="-78"/>
              </a:rPr>
              <a:t>سونامي</a:t>
            </a:r>
          </a:p>
          <a:p>
            <a:pPr eaLnBrk="1" hangingPunct="1">
              <a:lnSpc>
                <a:spcPct val="200000"/>
              </a:lnSpc>
            </a:pPr>
            <a:r>
              <a:rPr lang="fa-IR" dirty="0" smtClean="0">
                <a:cs typeface="Mitra" pitchFamily="2" charset="-78"/>
              </a:rPr>
              <a:t>بیداری اسلامی</a:t>
            </a:r>
          </a:p>
          <a:p>
            <a:pPr eaLnBrk="1" hangingPunct="1">
              <a:lnSpc>
                <a:spcPct val="200000"/>
              </a:lnSpc>
            </a:pPr>
            <a:r>
              <a:rPr lang="fa-IR" dirty="0" smtClean="0">
                <a:cs typeface="Mitra" pitchFamily="2" charset="-78"/>
              </a:rPr>
              <a:t>.....</a:t>
            </a:r>
            <a:endParaRPr lang="en-US" dirty="0" smtClean="0">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2498"/>
                                        </p:tgtEl>
                                        <p:attrNameLst>
                                          <p:attrName>style.visibility</p:attrName>
                                        </p:attrNameLst>
                                      </p:cBhvr>
                                      <p:to>
                                        <p:strVal val="visible"/>
                                      </p:to>
                                    </p:set>
                                    <p:animEffect transition="in" filter="fade">
                                      <p:cBhvr>
                                        <p:cTn id="7" dur="500"/>
                                        <p:tgtEl>
                                          <p:spTgt spid="362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2499">
                                            <p:txEl>
                                              <p:pRg st="0" end="0"/>
                                            </p:txEl>
                                          </p:spTgt>
                                        </p:tgtEl>
                                        <p:attrNameLst>
                                          <p:attrName>style.visibility</p:attrName>
                                        </p:attrNameLst>
                                      </p:cBhvr>
                                      <p:to>
                                        <p:strVal val="visible"/>
                                      </p:to>
                                    </p:set>
                                    <p:animEffect transition="in" filter="fade">
                                      <p:cBhvr>
                                        <p:cTn id="12" dur="500"/>
                                        <p:tgtEl>
                                          <p:spTgt spid="3624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2499">
                                            <p:txEl>
                                              <p:pRg st="1" end="1"/>
                                            </p:txEl>
                                          </p:spTgt>
                                        </p:tgtEl>
                                        <p:attrNameLst>
                                          <p:attrName>style.visibility</p:attrName>
                                        </p:attrNameLst>
                                      </p:cBhvr>
                                      <p:to>
                                        <p:strVal val="visible"/>
                                      </p:to>
                                    </p:set>
                                    <p:animEffect transition="in" filter="fade">
                                      <p:cBhvr>
                                        <p:cTn id="17" dur="500"/>
                                        <p:tgtEl>
                                          <p:spTgt spid="3624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2499">
                                            <p:txEl>
                                              <p:pRg st="2" end="2"/>
                                            </p:txEl>
                                          </p:spTgt>
                                        </p:tgtEl>
                                        <p:attrNameLst>
                                          <p:attrName>style.visibility</p:attrName>
                                        </p:attrNameLst>
                                      </p:cBhvr>
                                      <p:to>
                                        <p:strVal val="visible"/>
                                      </p:to>
                                    </p:set>
                                    <p:animEffect transition="in" filter="fade">
                                      <p:cBhvr>
                                        <p:cTn id="22" dur="500"/>
                                        <p:tgtEl>
                                          <p:spTgt spid="3624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2499">
                                            <p:txEl>
                                              <p:pRg st="3" end="3"/>
                                            </p:txEl>
                                          </p:spTgt>
                                        </p:tgtEl>
                                        <p:attrNameLst>
                                          <p:attrName>style.visibility</p:attrName>
                                        </p:attrNameLst>
                                      </p:cBhvr>
                                      <p:to>
                                        <p:strVal val="visible"/>
                                      </p:to>
                                    </p:set>
                                    <p:animEffect transition="in" filter="fade">
                                      <p:cBhvr>
                                        <p:cTn id="27" dur="500"/>
                                        <p:tgtEl>
                                          <p:spTgt spid="3624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2499">
                                            <p:txEl>
                                              <p:pRg st="4" end="4"/>
                                            </p:txEl>
                                          </p:spTgt>
                                        </p:tgtEl>
                                        <p:attrNameLst>
                                          <p:attrName>style.visibility</p:attrName>
                                        </p:attrNameLst>
                                      </p:cBhvr>
                                      <p:to>
                                        <p:strVal val="visible"/>
                                      </p:to>
                                    </p:set>
                                    <p:animEffect transition="in" filter="fade">
                                      <p:cBhvr>
                                        <p:cTn id="32" dur="500"/>
                                        <p:tgtEl>
                                          <p:spTgt spid="362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P spid="36249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a:lstStyle/>
          <a:p>
            <a:pPr algn="ctr" eaLnBrk="1" hangingPunct="1"/>
            <a:r>
              <a:rPr lang="fa-IR" sz="3200" smtClean="0">
                <a:solidFill>
                  <a:srgbClr val="FF0000"/>
                </a:solidFill>
                <a:cs typeface="B Titr" pitchFamily="2" charset="-78"/>
              </a:rPr>
              <a:t>سناريوهاي جهان آينده وبحرانها</a:t>
            </a:r>
            <a:endParaRPr lang="en-US" sz="3200" smtClean="0">
              <a:solidFill>
                <a:srgbClr val="FF0000"/>
              </a:solidFill>
              <a:cs typeface="B Titr" pitchFamily="2" charset="-78"/>
            </a:endParaRPr>
          </a:p>
        </p:txBody>
      </p:sp>
      <p:sp>
        <p:nvSpPr>
          <p:cNvPr id="66563" name="Rectangle 3"/>
          <p:cNvSpPr>
            <a:spLocks noGrp="1" noChangeArrowheads="1"/>
          </p:cNvSpPr>
          <p:nvPr>
            <p:ph idx="1"/>
          </p:nvPr>
        </p:nvSpPr>
        <p:spPr/>
        <p:txBody>
          <a:bodyPr/>
          <a:lstStyle/>
          <a:p>
            <a:pPr eaLnBrk="1" hangingPunct="1">
              <a:lnSpc>
                <a:spcPct val="200000"/>
              </a:lnSpc>
            </a:pPr>
            <a:r>
              <a:rPr lang="fa-IR" smtClean="0">
                <a:cs typeface="B Nazanin" pitchFamily="2" charset="-78"/>
              </a:rPr>
              <a:t>بحران سفيد(آب)</a:t>
            </a:r>
          </a:p>
          <a:p>
            <a:pPr eaLnBrk="1" hangingPunct="1">
              <a:lnSpc>
                <a:spcPct val="200000"/>
              </a:lnSpc>
            </a:pPr>
            <a:r>
              <a:rPr lang="fa-IR" smtClean="0">
                <a:cs typeface="B Nazanin" pitchFamily="2" charset="-78"/>
              </a:rPr>
              <a:t>بحران انر‍‍ژي</a:t>
            </a:r>
          </a:p>
          <a:p>
            <a:pPr eaLnBrk="1" hangingPunct="1">
              <a:lnSpc>
                <a:spcPct val="200000"/>
              </a:lnSpc>
            </a:pPr>
            <a:r>
              <a:rPr lang="fa-IR" smtClean="0">
                <a:cs typeface="B Nazanin" pitchFamily="2" charset="-78"/>
              </a:rPr>
              <a:t>بحران غذا</a:t>
            </a:r>
          </a:p>
          <a:p>
            <a:pPr eaLnBrk="1" hangingPunct="1">
              <a:lnSpc>
                <a:spcPct val="200000"/>
              </a:lnSpc>
            </a:pPr>
            <a:r>
              <a:rPr lang="fa-IR" smtClean="0">
                <a:cs typeface="B Nazanin" pitchFamily="2" charset="-78"/>
              </a:rPr>
              <a:t>بحران زيست محيطي</a:t>
            </a:r>
          </a:p>
          <a:p>
            <a:pPr eaLnBrk="1" hangingPunct="1">
              <a:lnSpc>
                <a:spcPct val="200000"/>
              </a:lnSpc>
            </a:pPr>
            <a:r>
              <a:rPr lang="fa-IR" smtClean="0">
                <a:cs typeface="B Nazanin" pitchFamily="2" charset="-78"/>
              </a:rPr>
              <a:t>جدالهاي قومي</a:t>
            </a:r>
          </a:p>
          <a:p>
            <a:pPr eaLnBrk="1" hangingPunct="1">
              <a:lnSpc>
                <a:spcPct val="200000"/>
              </a:lnSpc>
              <a:buFontTx/>
              <a:buNone/>
            </a:pPr>
            <a:endParaRPr lang="en-US" smtClean="0">
              <a:cs typeface="B Nazanin" pitchFamily="2" charset="-78"/>
            </a:endParaRPr>
          </a:p>
        </p:txBody>
      </p:sp>
    </p:spTree>
  </p:cSld>
  <p:clrMapOvr>
    <a:masterClrMapping/>
  </p:clrMapOvr>
  <p:transition>
    <p:comb/>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292100"/>
            <a:ext cx="8229600" cy="1384300"/>
          </a:xfrm>
          <a:noFill/>
        </p:spPr>
        <p:txBody>
          <a:bodyPr/>
          <a:lstStyle/>
          <a:p>
            <a:pPr algn="ctr" eaLnBrk="1" hangingPunct="1"/>
            <a:r>
              <a:rPr lang="fa-IR" sz="4000" smtClean="0">
                <a:solidFill>
                  <a:srgbClr val="FF0000"/>
                </a:solidFill>
                <a:latin typeface="Arial Unicode MS" pitchFamily="34" charset="-128"/>
                <a:cs typeface="Titr" pitchFamily="2" charset="-78"/>
              </a:rPr>
              <a:t>شگفتي سازها</a:t>
            </a:r>
            <a:endParaRPr lang="en-US" sz="4000" smtClean="0">
              <a:solidFill>
                <a:srgbClr val="FF0000"/>
              </a:solidFill>
              <a:latin typeface="Arial Unicode MS" pitchFamily="34" charset="-128"/>
              <a:cs typeface="Titr" pitchFamily="2" charset="-78"/>
            </a:endParaRPr>
          </a:p>
        </p:txBody>
      </p:sp>
      <p:sp>
        <p:nvSpPr>
          <p:cNvPr id="363523" name="Rectangle 3"/>
          <p:cNvSpPr>
            <a:spLocks noGrp="1" noChangeArrowheads="1"/>
          </p:cNvSpPr>
          <p:nvPr>
            <p:ph type="body" sz="half" idx="1"/>
          </p:nvPr>
        </p:nvSpPr>
        <p:spPr>
          <a:xfrm>
            <a:off x="971550" y="2205038"/>
            <a:ext cx="7848600" cy="4103687"/>
          </a:xfrm>
          <a:noFill/>
        </p:spPr>
        <p:txBody>
          <a:bodyPr/>
          <a:lstStyle/>
          <a:p>
            <a:pPr eaLnBrk="1" hangingPunct="1">
              <a:lnSpc>
                <a:spcPct val="250000"/>
              </a:lnSpc>
            </a:pPr>
            <a:r>
              <a:rPr lang="fa-IR" smtClean="0">
                <a:cs typeface="Mitra" pitchFamily="2" charset="-78"/>
              </a:rPr>
              <a:t>آينده‌هايي كه بدون اعلان قبلي به سرعت ظاهر مي‌شوند</a:t>
            </a:r>
          </a:p>
          <a:p>
            <a:pPr eaLnBrk="1" hangingPunct="1">
              <a:lnSpc>
                <a:spcPct val="250000"/>
              </a:lnSpc>
            </a:pPr>
            <a:r>
              <a:rPr lang="fa-IR" smtClean="0">
                <a:cs typeface="Mitra" pitchFamily="2" charset="-78"/>
              </a:rPr>
              <a:t>احتمال كم/اثرگذاري زياد</a:t>
            </a:r>
          </a:p>
          <a:p>
            <a:pPr eaLnBrk="1" hangingPunct="1">
              <a:lnSpc>
                <a:spcPct val="250000"/>
              </a:lnSpc>
            </a:pPr>
            <a:r>
              <a:rPr lang="fa-IR" smtClean="0">
                <a:cs typeface="Mitra" pitchFamily="2" charset="-78"/>
              </a:rPr>
              <a:t>وقايع پيش‌بيني نشده </a:t>
            </a:r>
            <a:endParaRPr lang="en-US" smtClean="0">
              <a:cs typeface="Mitra" pitchFamily="2" charset="-78"/>
            </a:endParaRPr>
          </a:p>
        </p:txBody>
      </p:sp>
      <p:pic>
        <p:nvPicPr>
          <p:cNvPr id="363524" name="Picture 4" descr="ootb"/>
          <p:cNvPicPr>
            <a:picLocks noGrp="1" noChangeAspect="1" noChangeArrowheads="1"/>
          </p:cNvPicPr>
          <p:nvPr>
            <p:ph sz="half" idx="2"/>
          </p:nvPr>
        </p:nvPicPr>
        <p:blipFill>
          <a:blip r:embed="rId3" cstate="print">
            <a:lum bright="-6000" contrast="6000"/>
          </a:blip>
          <a:srcRect/>
          <a:stretch>
            <a:fillRect/>
          </a:stretch>
        </p:blipFill>
        <p:spPr>
          <a:xfrm>
            <a:off x="250825" y="3860800"/>
            <a:ext cx="1728788" cy="2635250"/>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fade">
                                      <p:cBhvr>
                                        <p:cTn id="7" dur="1000"/>
                                        <p:tgtEl>
                                          <p:spTgt spid="3635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3523">
                                            <p:txEl>
                                              <p:pRg st="0" end="0"/>
                                            </p:txEl>
                                          </p:spTgt>
                                        </p:tgtEl>
                                        <p:attrNameLst>
                                          <p:attrName>style.visibility</p:attrName>
                                        </p:attrNameLst>
                                      </p:cBhvr>
                                      <p:to>
                                        <p:strVal val="visible"/>
                                      </p:to>
                                    </p:set>
                                    <p:animEffect transition="in" filter="fade">
                                      <p:cBhvr>
                                        <p:cTn id="12" dur="1000"/>
                                        <p:tgtEl>
                                          <p:spTgt spid="3635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3523">
                                            <p:txEl>
                                              <p:pRg st="1" end="1"/>
                                            </p:txEl>
                                          </p:spTgt>
                                        </p:tgtEl>
                                        <p:attrNameLst>
                                          <p:attrName>style.visibility</p:attrName>
                                        </p:attrNameLst>
                                      </p:cBhvr>
                                      <p:to>
                                        <p:strVal val="visible"/>
                                      </p:to>
                                    </p:set>
                                    <p:animEffect transition="in" filter="fade">
                                      <p:cBhvr>
                                        <p:cTn id="17" dur="1000"/>
                                        <p:tgtEl>
                                          <p:spTgt spid="3635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3523">
                                            <p:txEl>
                                              <p:pRg st="2" end="2"/>
                                            </p:txEl>
                                          </p:spTgt>
                                        </p:tgtEl>
                                        <p:attrNameLst>
                                          <p:attrName>style.visibility</p:attrName>
                                        </p:attrNameLst>
                                      </p:cBhvr>
                                      <p:to>
                                        <p:strVal val="visible"/>
                                      </p:to>
                                    </p:set>
                                    <p:animEffect transition="in" filter="fade">
                                      <p:cBhvr>
                                        <p:cTn id="22" dur="1000"/>
                                        <p:tgtEl>
                                          <p:spTgt spid="3635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63524"/>
                                        </p:tgtEl>
                                        <p:attrNameLst>
                                          <p:attrName>style.visibility</p:attrName>
                                        </p:attrNameLst>
                                      </p:cBhvr>
                                      <p:to>
                                        <p:strVal val="visible"/>
                                      </p:to>
                                    </p:set>
                                    <p:animEffect transition="in" filter="fade">
                                      <p:cBhvr>
                                        <p:cTn id="27" dur="800" decel="100000"/>
                                        <p:tgtEl>
                                          <p:spTgt spid="363524"/>
                                        </p:tgtEl>
                                      </p:cBhvr>
                                    </p:animEffect>
                                    <p:anim calcmode="lin" valueType="num">
                                      <p:cBhvr>
                                        <p:cTn id="28" dur="800" decel="100000" fill="hold"/>
                                        <p:tgtEl>
                                          <p:spTgt spid="363524"/>
                                        </p:tgtEl>
                                        <p:attrNameLst>
                                          <p:attrName>style.rotation</p:attrName>
                                        </p:attrNameLst>
                                      </p:cBhvr>
                                      <p:tavLst>
                                        <p:tav tm="0">
                                          <p:val>
                                            <p:fltVal val="-90"/>
                                          </p:val>
                                        </p:tav>
                                        <p:tav tm="100000">
                                          <p:val>
                                            <p:fltVal val="0"/>
                                          </p:val>
                                        </p:tav>
                                      </p:tavLst>
                                    </p:anim>
                                    <p:anim calcmode="lin" valueType="num">
                                      <p:cBhvr>
                                        <p:cTn id="29" dur="800" decel="100000" fill="hold"/>
                                        <p:tgtEl>
                                          <p:spTgt spid="363524"/>
                                        </p:tgtEl>
                                        <p:attrNameLst>
                                          <p:attrName>ppt_x</p:attrName>
                                        </p:attrNameLst>
                                      </p:cBhvr>
                                      <p:tavLst>
                                        <p:tav tm="0">
                                          <p:val>
                                            <p:strVal val="#ppt_x+0.4"/>
                                          </p:val>
                                        </p:tav>
                                        <p:tav tm="100000">
                                          <p:val>
                                            <p:strVal val="#ppt_x-0.05"/>
                                          </p:val>
                                        </p:tav>
                                      </p:tavLst>
                                    </p:anim>
                                    <p:anim calcmode="lin" valueType="num">
                                      <p:cBhvr>
                                        <p:cTn id="30" dur="800" decel="100000" fill="hold"/>
                                        <p:tgtEl>
                                          <p:spTgt spid="36352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6352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635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23"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867400" y="27432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51" name="Rectangle 3"/>
          <p:cNvSpPr>
            <a:spLocks noChangeArrowheads="1"/>
          </p:cNvSpPr>
          <p:nvPr/>
        </p:nvSpPr>
        <p:spPr bwMode="auto">
          <a:xfrm>
            <a:off x="5867400" y="17526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52" name="Rectangle 4"/>
          <p:cNvSpPr>
            <a:spLocks noChangeArrowheads="1"/>
          </p:cNvSpPr>
          <p:nvPr/>
        </p:nvSpPr>
        <p:spPr bwMode="auto">
          <a:xfrm>
            <a:off x="5867400" y="7620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53" name="Rectangle 5"/>
          <p:cNvSpPr>
            <a:spLocks noChangeArrowheads="1"/>
          </p:cNvSpPr>
          <p:nvPr/>
        </p:nvSpPr>
        <p:spPr bwMode="auto">
          <a:xfrm>
            <a:off x="7391400" y="52578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آينده</a:t>
            </a:r>
            <a:endParaRPr lang="en-US" sz="2000">
              <a:latin typeface="Arial" pitchFamily="34" charset="0"/>
              <a:cs typeface="Titr" pitchFamily="2" charset="-78"/>
            </a:endParaRPr>
          </a:p>
        </p:txBody>
      </p:sp>
      <p:sp>
        <p:nvSpPr>
          <p:cNvPr id="53254" name="Rectangle 6"/>
          <p:cNvSpPr>
            <a:spLocks noChangeArrowheads="1"/>
          </p:cNvSpPr>
          <p:nvPr/>
        </p:nvSpPr>
        <p:spPr bwMode="auto">
          <a:xfrm>
            <a:off x="7391400" y="42672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rtl="0">
              <a:defRPr/>
            </a:pPr>
            <a:r>
              <a:rPr lang="fa-IR" sz="2000">
                <a:latin typeface="Arial" pitchFamily="34" charset="0"/>
                <a:cs typeface="Titr" pitchFamily="2" charset="-78"/>
              </a:rPr>
              <a:t>آينده واقعي</a:t>
            </a:r>
            <a:endParaRPr lang="en-US" sz="2000">
              <a:latin typeface="Arial" pitchFamily="34" charset="0"/>
              <a:cs typeface="Titr" pitchFamily="2" charset="-78"/>
            </a:endParaRPr>
          </a:p>
        </p:txBody>
      </p:sp>
      <p:sp>
        <p:nvSpPr>
          <p:cNvPr id="53255" name="Rectangle 7"/>
          <p:cNvSpPr>
            <a:spLocks noChangeArrowheads="1"/>
          </p:cNvSpPr>
          <p:nvPr/>
        </p:nvSpPr>
        <p:spPr bwMode="auto">
          <a:xfrm>
            <a:off x="7391400" y="3048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آينده</a:t>
            </a:r>
            <a:endParaRPr lang="en-US" sz="2000">
              <a:latin typeface="Arial" pitchFamily="34" charset="0"/>
              <a:cs typeface="Titr" pitchFamily="2" charset="-78"/>
            </a:endParaRPr>
          </a:p>
        </p:txBody>
      </p:sp>
      <p:sp>
        <p:nvSpPr>
          <p:cNvPr id="53256" name="Rectangle 8"/>
          <p:cNvSpPr>
            <a:spLocks noChangeArrowheads="1"/>
          </p:cNvSpPr>
          <p:nvPr/>
        </p:nvSpPr>
        <p:spPr bwMode="auto">
          <a:xfrm>
            <a:off x="7391400" y="32766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آينده</a:t>
            </a:r>
            <a:endParaRPr lang="en-US" sz="2000">
              <a:latin typeface="Arial" pitchFamily="34" charset="0"/>
              <a:cs typeface="Titr" pitchFamily="2" charset="-78"/>
            </a:endParaRPr>
          </a:p>
        </p:txBody>
      </p:sp>
      <p:sp>
        <p:nvSpPr>
          <p:cNvPr id="53257" name="Rectangle 9"/>
          <p:cNvSpPr>
            <a:spLocks noChangeArrowheads="1"/>
          </p:cNvSpPr>
          <p:nvPr/>
        </p:nvSpPr>
        <p:spPr bwMode="auto">
          <a:xfrm>
            <a:off x="7391400" y="12954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آينده</a:t>
            </a:r>
            <a:endParaRPr lang="en-US" sz="2000">
              <a:latin typeface="Arial" pitchFamily="34" charset="0"/>
              <a:cs typeface="Titr" pitchFamily="2" charset="-78"/>
            </a:endParaRPr>
          </a:p>
        </p:txBody>
      </p:sp>
      <p:sp>
        <p:nvSpPr>
          <p:cNvPr id="53258" name="Rectangle 10"/>
          <p:cNvSpPr>
            <a:spLocks noChangeArrowheads="1"/>
          </p:cNvSpPr>
          <p:nvPr/>
        </p:nvSpPr>
        <p:spPr bwMode="auto">
          <a:xfrm>
            <a:off x="7391400" y="22860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آينده</a:t>
            </a:r>
            <a:endParaRPr lang="en-US" sz="2000">
              <a:latin typeface="Arial" pitchFamily="34" charset="0"/>
              <a:cs typeface="Titr" pitchFamily="2" charset="-78"/>
            </a:endParaRPr>
          </a:p>
        </p:txBody>
      </p:sp>
      <p:sp>
        <p:nvSpPr>
          <p:cNvPr id="53259" name="Rectangle 11"/>
          <p:cNvSpPr>
            <a:spLocks noChangeArrowheads="1"/>
          </p:cNvSpPr>
          <p:nvPr/>
        </p:nvSpPr>
        <p:spPr bwMode="auto">
          <a:xfrm>
            <a:off x="4343400" y="32766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0" name="Rectangle 12"/>
          <p:cNvSpPr>
            <a:spLocks noChangeArrowheads="1"/>
          </p:cNvSpPr>
          <p:nvPr/>
        </p:nvSpPr>
        <p:spPr bwMode="auto">
          <a:xfrm>
            <a:off x="4343400" y="22098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1" name="Rectangle 13"/>
          <p:cNvSpPr>
            <a:spLocks noChangeArrowheads="1"/>
          </p:cNvSpPr>
          <p:nvPr/>
        </p:nvSpPr>
        <p:spPr bwMode="auto">
          <a:xfrm>
            <a:off x="4343400" y="12192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2" name="Rectangle 14"/>
          <p:cNvSpPr>
            <a:spLocks noChangeArrowheads="1"/>
          </p:cNvSpPr>
          <p:nvPr/>
        </p:nvSpPr>
        <p:spPr bwMode="auto">
          <a:xfrm>
            <a:off x="5867400" y="47244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3" name="Rectangle 15"/>
          <p:cNvSpPr>
            <a:spLocks noChangeArrowheads="1"/>
          </p:cNvSpPr>
          <p:nvPr/>
        </p:nvSpPr>
        <p:spPr bwMode="auto">
          <a:xfrm>
            <a:off x="5867400" y="37338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4" name="Rectangle 16"/>
          <p:cNvSpPr>
            <a:spLocks noChangeArrowheads="1"/>
          </p:cNvSpPr>
          <p:nvPr/>
        </p:nvSpPr>
        <p:spPr bwMode="auto">
          <a:xfrm>
            <a:off x="2895600" y="37338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endParaRPr lang="en-US" sz="2000">
              <a:latin typeface="Arial" pitchFamily="34" charset="0"/>
              <a:cs typeface="Titr" pitchFamily="2" charset="-78"/>
            </a:endParaRPr>
          </a:p>
        </p:txBody>
      </p:sp>
      <p:sp>
        <p:nvSpPr>
          <p:cNvPr id="53265" name="Rectangle 17"/>
          <p:cNvSpPr>
            <a:spLocks noChangeArrowheads="1"/>
          </p:cNvSpPr>
          <p:nvPr/>
        </p:nvSpPr>
        <p:spPr bwMode="auto">
          <a:xfrm>
            <a:off x="2895600" y="26670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6" name="Rectangle 18"/>
          <p:cNvSpPr>
            <a:spLocks noChangeArrowheads="1"/>
          </p:cNvSpPr>
          <p:nvPr/>
        </p:nvSpPr>
        <p:spPr bwMode="auto">
          <a:xfrm>
            <a:off x="2895600" y="16764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7" name="Rectangle 19"/>
          <p:cNvSpPr>
            <a:spLocks noChangeArrowheads="1"/>
          </p:cNvSpPr>
          <p:nvPr/>
        </p:nvSpPr>
        <p:spPr bwMode="auto">
          <a:xfrm>
            <a:off x="4343400" y="43434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68" name="Rectangle 20"/>
          <p:cNvSpPr>
            <a:spLocks noChangeArrowheads="1"/>
          </p:cNvSpPr>
          <p:nvPr/>
        </p:nvSpPr>
        <p:spPr bwMode="auto">
          <a:xfrm>
            <a:off x="152400" y="26670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رويداد 3</a:t>
            </a:r>
            <a:endParaRPr lang="en-US" sz="2000">
              <a:latin typeface="Arial" pitchFamily="34" charset="0"/>
              <a:cs typeface="Titr" pitchFamily="2" charset="-78"/>
            </a:endParaRPr>
          </a:p>
        </p:txBody>
      </p:sp>
      <p:sp>
        <p:nvSpPr>
          <p:cNvPr id="53269" name="Rectangle 21"/>
          <p:cNvSpPr>
            <a:spLocks noChangeArrowheads="1"/>
          </p:cNvSpPr>
          <p:nvPr/>
        </p:nvSpPr>
        <p:spPr bwMode="auto">
          <a:xfrm>
            <a:off x="1524000" y="21336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70" name="Rectangle 22"/>
          <p:cNvSpPr>
            <a:spLocks noChangeArrowheads="1"/>
          </p:cNvSpPr>
          <p:nvPr/>
        </p:nvSpPr>
        <p:spPr bwMode="auto">
          <a:xfrm>
            <a:off x="1524000" y="32004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71" name="Rectangle 23"/>
          <p:cNvSpPr>
            <a:spLocks noChangeArrowheads="1"/>
          </p:cNvSpPr>
          <p:nvPr/>
        </p:nvSpPr>
        <p:spPr bwMode="auto">
          <a:xfrm>
            <a:off x="152400" y="41148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رويداد 4</a:t>
            </a:r>
            <a:endParaRPr lang="en-US" sz="2000">
              <a:latin typeface="Arial" pitchFamily="34" charset="0"/>
              <a:cs typeface="Titr" pitchFamily="2" charset="-78"/>
            </a:endParaRPr>
          </a:p>
        </p:txBody>
      </p:sp>
      <p:sp>
        <p:nvSpPr>
          <p:cNvPr id="53272" name="Rectangle 24"/>
          <p:cNvSpPr>
            <a:spLocks noChangeArrowheads="1"/>
          </p:cNvSpPr>
          <p:nvPr/>
        </p:nvSpPr>
        <p:spPr bwMode="auto">
          <a:xfrm>
            <a:off x="1524000" y="12192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73" name="Rectangle 25"/>
          <p:cNvSpPr>
            <a:spLocks noChangeArrowheads="1"/>
          </p:cNvSpPr>
          <p:nvPr/>
        </p:nvSpPr>
        <p:spPr bwMode="auto">
          <a:xfrm>
            <a:off x="1524000" y="2286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74" name="Rectangle 26"/>
          <p:cNvSpPr>
            <a:spLocks noChangeArrowheads="1"/>
          </p:cNvSpPr>
          <p:nvPr/>
        </p:nvSpPr>
        <p:spPr bwMode="auto">
          <a:xfrm>
            <a:off x="1524000" y="41148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75" name="Rectangle 27"/>
          <p:cNvSpPr>
            <a:spLocks noChangeArrowheads="1"/>
          </p:cNvSpPr>
          <p:nvPr/>
        </p:nvSpPr>
        <p:spPr bwMode="auto">
          <a:xfrm>
            <a:off x="5029200" y="57150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76" name="Rectangle 28"/>
          <p:cNvSpPr>
            <a:spLocks noChangeArrowheads="1"/>
          </p:cNvSpPr>
          <p:nvPr/>
        </p:nvSpPr>
        <p:spPr bwMode="auto">
          <a:xfrm>
            <a:off x="3124200" y="58674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53277" name="Rectangle 29"/>
          <p:cNvSpPr>
            <a:spLocks noChangeArrowheads="1"/>
          </p:cNvSpPr>
          <p:nvPr/>
        </p:nvSpPr>
        <p:spPr bwMode="auto">
          <a:xfrm>
            <a:off x="152400" y="50292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رويداد 5</a:t>
            </a:r>
            <a:endParaRPr lang="en-US" sz="2000">
              <a:latin typeface="Arial" pitchFamily="34" charset="0"/>
              <a:cs typeface="Titr" pitchFamily="2" charset="-78"/>
            </a:endParaRPr>
          </a:p>
        </p:txBody>
      </p:sp>
      <p:sp>
        <p:nvSpPr>
          <p:cNvPr id="53278" name="Rectangle 30"/>
          <p:cNvSpPr>
            <a:spLocks noChangeArrowheads="1"/>
          </p:cNvSpPr>
          <p:nvPr/>
        </p:nvSpPr>
        <p:spPr bwMode="auto">
          <a:xfrm>
            <a:off x="152400" y="59436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رويداد 6</a:t>
            </a:r>
            <a:endParaRPr lang="en-US" sz="2000">
              <a:latin typeface="Arial" pitchFamily="34" charset="0"/>
              <a:cs typeface="Titr" pitchFamily="2" charset="-78"/>
            </a:endParaRPr>
          </a:p>
        </p:txBody>
      </p:sp>
      <p:sp>
        <p:nvSpPr>
          <p:cNvPr id="53279" name="Rectangle 31"/>
          <p:cNvSpPr>
            <a:spLocks noChangeArrowheads="1"/>
          </p:cNvSpPr>
          <p:nvPr/>
        </p:nvSpPr>
        <p:spPr bwMode="auto">
          <a:xfrm>
            <a:off x="152400" y="1219200"/>
            <a:ext cx="12192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rtl="0">
              <a:defRPr/>
            </a:pPr>
            <a:r>
              <a:rPr lang="fa-IR" sz="2000">
                <a:latin typeface="Arial" pitchFamily="34" charset="0"/>
                <a:cs typeface="Titr" pitchFamily="2" charset="-78"/>
              </a:rPr>
              <a:t>رويداد 2</a:t>
            </a:r>
            <a:endParaRPr lang="en-US" sz="2000">
              <a:latin typeface="Arial" pitchFamily="34" charset="0"/>
              <a:cs typeface="Titr" pitchFamily="2" charset="-78"/>
            </a:endParaRPr>
          </a:p>
        </p:txBody>
      </p:sp>
      <p:sp>
        <p:nvSpPr>
          <p:cNvPr id="53280" name="Rectangle 32"/>
          <p:cNvSpPr>
            <a:spLocks noChangeArrowheads="1"/>
          </p:cNvSpPr>
          <p:nvPr/>
        </p:nvSpPr>
        <p:spPr bwMode="auto">
          <a:xfrm>
            <a:off x="152400" y="228600"/>
            <a:ext cx="1219200" cy="762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rtl="0">
              <a:defRPr/>
            </a:pPr>
            <a:r>
              <a:rPr lang="fa-IR" sz="2000">
                <a:latin typeface="Arial" pitchFamily="34" charset="0"/>
                <a:cs typeface="Titr" pitchFamily="2" charset="-78"/>
              </a:rPr>
              <a:t>رويداد 1</a:t>
            </a:r>
            <a:endParaRPr lang="en-US" sz="2000">
              <a:latin typeface="Arial" pitchFamily="34" charset="0"/>
              <a:cs typeface="Titr" pitchFamily="2" charset="-78"/>
            </a:endParaRPr>
          </a:p>
        </p:txBody>
      </p:sp>
      <p:sp>
        <p:nvSpPr>
          <p:cNvPr id="53281" name="Line 33"/>
          <p:cNvSpPr>
            <a:spLocks noChangeShapeType="1"/>
          </p:cNvSpPr>
          <p:nvPr/>
        </p:nvSpPr>
        <p:spPr bwMode="auto">
          <a:xfrm>
            <a:off x="1371600" y="5499100"/>
            <a:ext cx="17526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2" name="Line 34"/>
          <p:cNvSpPr>
            <a:spLocks noChangeShapeType="1"/>
          </p:cNvSpPr>
          <p:nvPr/>
        </p:nvSpPr>
        <p:spPr bwMode="auto">
          <a:xfrm>
            <a:off x="1371600" y="4584700"/>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3" name="Line 35"/>
          <p:cNvSpPr>
            <a:spLocks noChangeShapeType="1"/>
          </p:cNvSpPr>
          <p:nvPr/>
        </p:nvSpPr>
        <p:spPr bwMode="auto">
          <a:xfrm>
            <a:off x="1371600" y="3670300"/>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4" name="Line 36"/>
          <p:cNvSpPr>
            <a:spLocks noChangeShapeType="1"/>
          </p:cNvSpPr>
          <p:nvPr/>
        </p:nvSpPr>
        <p:spPr bwMode="auto">
          <a:xfrm>
            <a:off x="1371600" y="84772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5" name="Line 37"/>
          <p:cNvSpPr>
            <a:spLocks noChangeShapeType="1"/>
          </p:cNvSpPr>
          <p:nvPr/>
        </p:nvSpPr>
        <p:spPr bwMode="auto">
          <a:xfrm>
            <a:off x="1371600" y="-21907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6" name="Line 38"/>
          <p:cNvSpPr>
            <a:spLocks noChangeShapeType="1"/>
          </p:cNvSpPr>
          <p:nvPr/>
        </p:nvSpPr>
        <p:spPr bwMode="auto">
          <a:xfrm>
            <a:off x="2743200" y="343852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7" name="Line 39"/>
          <p:cNvSpPr>
            <a:spLocks noChangeShapeType="1"/>
          </p:cNvSpPr>
          <p:nvPr/>
        </p:nvSpPr>
        <p:spPr bwMode="auto">
          <a:xfrm>
            <a:off x="2743200" y="252412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8" name="Line 40"/>
          <p:cNvSpPr>
            <a:spLocks noChangeShapeType="1"/>
          </p:cNvSpPr>
          <p:nvPr/>
        </p:nvSpPr>
        <p:spPr bwMode="auto">
          <a:xfrm>
            <a:off x="2743200" y="298132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89" name="Line 41"/>
          <p:cNvSpPr>
            <a:spLocks noChangeShapeType="1"/>
          </p:cNvSpPr>
          <p:nvPr/>
        </p:nvSpPr>
        <p:spPr bwMode="auto">
          <a:xfrm>
            <a:off x="4114800" y="2524125"/>
            <a:ext cx="2286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0" name="Line 42"/>
          <p:cNvSpPr>
            <a:spLocks noChangeShapeType="1"/>
          </p:cNvSpPr>
          <p:nvPr/>
        </p:nvSpPr>
        <p:spPr bwMode="auto">
          <a:xfrm>
            <a:off x="4114800" y="1079500"/>
            <a:ext cx="2286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1" name="Line 43"/>
          <p:cNvSpPr>
            <a:spLocks noChangeShapeType="1"/>
          </p:cNvSpPr>
          <p:nvPr/>
        </p:nvSpPr>
        <p:spPr bwMode="auto">
          <a:xfrm>
            <a:off x="4114800" y="3590925"/>
            <a:ext cx="2286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2" name="Line 44"/>
          <p:cNvSpPr>
            <a:spLocks noChangeShapeType="1"/>
          </p:cNvSpPr>
          <p:nvPr/>
        </p:nvSpPr>
        <p:spPr bwMode="auto">
          <a:xfrm>
            <a:off x="4114800" y="1457325"/>
            <a:ext cx="2286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3" name="Line 45"/>
          <p:cNvSpPr>
            <a:spLocks noChangeShapeType="1"/>
          </p:cNvSpPr>
          <p:nvPr/>
        </p:nvSpPr>
        <p:spPr bwMode="auto">
          <a:xfrm>
            <a:off x="4114800" y="2066925"/>
            <a:ext cx="2286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4" name="Line 46"/>
          <p:cNvSpPr>
            <a:spLocks noChangeShapeType="1"/>
          </p:cNvSpPr>
          <p:nvPr/>
        </p:nvSpPr>
        <p:spPr bwMode="auto">
          <a:xfrm>
            <a:off x="4114800" y="3133725"/>
            <a:ext cx="2286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5" name="Line 47"/>
          <p:cNvSpPr>
            <a:spLocks noChangeShapeType="1"/>
          </p:cNvSpPr>
          <p:nvPr/>
        </p:nvSpPr>
        <p:spPr bwMode="auto">
          <a:xfrm>
            <a:off x="2743200" y="100012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6" name="Line 48"/>
          <p:cNvSpPr>
            <a:spLocks noChangeShapeType="1"/>
          </p:cNvSpPr>
          <p:nvPr/>
        </p:nvSpPr>
        <p:spPr bwMode="auto">
          <a:xfrm>
            <a:off x="2743200" y="145732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7" name="Line 49"/>
          <p:cNvSpPr>
            <a:spLocks noChangeShapeType="1"/>
          </p:cNvSpPr>
          <p:nvPr/>
        </p:nvSpPr>
        <p:spPr bwMode="auto">
          <a:xfrm>
            <a:off x="2743200" y="1914525"/>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8" name="Line 50"/>
          <p:cNvSpPr>
            <a:spLocks noChangeShapeType="1"/>
          </p:cNvSpPr>
          <p:nvPr/>
        </p:nvSpPr>
        <p:spPr bwMode="auto">
          <a:xfrm>
            <a:off x="1371600" y="1993900"/>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299" name="Line 51"/>
          <p:cNvSpPr>
            <a:spLocks noChangeShapeType="1"/>
          </p:cNvSpPr>
          <p:nvPr/>
        </p:nvSpPr>
        <p:spPr bwMode="auto">
          <a:xfrm>
            <a:off x="-328613" y="48768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0" name="Line 52"/>
          <p:cNvSpPr>
            <a:spLocks noChangeShapeType="1"/>
          </p:cNvSpPr>
          <p:nvPr/>
        </p:nvSpPr>
        <p:spPr bwMode="auto">
          <a:xfrm>
            <a:off x="1371600" y="2451100"/>
            <a:ext cx="1524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1" name="Line 53"/>
          <p:cNvSpPr>
            <a:spLocks noChangeShapeType="1"/>
          </p:cNvSpPr>
          <p:nvPr/>
        </p:nvSpPr>
        <p:spPr bwMode="auto">
          <a:xfrm flipV="1">
            <a:off x="49213" y="48768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2" name="Line 54"/>
          <p:cNvSpPr>
            <a:spLocks noChangeShapeType="1"/>
          </p:cNvSpPr>
          <p:nvPr/>
        </p:nvSpPr>
        <p:spPr bwMode="auto">
          <a:xfrm flipV="1">
            <a:off x="-407988" y="3429000"/>
            <a:ext cx="0" cy="685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3" name="Line 55"/>
          <p:cNvSpPr>
            <a:spLocks noChangeShapeType="1"/>
          </p:cNvSpPr>
          <p:nvPr/>
        </p:nvSpPr>
        <p:spPr bwMode="auto">
          <a:xfrm>
            <a:off x="-176213" y="3429000"/>
            <a:ext cx="0" cy="685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4" name="Line 56"/>
          <p:cNvSpPr>
            <a:spLocks noChangeShapeType="1"/>
          </p:cNvSpPr>
          <p:nvPr/>
        </p:nvSpPr>
        <p:spPr bwMode="auto">
          <a:xfrm flipV="1">
            <a:off x="-407988" y="1981200"/>
            <a:ext cx="0" cy="685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5" name="Line 57"/>
          <p:cNvSpPr>
            <a:spLocks noChangeShapeType="1"/>
          </p:cNvSpPr>
          <p:nvPr/>
        </p:nvSpPr>
        <p:spPr bwMode="auto">
          <a:xfrm>
            <a:off x="-103188" y="1981200"/>
            <a:ext cx="0" cy="685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6" name="Line 58"/>
          <p:cNvSpPr>
            <a:spLocks noChangeShapeType="1"/>
          </p:cNvSpPr>
          <p:nvPr/>
        </p:nvSpPr>
        <p:spPr bwMode="auto">
          <a:xfrm flipV="1">
            <a:off x="-407988" y="9906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7" name="Line 59"/>
          <p:cNvSpPr>
            <a:spLocks noChangeShapeType="1"/>
          </p:cNvSpPr>
          <p:nvPr/>
        </p:nvSpPr>
        <p:spPr bwMode="auto">
          <a:xfrm>
            <a:off x="-103188" y="9906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8" name="Line 60"/>
          <p:cNvSpPr>
            <a:spLocks noChangeShapeType="1"/>
          </p:cNvSpPr>
          <p:nvPr/>
        </p:nvSpPr>
        <p:spPr bwMode="auto">
          <a:xfrm flipV="1">
            <a:off x="-328613" y="57912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09" name="Line 61"/>
          <p:cNvSpPr>
            <a:spLocks noChangeShapeType="1"/>
          </p:cNvSpPr>
          <p:nvPr/>
        </p:nvSpPr>
        <p:spPr bwMode="auto">
          <a:xfrm>
            <a:off x="-23813" y="57912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0" name="Line 62"/>
          <p:cNvSpPr>
            <a:spLocks noChangeShapeType="1"/>
          </p:cNvSpPr>
          <p:nvPr/>
        </p:nvSpPr>
        <p:spPr bwMode="auto">
          <a:xfrm>
            <a:off x="658813" y="39624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1" name="Line 63"/>
          <p:cNvSpPr>
            <a:spLocks noChangeShapeType="1"/>
          </p:cNvSpPr>
          <p:nvPr/>
        </p:nvSpPr>
        <p:spPr bwMode="auto">
          <a:xfrm flipV="1">
            <a:off x="963613" y="39624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2" name="Line 64"/>
          <p:cNvSpPr>
            <a:spLocks noChangeShapeType="1"/>
          </p:cNvSpPr>
          <p:nvPr/>
        </p:nvSpPr>
        <p:spPr bwMode="auto">
          <a:xfrm>
            <a:off x="890588" y="19812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3" name="Line 65"/>
          <p:cNvSpPr>
            <a:spLocks noChangeShapeType="1"/>
          </p:cNvSpPr>
          <p:nvPr/>
        </p:nvSpPr>
        <p:spPr bwMode="auto">
          <a:xfrm>
            <a:off x="1042988" y="9906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4" name="Line 66"/>
          <p:cNvSpPr>
            <a:spLocks noChangeShapeType="1"/>
          </p:cNvSpPr>
          <p:nvPr/>
        </p:nvSpPr>
        <p:spPr bwMode="auto">
          <a:xfrm>
            <a:off x="2057400" y="4876800"/>
            <a:ext cx="1524000" cy="990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5" name="Line 67"/>
          <p:cNvSpPr>
            <a:spLocks noChangeShapeType="1"/>
          </p:cNvSpPr>
          <p:nvPr/>
        </p:nvSpPr>
        <p:spPr bwMode="auto">
          <a:xfrm>
            <a:off x="2743200" y="2514600"/>
            <a:ext cx="1447800" cy="3352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6" name="Line 68"/>
          <p:cNvSpPr>
            <a:spLocks noChangeShapeType="1"/>
          </p:cNvSpPr>
          <p:nvPr/>
        </p:nvSpPr>
        <p:spPr bwMode="auto">
          <a:xfrm>
            <a:off x="811213" y="2895600"/>
            <a:ext cx="0" cy="304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7" name="Line 69"/>
          <p:cNvSpPr>
            <a:spLocks noChangeShapeType="1"/>
          </p:cNvSpPr>
          <p:nvPr/>
        </p:nvSpPr>
        <p:spPr bwMode="auto">
          <a:xfrm flipV="1">
            <a:off x="1347788" y="1981200"/>
            <a:ext cx="0" cy="152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8" name="Line 70"/>
          <p:cNvSpPr>
            <a:spLocks noChangeShapeType="1"/>
          </p:cNvSpPr>
          <p:nvPr/>
        </p:nvSpPr>
        <p:spPr bwMode="auto">
          <a:xfrm>
            <a:off x="2182813" y="3429000"/>
            <a:ext cx="0" cy="304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19" name="Line 71"/>
          <p:cNvSpPr>
            <a:spLocks noChangeShapeType="1"/>
          </p:cNvSpPr>
          <p:nvPr/>
        </p:nvSpPr>
        <p:spPr bwMode="auto">
          <a:xfrm flipV="1">
            <a:off x="1268413" y="2895600"/>
            <a:ext cx="0" cy="304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0" name="Line 72"/>
          <p:cNvSpPr>
            <a:spLocks noChangeShapeType="1"/>
          </p:cNvSpPr>
          <p:nvPr/>
        </p:nvSpPr>
        <p:spPr bwMode="auto">
          <a:xfrm>
            <a:off x="2182813" y="24384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1" name="Line 73"/>
          <p:cNvSpPr>
            <a:spLocks noChangeShapeType="1"/>
          </p:cNvSpPr>
          <p:nvPr/>
        </p:nvSpPr>
        <p:spPr bwMode="auto">
          <a:xfrm flipV="1">
            <a:off x="1268413" y="9906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2" name="Line 74"/>
          <p:cNvSpPr>
            <a:spLocks noChangeShapeType="1"/>
          </p:cNvSpPr>
          <p:nvPr/>
        </p:nvSpPr>
        <p:spPr bwMode="auto">
          <a:xfrm>
            <a:off x="5562600" y="41275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3" name="Line 75"/>
          <p:cNvSpPr>
            <a:spLocks noChangeShapeType="1"/>
          </p:cNvSpPr>
          <p:nvPr/>
        </p:nvSpPr>
        <p:spPr bwMode="auto">
          <a:xfrm flipH="1">
            <a:off x="5562600" y="40481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4" name="Line 76"/>
          <p:cNvSpPr>
            <a:spLocks noChangeShapeType="1"/>
          </p:cNvSpPr>
          <p:nvPr/>
        </p:nvSpPr>
        <p:spPr bwMode="auto">
          <a:xfrm>
            <a:off x="5562600" y="36703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5" name="Line 77"/>
          <p:cNvSpPr>
            <a:spLocks noChangeShapeType="1"/>
          </p:cNvSpPr>
          <p:nvPr/>
        </p:nvSpPr>
        <p:spPr bwMode="auto">
          <a:xfrm flipH="1">
            <a:off x="5562600" y="35909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6" name="Line 78"/>
          <p:cNvSpPr>
            <a:spLocks noChangeShapeType="1"/>
          </p:cNvSpPr>
          <p:nvPr/>
        </p:nvSpPr>
        <p:spPr bwMode="auto">
          <a:xfrm>
            <a:off x="5562600" y="31337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7" name="Line 79"/>
          <p:cNvSpPr>
            <a:spLocks noChangeShapeType="1"/>
          </p:cNvSpPr>
          <p:nvPr/>
        </p:nvSpPr>
        <p:spPr bwMode="auto">
          <a:xfrm flipH="1">
            <a:off x="5562600" y="30607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8" name="Line 80"/>
          <p:cNvSpPr>
            <a:spLocks noChangeShapeType="1"/>
          </p:cNvSpPr>
          <p:nvPr/>
        </p:nvSpPr>
        <p:spPr bwMode="auto">
          <a:xfrm>
            <a:off x="5562600" y="21463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29" name="Line 81"/>
          <p:cNvSpPr>
            <a:spLocks noChangeShapeType="1"/>
          </p:cNvSpPr>
          <p:nvPr/>
        </p:nvSpPr>
        <p:spPr bwMode="auto">
          <a:xfrm flipH="1">
            <a:off x="5562600" y="20669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0" name="Line 82"/>
          <p:cNvSpPr>
            <a:spLocks noChangeShapeType="1"/>
          </p:cNvSpPr>
          <p:nvPr/>
        </p:nvSpPr>
        <p:spPr bwMode="auto">
          <a:xfrm>
            <a:off x="5562600" y="15367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1" name="Line 83"/>
          <p:cNvSpPr>
            <a:spLocks noChangeShapeType="1"/>
          </p:cNvSpPr>
          <p:nvPr/>
        </p:nvSpPr>
        <p:spPr bwMode="auto">
          <a:xfrm flipH="1">
            <a:off x="5562600" y="14573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2" name="Line 84"/>
          <p:cNvSpPr>
            <a:spLocks noChangeShapeType="1"/>
          </p:cNvSpPr>
          <p:nvPr/>
        </p:nvSpPr>
        <p:spPr bwMode="auto">
          <a:xfrm>
            <a:off x="5562600" y="10795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3" name="Line 85"/>
          <p:cNvSpPr>
            <a:spLocks noChangeShapeType="1"/>
          </p:cNvSpPr>
          <p:nvPr/>
        </p:nvSpPr>
        <p:spPr bwMode="auto">
          <a:xfrm flipH="1">
            <a:off x="5562600" y="10001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278614" name="Line 86"/>
          <p:cNvSpPr>
            <a:spLocks noChangeShapeType="1"/>
          </p:cNvSpPr>
          <p:nvPr/>
        </p:nvSpPr>
        <p:spPr bwMode="auto">
          <a:xfrm>
            <a:off x="5562600" y="6223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5" name="Line 87"/>
          <p:cNvSpPr>
            <a:spLocks noChangeShapeType="1"/>
          </p:cNvSpPr>
          <p:nvPr/>
        </p:nvSpPr>
        <p:spPr bwMode="auto">
          <a:xfrm flipH="1">
            <a:off x="5562600" y="5429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6" name="Line 88"/>
          <p:cNvSpPr>
            <a:spLocks noChangeShapeType="1"/>
          </p:cNvSpPr>
          <p:nvPr/>
        </p:nvSpPr>
        <p:spPr bwMode="auto">
          <a:xfrm>
            <a:off x="7086600" y="46577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7" name="Line 89"/>
          <p:cNvSpPr>
            <a:spLocks noChangeShapeType="1"/>
          </p:cNvSpPr>
          <p:nvPr/>
        </p:nvSpPr>
        <p:spPr bwMode="auto">
          <a:xfrm flipH="1">
            <a:off x="7086600" y="45847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8" name="Line 90"/>
          <p:cNvSpPr>
            <a:spLocks noChangeShapeType="1"/>
          </p:cNvSpPr>
          <p:nvPr/>
        </p:nvSpPr>
        <p:spPr bwMode="auto">
          <a:xfrm>
            <a:off x="7086600" y="41275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39" name="Line 91"/>
          <p:cNvSpPr>
            <a:spLocks noChangeShapeType="1"/>
          </p:cNvSpPr>
          <p:nvPr/>
        </p:nvSpPr>
        <p:spPr bwMode="auto">
          <a:xfrm flipH="1">
            <a:off x="7086600" y="40481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0" name="Line 92"/>
          <p:cNvSpPr>
            <a:spLocks noChangeShapeType="1"/>
          </p:cNvSpPr>
          <p:nvPr/>
        </p:nvSpPr>
        <p:spPr bwMode="auto">
          <a:xfrm>
            <a:off x="7086600" y="35909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1" name="Line 93"/>
          <p:cNvSpPr>
            <a:spLocks noChangeShapeType="1"/>
          </p:cNvSpPr>
          <p:nvPr/>
        </p:nvSpPr>
        <p:spPr bwMode="auto">
          <a:xfrm flipH="1">
            <a:off x="7086600" y="35179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2" name="Line 94"/>
          <p:cNvSpPr>
            <a:spLocks noChangeShapeType="1"/>
          </p:cNvSpPr>
          <p:nvPr/>
        </p:nvSpPr>
        <p:spPr bwMode="auto">
          <a:xfrm>
            <a:off x="7086600" y="31337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3" name="Line 95"/>
          <p:cNvSpPr>
            <a:spLocks noChangeShapeType="1"/>
          </p:cNvSpPr>
          <p:nvPr/>
        </p:nvSpPr>
        <p:spPr bwMode="auto">
          <a:xfrm flipH="1">
            <a:off x="7086600" y="30607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4" name="Line 96"/>
          <p:cNvSpPr>
            <a:spLocks noChangeShapeType="1"/>
          </p:cNvSpPr>
          <p:nvPr/>
        </p:nvSpPr>
        <p:spPr bwMode="auto">
          <a:xfrm>
            <a:off x="7086600" y="26035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5" name="Line 97"/>
          <p:cNvSpPr>
            <a:spLocks noChangeShapeType="1"/>
          </p:cNvSpPr>
          <p:nvPr/>
        </p:nvSpPr>
        <p:spPr bwMode="auto">
          <a:xfrm flipH="1">
            <a:off x="7086600" y="25241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6" name="Line 98"/>
          <p:cNvSpPr>
            <a:spLocks noChangeShapeType="1"/>
          </p:cNvSpPr>
          <p:nvPr/>
        </p:nvSpPr>
        <p:spPr bwMode="auto">
          <a:xfrm>
            <a:off x="7086600" y="21463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7" name="Line 99"/>
          <p:cNvSpPr>
            <a:spLocks noChangeShapeType="1"/>
          </p:cNvSpPr>
          <p:nvPr/>
        </p:nvSpPr>
        <p:spPr bwMode="auto">
          <a:xfrm flipH="1">
            <a:off x="7086600" y="20669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8" name="Line 100"/>
          <p:cNvSpPr>
            <a:spLocks noChangeShapeType="1"/>
          </p:cNvSpPr>
          <p:nvPr/>
        </p:nvSpPr>
        <p:spPr bwMode="auto">
          <a:xfrm>
            <a:off x="7086600" y="16097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49" name="Line 101"/>
          <p:cNvSpPr>
            <a:spLocks noChangeShapeType="1"/>
          </p:cNvSpPr>
          <p:nvPr/>
        </p:nvSpPr>
        <p:spPr bwMode="auto">
          <a:xfrm flipH="1">
            <a:off x="7086600" y="15367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0" name="Line 102"/>
          <p:cNvSpPr>
            <a:spLocks noChangeShapeType="1"/>
          </p:cNvSpPr>
          <p:nvPr/>
        </p:nvSpPr>
        <p:spPr bwMode="auto">
          <a:xfrm>
            <a:off x="7086600" y="10795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1" name="Line 103"/>
          <p:cNvSpPr>
            <a:spLocks noChangeShapeType="1"/>
          </p:cNvSpPr>
          <p:nvPr/>
        </p:nvSpPr>
        <p:spPr bwMode="auto">
          <a:xfrm flipH="1">
            <a:off x="7086600" y="10001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2" name="Line 104"/>
          <p:cNvSpPr>
            <a:spLocks noChangeShapeType="1"/>
          </p:cNvSpPr>
          <p:nvPr/>
        </p:nvSpPr>
        <p:spPr bwMode="auto">
          <a:xfrm>
            <a:off x="7086600" y="6223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3" name="Line 105"/>
          <p:cNvSpPr>
            <a:spLocks noChangeShapeType="1"/>
          </p:cNvSpPr>
          <p:nvPr/>
        </p:nvSpPr>
        <p:spPr bwMode="auto">
          <a:xfrm flipH="1">
            <a:off x="7086600" y="5429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4" name="Line 106"/>
          <p:cNvSpPr>
            <a:spLocks noChangeShapeType="1"/>
          </p:cNvSpPr>
          <p:nvPr/>
        </p:nvSpPr>
        <p:spPr bwMode="auto">
          <a:xfrm>
            <a:off x="7086600" y="165100"/>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5" name="Line 107"/>
          <p:cNvSpPr>
            <a:spLocks noChangeShapeType="1"/>
          </p:cNvSpPr>
          <p:nvPr/>
        </p:nvSpPr>
        <p:spPr bwMode="auto">
          <a:xfrm flipH="1">
            <a:off x="7086600" y="85725"/>
            <a:ext cx="304800" cy="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278636" name="Line 108"/>
          <p:cNvSpPr>
            <a:spLocks noChangeShapeType="1"/>
          </p:cNvSpPr>
          <p:nvPr/>
        </p:nvSpPr>
        <p:spPr bwMode="auto">
          <a:xfrm flipV="1">
            <a:off x="3657600" y="3429000"/>
            <a:ext cx="0" cy="304800"/>
          </a:xfrm>
          <a:prstGeom prst="line">
            <a:avLst/>
          </a:prstGeom>
          <a:noFill/>
          <a:ln w="57150">
            <a:solidFill>
              <a:srgbClr val="FF3300"/>
            </a:solidFill>
            <a:round/>
            <a:headEnd/>
            <a:tailEnd type="triangle" w="med" len="med"/>
          </a:ln>
        </p:spPr>
        <p:txBody>
          <a:bodyPr/>
          <a:lstStyle/>
          <a:p>
            <a:endParaRPr lang="fa-IR"/>
          </a:p>
        </p:txBody>
      </p:sp>
      <p:sp>
        <p:nvSpPr>
          <p:cNvPr id="53357" name="Line 109"/>
          <p:cNvSpPr>
            <a:spLocks noChangeShapeType="1"/>
          </p:cNvSpPr>
          <p:nvPr/>
        </p:nvSpPr>
        <p:spPr bwMode="auto">
          <a:xfrm flipV="1">
            <a:off x="2566988" y="24384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8" name="Line 110"/>
          <p:cNvSpPr>
            <a:spLocks noChangeShapeType="1"/>
          </p:cNvSpPr>
          <p:nvPr/>
        </p:nvSpPr>
        <p:spPr bwMode="auto">
          <a:xfrm flipV="1">
            <a:off x="3554413" y="4038600"/>
            <a:ext cx="0" cy="304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59" name="Line 111"/>
          <p:cNvSpPr>
            <a:spLocks noChangeShapeType="1"/>
          </p:cNvSpPr>
          <p:nvPr/>
        </p:nvSpPr>
        <p:spPr bwMode="auto">
          <a:xfrm>
            <a:off x="3938588" y="4038600"/>
            <a:ext cx="0" cy="304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0" name="Line 112"/>
          <p:cNvSpPr>
            <a:spLocks noChangeShapeType="1"/>
          </p:cNvSpPr>
          <p:nvPr/>
        </p:nvSpPr>
        <p:spPr bwMode="auto">
          <a:xfrm flipV="1">
            <a:off x="3554413" y="2971800"/>
            <a:ext cx="0" cy="304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1" name="Line 113"/>
          <p:cNvSpPr>
            <a:spLocks noChangeShapeType="1"/>
          </p:cNvSpPr>
          <p:nvPr/>
        </p:nvSpPr>
        <p:spPr bwMode="auto">
          <a:xfrm>
            <a:off x="3938588" y="2971800"/>
            <a:ext cx="0" cy="304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2" name="Line 114"/>
          <p:cNvSpPr>
            <a:spLocks noChangeShapeType="1"/>
          </p:cNvSpPr>
          <p:nvPr/>
        </p:nvSpPr>
        <p:spPr bwMode="auto">
          <a:xfrm flipV="1">
            <a:off x="3938588" y="19812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3" name="Line 115"/>
          <p:cNvSpPr>
            <a:spLocks noChangeShapeType="1"/>
          </p:cNvSpPr>
          <p:nvPr/>
        </p:nvSpPr>
        <p:spPr bwMode="auto">
          <a:xfrm>
            <a:off x="3554413" y="19812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4" name="Line 116"/>
          <p:cNvSpPr>
            <a:spLocks noChangeShapeType="1"/>
          </p:cNvSpPr>
          <p:nvPr/>
        </p:nvSpPr>
        <p:spPr bwMode="auto">
          <a:xfrm flipH="1">
            <a:off x="3810000" y="3276600"/>
            <a:ext cx="2057400" cy="2590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5" name="Line 117"/>
          <p:cNvSpPr>
            <a:spLocks noChangeShapeType="1"/>
          </p:cNvSpPr>
          <p:nvPr/>
        </p:nvSpPr>
        <p:spPr bwMode="auto">
          <a:xfrm flipV="1">
            <a:off x="4343400" y="2971800"/>
            <a:ext cx="609600" cy="3352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6" name="Line 118"/>
          <p:cNvSpPr>
            <a:spLocks noChangeShapeType="1"/>
          </p:cNvSpPr>
          <p:nvPr/>
        </p:nvSpPr>
        <p:spPr bwMode="auto">
          <a:xfrm flipH="1">
            <a:off x="6248400" y="5867400"/>
            <a:ext cx="1143000" cy="3810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7" name="Line 119"/>
          <p:cNvSpPr>
            <a:spLocks noChangeShapeType="1"/>
          </p:cNvSpPr>
          <p:nvPr/>
        </p:nvSpPr>
        <p:spPr bwMode="auto">
          <a:xfrm flipV="1">
            <a:off x="5486400" y="3505200"/>
            <a:ext cx="990600" cy="22098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8" name="Line 120"/>
          <p:cNvSpPr>
            <a:spLocks noChangeShapeType="1"/>
          </p:cNvSpPr>
          <p:nvPr/>
        </p:nvSpPr>
        <p:spPr bwMode="auto">
          <a:xfrm>
            <a:off x="4852988" y="2514600"/>
            <a:ext cx="0" cy="32004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69" name="Line 121"/>
          <p:cNvSpPr>
            <a:spLocks noChangeShapeType="1"/>
          </p:cNvSpPr>
          <p:nvPr/>
        </p:nvSpPr>
        <p:spPr bwMode="auto">
          <a:xfrm>
            <a:off x="2743200" y="685800"/>
            <a:ext cx="3124200" cy="3810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278650" name="Line 122"/>
          <p:cNvSpPr>
            <a:spLocks noChangeShapeType="1"/>
          </p:cNvSpPr>
          <p:nvPr/>
        </p:nvSpPr>
        <p:spPr bwMode="auto">
          <a:xfrm flipH="1">
            <a:off x="4953000" y="1524000"/>
            <a:ext cx="1600200" cy="1752600"/>
          </a:xfrm>
          <a:prstGeom prst="line">
            <a:avLst/>
          </a:prstGeom>
          <a:noFill/>
          <a:ln w="57150">
            <a:solidFill>
              <a:srgbClr val="FF3300"/>
            </a:solidFill>
            <a:round/>
            <a:headEnd/>
            <a:tailEnd type="triangle" w="med" len="med"/>
          </a:ln>
        </p:spPr>
        <p:txBody>
          <a:bodyPr/>
          <a:lstStyle/>
          <a:p>
            <a:endParaRPr lang="fa-IR"/>
          </a:p>
        </p:txBody>
      </p:sp>
      <p:sp>
        <p:nvSpPr>
          <p:cNvPr id="53371" name="Line 123"/>
          <p:cNvSpPr>
            <a:spLocks noChangeShapeType="1"/>
          </p:cNvSpPr>
          <p:nvPr/>
        </p:nvSpPr>
        <p:spPr bwMode="auto">
          <a:xfrm>
            <a:off x="1371600" y="762000"/>
            <a:ext cx="6019800" cy="2895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278652" name="Line 124"/>
          <p:cNvSpPr>
            <a:spLocks noChangeShapeType="1"/>
          </p:cNvSpPr>
          <p:nvPr/>
        </p:nvSpPr>
        <p:spPr bwMode="auto">
          <a:xfrm>
            <a:off x="1371600" y="1676400"/>
            <a:ext cx="1524000" cy="2362200"/>
          </a:xfrm>
          <a:prstGeom prst="line">
            <a:avLst/>
          </a:prstGeom>
          <a:noFill/>
          <a:ln w="57150">
            <a:solidFill>
              <a:srgbClr val="FF3300"/>
            </a:solidFill>
            <a:round/>
            <a:headEnd/>
            <a:tailEnd type="triangle" w="med" len="med"/>
          </a:ln>
        </p:spPr>
        <p:txBody>
          <a:bodyPr/>
          <a:lstStyle/>
          <a:p>
            <a:endParaRPr lang="fa-IR"/>
          </a:p>
        </p:txBody>
      </p:sp>
      <p:sp>
        <p:nvSpPr>
          <p:cNvPr id="53373" name="Line 125"/>
          <p:cNvSpPr>
            <a:spLocks noChangeShapeType="1"/>
          </p:cNvSpPr>
          <p:nvPr/>
        </p:nvSpPr>
        <p:spPr bwMode="auto">
          <a:xfrm>
            <a:off x="1500188" y="990600"/>
            <a:ext cx="0" cy="11430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278654" name="Line 126"/>
          <p:cNvSpPr>
            <a:spLocks noChangeShapeType="1"/>
          </p:cNvSpPr>
          <p:nvPr/>
        </p:nvSpPr>
        <p:spPr bwMode="auto">
          <a:xfrm>
            <a:off x="5410200" y="4038600"/>
            <a:ext cx="1981200" cy="609600"/>
          </a:xfrm>
          <a:prstGeom prst="line">
            <a:avLst/>
          </a:prstGeom>
          <a:noFill/>
          <a:ln w="57150">
            <a:solidFill>
              <a:srgbClr val="FF3300"/>
            </a:solidFill>
            <a:round/>
            <a:headEnd/>
            <a:tailEnd type="triangle" w="med" len="med"/>
          </a:ln>
        </p:spPr>
        <p:txBody>
          <a:bodyPr/>
          <a:lstStyle/>
          <a:p>
            <a:endParaRPr lang="fa-IR"/>
          </a:p>
        </p:txBody>
      </p:sp>
      <p:sp>
        <p:nvSpPr>
          <p:cNvPr id="53375" name="Line 127"/>
          <p:cNvSpPr>
            <a:spLocks noChangeShapeType="1"/>
          </p:cNvSpPr>
          <p:nvPr/>
        </p:nvSpPr>
        <p:spPr bwMode="auto">
          <a:xfrm flipH="1" flipV="1">
            <a:off x="5562600" y="1600200"/>
            <a:ext cx="1828800" cy="11430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76" name="Line 128"/>
          <p:cNvSpPr>
            <a:spLocks noChangeShapeType="1"/>
          </p:cNvSpPr>
          <p:nvPr/>
        </p:nvSpPr>
        <p:spPr bwMode="auto">
          <a:xfrm flipH="1">
            <a:off x="4114800" y="1981200"/>
            <a:ext cx="381000" cy="11430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77" name="Line 129"/>
          <p:cNvSpPr>
            <a:spLocks noChangeShapeType="1"/>
          </p:cNvSpPr>
          <p:nvPr/>
        </p:nvSpPr>
        <p:spPr bwMode="auto">
          <a:xfrm>
            <a:off x="3505200" y="2438400"/>
            <a:ext cx="2209800" cy="3276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278658" name="Line 130"/>
          <p:cNvSpPr>
            <a:spLocks noChangeShapeType="1"/>
          </p:cNvSpPr>
          <p:nvPr/>
        </p:nvSpPr>
        <p:spPr bwMode="auto">
          <a:xfrm flipV="1">
            <a:off x="4114800" y="1981200"/>
            <a:ext cx="228600" cy="685800"/>
          </a:xfrm>
          <a:prstGeom prst="line">
            <a:avLst/>
          </a:prstGeom>
          <a:noFill/>
          <a:ln w="57150">
            <a:solidFill>
              <a:srgbClr val="FF3300"/>
            </a:solidFill>
            <a:round/>
            <a:headEnd/>
            <a:tailEnd type="triangle" w="med" len="med"/>
          </a:ln>
        </p:spPr>
        <p:txBody>
          <a:bodyPr/>
          <a:lstStyle/>
          <a:p>
            <a:endParaRPr lang="fa-IR"/>
          </a:p>
        </p:txBody>
      </p:sp>
      <p:sp>
        <p:nvSpPr>
          <p:cNvPr id="53379" name="Line 131"/>
          <p:cNvSpPr>
            <a:spLocks noChangeShapeType="1"/>
          </p:cNvSpPr>
          <p:nvPr/>
        </p:nvSpPr>
        <p:spPr bwMode="auto">
          <a:xfrm flipV="1">
            <a:off x="5230813" y="44958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80" name="Line 132"/>
          <p:cNvSpPr>
            <a:spLocks noChangeShapeType="1"/>
          </p:cNvSpPr>
          <p:nvPr/>
        </p:nvSpPr>
        <p:spPr bwMode="auto">
          <a:xfrm flipV="1">
            <a:off x="5078413" y="35052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81" name="Line 133"/>
          <p:cNvSpPr>
            <a:spLocks noChangeShapeType="1"/>
          </p:cNvSpPr>
          <p:nvPr/>
        </p:nvSpPr>
        <p:spPr bwMode="auto">
          <a:xfrm flipV="1">
            <a:off x="5230813" y="25146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82" name="Line 134"/>
          <p:cNvSpPr>
            <a:spLocks noChangeShapeType="1"/>
          </p:cNvSpPr>
          <p:nvPr/>
        </p:nvSpPr>
        <p:spPr bwMode="auto">
          <a:xfrm flipV="1">
            <a:off x="5157788" y="15240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83" name="Line 135"/>
          <p:cNvSpPr>
            <a:spLocks noChangeShapeType="1"/>
          </p:cNvSpPr>
          <p:nvPr/>
        </p:nvSpPr>
        <p:spPr bwMode="auto">
          <a:xfrm>
            <a:off x="5688013" y="15240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84" name="Line 136"/>
          <p:cNvSpPr>
            <a:spLocks noChangeShapeType="1"/>
          </p:cNvSpPr>
          <p:nvPr/>
        </p:nvSpPr>
        <p:spPr bwMode="auto">
          <a:xfrm>
            <a:off x="5614988" y="25146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85" name="Line 137"/>
          <p:cNvSpPr>
            <a:spLocks noChangeShapeType="1"/>
          </p:cNvSpPr>
          <p:nvPr/>
        </p:nvSpPr>
        <p:spPr bwMode="auto">
          <a:xfrm>
            <a:off x="5614988" y="35052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
        <p:nvSpPr>
          <p:cNvPr id="53386" name="Line 138"/>
          <p:cNvSpPr>
            <a:spLocks noChangeShapeType="1"/>
          </p:cNvSpPr>
          <p:nvPr/>
        </p:nvSpPr>
        <p:spPr bwMode="auto">
          <a:xfrm>
            <a:off x="5614988" y="4495800"/>
            <a:ext cx="0" cy="228600"/>
          </a:xfrm>
          <a:prstGeom prst="line">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fa-I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8652"/>
                                        </p:tgtEl>
                                        <p:attrNameLst>
                                          <p:attrName>style.visibility</p:attrName>
                                        </p:attrNameLst>
                                      </p:cBhvr>
                                      <p:to>
                                        <p:strVal val="visible"/>
                                      </p:to>
                                    </p:set>
                                    <p:animEffect transition="in" filter="wipe(up)">
                                      <p:cBhvr>
                                        <p:cTn id="7" dur="1000"/>
                                        <p:tgtEl>
                                          <p:spTgt spid="27865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78636"/>
                                        </p:tgtEl>
                                        <p:attrNameLst>
                                          <p:attrName>style.visibility</p:attrName>
                                        </p:attrNameLst>
                                      </p:cBhvr>
                                      <p:to>
                                        <p:strVal val="visible"/>
                                      </p:to>
                                    </p:set>
                                    <p:animEffect transition="in" filter="wipe(down)">
                                      <p:cBhvr>
                                        <p:cTn id="11" dur="500"/>
                                        <p:tgtEl>
                                          <p:spTgt spid="278636"/>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78658"/>
                                        </p:tgtEl>
                                        <p:attrNameLst>
                                          <p:attrName>style.visibility</p:attrName>
                                        </p:attrNameLst>
                                      </p:cBhvr>
                                      <p:to>
                                        <p:strVal val="visible"/>
                                      </p:to>
                                    </p:set>
                                    <p:animEffect transition="in" filter="wipe(down)">
                                      <p:cBhvr>
                                        <p:cTn id="15" dur="500"/>
                                        <p:tgtEl>
                                          <p:spTgt spid="27865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78614"/>
                                        </p:tgtEl>
                                        <p:attrNameLst>
                                          <p:attrName>style.visibility</p:attrName>
                                        </p:attrNameLst>
                                      </p:cBhvr>
                                      <p:to>
                                        <p:strVal val="visible"/>
                                      </p:to>
                                    </p:set>
                                    <p:animEffect transition="in" filter="wipe(left)">
                                      <p:cBhvr>
                                        <p:cTn id="19" dur="500"/>
                                        <p:tgtEl>
                                          <p:spTgt spid="278614"/>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278650"/>
                                        </p:tgtEl>
                                        <p:attrNameLst>
                                          <p:attrName>style.visibility</p:attrName>
                                        </p:attrNameLst>
                                      </p:cBhvr>
                                      <p:to>
                                        <p:strVal val="visible"/>
                                      </p:to>
                                    </p:set>
                                    <p:animEffect transition="in" filter="wipe(up)">
                                      <p:cBhvr>
                                        <p:cTn id="23" dur="500"/>
                                        <p:tgtEl>
                                          <p:spTgt spid="278650"/>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78654"/>
                                        </p:tgtEl>
                                        <p:attrNameLst>
                                          <p:attrName>style.visibility</p:attrName>
                                        </p:attrNameLst>
                                      </p:cBhvr>
                                      <p:to>
                                        <p:strVal val="visible"/>
                                      </p:to>
                                    </p:set>
                                    <p:animEffect transition="in" filter="wipe(left)">
                                      <p:cBhvr>
                                        <p:cTn id="27" dur="500"/>
                                        <p:tgtEl>
                                          <p:spTgt spid="278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636" grpId="0" animBg="1"/>
      <p:bldP spid="278650" grpId="0" animBg="1"/>
      <p:bldP spid="278652" grpId="0" animBg="1"/>
      <p:bldP spid="278654" grpId="0" animBg="1"/>
      <p:bldP spid="27865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3" name="Rectangle 23">
            <a:hlinkClick r:id="rId3" action="ppaction://hlinkfile" highlightClick="1"/>
            <a:hlinkHover r:id="" action="ppaction://noaction" highlightClick="1"/>
          </p:cNvPr>
          <p:cNvSpPr>
            <a:spLocks noChangeArrowheads="1"/>
          </p:cNvSpPr>
          <p:nvPr/>
        </p:nvSpPr>
        <p:spPr bwMode="auto">
          <a:xfrm>
            <a:off x="2116138" y="939800"/>
            <a:ext cx="5065712" cy="812800"/>
          </a:xfrm>
          <a:prstGeom prst="rect">
            <a:avLst/>
          </a:prstGeom>
          <a:noFill/>
          <a:ln w="9525">
            <a:noFill/>
            <a:miter lim="800000"/>
            <a:headEnd/>
            <a:tailEnd/>
          </a:ln>
          <a:effectLst/>
        </p:spPr>
        <p:txBody>
          <a:bodyPr wrap="none">
            <a:spAutoFit/>
          </a:bodyPr>
          <a:lstStyle/>
          <a:p>
            <a:pPr algn="ctr">
              <a:lnSpc>
                <a:spcPct val="130000"/>
              </a:lnSpc>
              <a:spcBef>
                <a:spcPct val="50000"/>
              </a:spcBef>
              <a:defRPr/>
            </a:pPr>
            <a:r>
              <a:rPr lang="fa-IR" sz="3600" dirty="0">
                <a:solidFill>
                  <a:srgbClr val="FF0000"/>
                </a:solidFill>
                <a:effectLst>
                  <a:outerShdw blurRad="38100" dist="38100" dir="2700000" algn="tl">
                    <a:srgbClr val="000000"/>
                  </a:outerShdw>
                </a:effectLst>
                <a:latin typeface="Times New Roman" pitchFamily="18" charset="0"/>
                <a:cs typeface="Titr" pitchFamily="2" charset="-78"/>
              </a:rPr>
              <a:t>در چه عصري زندگي مي‌كنيم</a:t>
            </a:r>
          </a:p>
        </p:txBody>
      </p:sp>
      <p:sp>
        <p:nvSpPr>
          <p:cNvPr id="12291" name="Text Box 24"/>
          <p:cNvSpPr txBox="1">
            <a:spLocks noChangeArrowheads="1"/>
          </p:cNvSpPr>
          <p:nvPr/>
        </p:nvSpPr>
        <p:spPr bwMode="auto">
          <a:xfrm>
            <a:off x="254000" y="2187575"/>
            <a:ext cx="8532813" cy="3009900"/>
          </a:xfrm>
          <a:prstGeom prst="rect">
            <a:avLst/>
          </a:prstGeom>
          <a:noFill/>
          <a:ln w="9525">
            <a:noFill/>
            <a:miter lim="800000"/>
            <a:headEnd/>
            <a:tailEnd/>
          </a:ln>
        </p:spPr>
        <p:txBody>
          <a:bodyPr>
            <a:spAutoFit/>
          </a:bodyPr>
          <a:lstStyle/>
          <a:p>
            <a:pPr marL="533400" indent="-266700" algn="just">
              <a:lnSpc>
                <a:spcPct val="250000"/>
              </a:lnSpc>
              <a:spcBef>
                <a:spcPct val="20000"/>
              </a:spcBef>
              <a:buFontTx/>
              <a:buChar char="•"/>
            </a:pPr>
            <a:r>
              <a:rPr lang="fa-IR" sz="2400">
                <a:latin typeface="Times New Roman" pitchFamily="18" charset="0"/>
                <a:cs typeface="B Nazanin" pitchFamily="2" charset="-78"/>
              </a:rPr>
              <a:t>عصر دانايي، دانش اساسي‌ترين سرمايه‌ي انسان‌ها، سازمان‌ها و حكومت‌هاست.</a:t>
            </a:r>
          </a:p>
          <a:p>
            <a:pPr marL="533400" indent="-266700" algn="just">
              <a:lnSpc>
                <a:spcPct val="250000"/>
              </a:lnSpc>
              <a:spcBef>
                <a:spcPct val="20000"/>
              </a:spcBef>
              <a:buFontTx/>
              <a:buChar char="•"/>
            </a:pPr>
            <a:r>
              <a:rPr lang="fa-IR" sz="2400">
                <a:latin typeface="Times New Roman" pitchFamily="18" charset="0"/>
                <a:cs typeface="B Nazanin" pitchFamily="2" charset="-78"/>
              </a:rPr>
              <a:t>عصر حيرت، رشد حيرت‌انگيز علوم و فناوري‌ها، هم‌افزايي ميان آن‌ها و تغيير شتابان </a:t>
            </a:r>
          </a:p>
          <a:p>
            <a:pPr marL="533400" indent="-266700" algn="just">
              <a:lnSpc>
                <a:spcPct val="250000"/>
              </a:lnSpc>
              <a:spcBef>
                <a:spcPct val="20000"/>
              </a:spcBef>
              <a:buFontTx/>
              <a:buChar char="•"/>
            </a:pPr>
            <a:r>
              <a:rPr lang="fa-IR" sz="2400">
                <a:latin typeface="Times New Roman" pitchFamily="18" charset="0"/>
                <a:cs typeface="B Nazanin" pitchFamily="2" charset="-78"/>
              </a:rPr>
              <a:t>عصر پيچيدگي </a:t>
            </a:r>
            <a:r>
              <a:rPr lang="fa-IR" sz="2400">
                <a:cs typeface="B Nazanin" pitchFamily="2" charset="-78"/>
              </a:rPr>
              <a:t>،آشوب و سامانه هاي باز</a:t>
            </a:r>
          </a:p>
        </p:txBody>
      </p:sp>
      <p:pic>
        <p:nvPicPr>
          <p:cNvPr id="11268" name="Picture 28" descr="Strategy"/>
          <p:cNvPicPr>
            <a:picLocks noGrp="1" noChangeAspect="1" noChangeArrowheads="1"/>
          </p:cNvPicPr>
          <p:nvPr>
            <p:ph sz="half" idx="4294967295"/>
          </p:nvPr>
        </p:nvPicPr>
        <p:blipFill>
          <a:blip r:embed="rId4" cstate="print"/>
          <a:srcRect/>
          <a:stretch>
            <a:fillRect/>
          </a:stretch>
        </p:blipFill>
        <p:spPr>
          <a:xfrm>
            <a:off x="0" y="692150"/>
            <a:ext cx="1962150" cy="1962150"/>
          </a:xfrm>
          <a:noFill/>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685800" y="304800"/>
            <a:ext cx="7772400" cy="1143000"/>
          </a:xfrm>
        </p:spPr>
        <p:txBody>
          <a:bodyPr/>
          <a:lstStyle/>
          <a:p>
            <a:pPr algn="ctr" eaLnBrk="1" fontAlgn="auto" hangingPunct="1">
              <a:spcAft>
                <a:spcPts val="0"/>
              </a:spcAft>
              <a:defRPr/>
            </a:pPr>
            <a:r>
              <a:rPr lang="fa-IR" sz="2800" dirty="0" smtClean="0">
                <a:solidFill>
                  <a:srgbClr val="FF0000"/>
                </a:solidFill>
                <a:cs typeface="Titr" pitchFamily="2" charset="-78"/>
              </a:rPr>
              <a:t>پيش‌نگري شگفتي سازها</a:t>
            </a:r>
            <a:endParaRPr lang="en-US" sz="2800" dirty="0" smtClean="0">
              <a:solidFill>
                <a:srgbClr val="FF0000"/>
              </a:solidFill>
              <a:cs typeface="Titr" pitchFamily="2" charset="-78"/>
            </a:endParaRPr>
          </a:p>
        </p:txBody>
      </p:sp>
      <p:pic>
        <p:nvPicPr>
          <p:cNvPr id="364547" name="Picture 3" descr="BS00554_"/>
          <p:cNvPicPr>
            <a:picLocks noChangeAspect="1" noChangeArrowheads="1"/>
          </p:cNvPicPr>
          <p:nvPr/>
        </p:nvPicPr>
        <p:blipFill>
          <a:blip r:embed="rId3" cstate="print"/>
          <a:srcRect/>
          <a:stretch>
            <a:fillRect/>
          </a:stretch>
        </p:blipFill>
        <p:spPr bwMode="auto">
          <a:xfrm>
            <a:off x="3200400" y="2346325"/>
            <a:ext cx="3200400" cy="2792413"/>
          </a:xfrm>
          <a:prstGeom prst="rect">
            <a:avLst/>
          </a:prstGeom>
          <a:noFill/>
          <a:ln w="9525">
            <a:noFill/>
            <a:miter lim="800000"/>
            <a:headEnd/>
            <a:tailEnd/>
          </a:ln>
        </p:spPr>
      </p:pic>
      <p:sp>
        <p:nvSpPr>
          <p:cNvPr id="364548" name="Text Box 4"/>
          <p:cNvSpPr txBox="1">
            <a:spLocks noChangeArrowheads="1"/>
          </p:cNvSpPr>
          <p:nvPr/>
        </p:nvSpPr>
        <p:spPr bwMode="auto">
          <a:xfrm>
            <a:off x="2987675" y="1700213"/>
            <a:ext cx="3194050" cy="400050"/>
          </a:xfrm>
          <a:prstGeom prst="rect">
            <a:avLst/>
          </a:prstGeom>
          <a:noFill/>
          <a:ln w="9525">
            <a:noFill/>
            <a:miter lim="800000"/>
            <a:headEnd/>
            <a:tailEnd/>
          </a:ln>
        </p:spPr>
        <p:txBody>
          <a:bodyPr wrap="none">
            <a:spAutoFit/>
          </a:bodyPr>
          <a:lstStyle/>
          <a:p>
            <a:pPr algn="l" rtl="0" eaLnBrk="0" hangingPunct="0"/>
            <a:r>
              <a:rPr lang="fa-IR" sz="2000" b="1">
                <a:solidFill>
                  <a:srgbClr val="002060"/>
                </a:solidFill>
                <a:latin typeface="Legacy Serif Md ITC TT" pitchFamily="2" charset="0"/>
                <a:cs typeface="Mitra" pitchFamily="2" charset="-78"/>
              </a:rPr>
              <a:t>كتاب‌هاي قوانين وقايع شگفت‌انگيز</a:t>
            </a:r>
            <a:endParaRPr lang="en-US" sz="2000" b="1">
              <a:solidFill>
                <a:srgbClr val="002060"/>
              </a:solidFill>
              <a:latin typeface="Legacy Serif Md ITC TT" pitchFamily="2" charset="0"/>
              <a:cs typeface="Mitra" pitchFamily="2" charset="-78"/>
            </a:endParaRPr>
          </a:p>
        </p:txBody>
      </p:sp>
      <p:pic>
        <p:nvPicPr>
          <p:cNvPr id="364549" name="Picture 5" descr="BS00554_"/>
          <p:cNvPicPr>
            <a:picLocks noChangeAspect="1" noChangeArrowheads="1"/>
          </p:cNvPicPr>
          <p:nvPr/>
        </p:nvPicPr>
        <p:blipFill>
          <a:blip r:embed="rId3" cstate="print">
            <a:lum bright="-54000" contrast="-18000"/>
          </a:blip>
          <a:srcRect/>
          <a:stretch>
            <a:fillRect/>
          </a:stretch>
        </p:blipFill>
        <p:spPr bwMode="auto">
          <a:xfrm>
            <a:off x="3200400" y="2362200"/>
            <a:ext cx="3200400" cy="2792413"/>
          </a:xfrm>
          <a:prstGeom prst="rect">
            <a:avLst/>
          </a:prstGeom>
          <a:noFill/>
          <a:ln w="9525">
            <a:noFill/>
            <a:miter lim="800000"/>
            <a:headEnd/>
            <a:tailEnd/>
          </a:ln>
        </p:spPr>
      </p:pic>
      <p:sp>
        <p:nvSpPr>
          <p:cNvPr id="364550" name="Rectangle 6"/>
          <p:cNvSpPr>
            <a:spLocks noChangeArrowheads="1"/>
          </p:cNvSpPr>
          <p:nvPr/>
        </p:nvSpPr>
        <p:spPr bwMode="auto">
          <a:xfrm>
            <a:off x="539750" y="5157788"/>
            <a:ext cx="7777163" cy="1033462"/>
          </a:xfrm>
          <a:prstGeom prst="rect">
            <a:avLst/>
          </a:prstGeom>
          <a:noFill/>
          <a:ln w="9525">
            <a:noFill/>
            <a:miter lim="800000"/>
            <a:headEnd/>
            <a:tailEnd/>
          </a:ln>
        </p:spPr>
        <p:txBody>
          <a:bodyPr>
            <a:spAutoFit/>
          </a:bodyPr>
          <a:lstStyle/>
          <a:p>
            <a:pPr algn="ctr" eaLnBrk="0" hangingPunct="0">
              <a:lnSpc>
                <a:spcPct val="90000"/>
              </a:lnSpc>
              <a:spcBef>
                <a:spcPct val="20000"/>
              </a:spcBef>
              <a:spcAft>
                <a:spcPct val="50000"/>
              </a:spcAft>
            </a:pPr>
            <a:r>
              <a:rPr lang="fa-IR" sz="2800" b="1">
                <a:solidFill>
                  <a:srgbClr val="FF0000"/>
                </a:solidFill>
                <a:latin typeface="Legacy Sans ITC TT" pitchFamily="2" charset="0"/>
                <a:cs typeface="Mitra" pitchFamily="2" charset="-78"/>
              </a:rPr>
              <a:t>قانون نخست:</a:t>
            </a:r>
            <a:r>
              <a:rPr lang="en-US" sz="2000" b="1">
                <a:solidFill>
                  <a:srgbClr val="FFFF99"/>
                </a:solidFill>
                <a:latin typeface="Legacy Sans ITC TT" pitchFamily="2" charset="0"/>
                <a:cs typeface="Mitra" pitchFamily="2" charset="-78"/>
              </a:rPr>
              <a:t> </a:t>
            </a:r>
          </a:p>
          <a:p>
            <a:pPr algn="ctr" eaLnBrk="0" hangingPunct="0">
              <a:lnSpc>
                <a:spcPct val="90000"/>
              </a:lnSpc>
              <a:spcBef>
                <a:spcPct val="20000"/>
              </a:spcBef>
              <a:spcAft>
                <a:spcPct val="50000"/>
              </a:spcAft>
            </a:pPr>
            <a:r>
              <a:rPr lang="fa-IR" sz="2000" b="1">
                <a:latin typeface="Legacy Sans ITC TT" pitchFamily="2" charset="0"/>
                <a:cs typeface="Mitra" pitchFamily="2" charset="-78"/>
              </a:rPr>
              <a:t>اگر در باره آن فكر نكرده‌ايم، در باره آن فكر نكرده‌ايد.</a:t>
            </a:r>
            <a:endParaRPr lang="en-US" sz="2000" b="1">
              <a:latin typeface="Legacy Sans ITC TT" pitchFamily="2" charset="0"/>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dissolve">
                                      <p:cBhvr>
                                        <p:cTn id="7" dur="500"/>
                                        <p:tgtEl>
                                          <p:spTgt spid="364546"/>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364547"/>
                                        </p:tgtEl>
                                        <p:attrNameLst>
                                          <p:attrName>style.visibility</p:attrName>
                                        </p:attrNameLst>
                                      </p:cBhvr>
                                      <p:to>
                                        <p:strVal val="visible"/>
                                      </p:to>
                                    </p:set>
                                    <p:anim calcmode="lin" valueType="num">
                                      <p:cBhvr>
                                        <p:cTn id="11" dur="500" fill="hold"/>
                                        <p:tgtEl>
                                          <p:spTgt spid="364547"/>
                                        </p:tgtEl>
                                        <p:attrNameLst>
                                          <p:attrName>ppt_w</p:attrName>
                                        </p:attrNameLst>
                                      </p:cBhvr>
                                      <p:tavLst>
                                        <p:tav tm="0">
                                          <p:val>
                                            <p:fltVal val="0"/>
                                          </p:val>
                                        </p:tav>
                                        <p:tav tm="100000">
                                          <p:val>
                                            <p:strVal val="#ppt_w"/>
                                          </p:val>
                                        </p:tav>
                                      </p:tavLst>
                                    </p:anim>
                                    <p:anim calcmode="lin" valueType="num">
                                      <p:cBhvr>
                                        <p:cTn id="12" dur="500" fill="hold"/>
                                        <p:tgtEl>
                                          <p:spTgt spid="364547"/>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64548"/>
                                        </p:tgtEl>
                                        <p:attrNameLst>
                                          <p:attrName>style.visibility</p:attrName>
                                        </p:attrNameLst>
                                      </p:cBhvr>
                                      <p:to>
                                        <p:strVal val="visible"/>
                                      </p:to>
                                    </p:set>
                                    <p:animEffect transition="in" filter="dissolve">
                                      <p:cBhvr>
                                        <p:cTn id="16" dur="500"/>
                                        <p:tgtEl>
                                          <p:spTgt spid="364548"/>
                                        </p:tgtEl>
                                      </p:cBhvr>
                                    </p:animEffect>
                                  </p:childTnLst>
                                  <p:subTnLst>
                                    <p:set>
                                      <p:cBhvr override="childStyle">
                                        <p:cTn dur="1" fill="hold" display="0" masterRel="nextClick" afterEffect="1"/>
                                        <p:tgtEl>
                                          <p:spTgt spid="36454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64549"/>
                                        </p:tgtEl>
                                        <p:attrNameLst>
                                          <p:attrName>style.visibility</p:attrName>
                                        </p:attrNameLst>
                                      </p:cBhvr>
                                      <p:to>
                                        <p:strVal val="visible"/>
                                      </p:to>
                                    </p:set>
                                    <p:animEffect transition="in" filter="dissolve">
                                      <p:cBhvr>
                                        <p:cTn id="21" dur="500"/>
                                        <p:tgtEl>
                                          <p:spTgt spid="364549"/>
                                        </p:tgtEl>
                                      </p:cBhvr>
                                    </p:animEffect>
                                  </p:childTnLst>
                                </p:cTn>
                              </p:par>
                            </p:childTnLst>
                          </p:cTn>
                        </p:par>
                        <p:par>
                          <p:cTn id="22" fill="hold">
                            <p:stCondLst>
                              <p:cond delay="500"/>
                            </p:stCondLst>
                            <p:childTnLst>
                              <p:par>
                                <p:cTn id="23" presetID="23" presetClass="entr" presetSubtype="528" fill="hold" grpId="0" nodeType="afterEffect">
                                  <p:stCondLst>
                                    <p:cond delay="0"/>
                                  </p:stCondLst>
                                  <p:childTnLst>
                                    <p:set>
                                      <p:cBhvr>
                                        <p:cTn id="24" dur="1" fill="hold">
                                          <p:stCondLst>
                                            <p:cond delay="0"/>
                                          </p:stCondLst>
                                        </p:cTn>
                                        <p:tgtEl>
                                          <p:spTgt spid="364550"/>
                                        </p:tgtEl>
                                        <p:attrNameLst>
                                          <p:attrName>style.visibility</p:attrName>
                                        </p:attrNameLst>
                                      </p:cBhvr>
                                      <p:to>
                                        <p:strVal val="visible"/>
                                      </p:to>
                                    </p:set>
                                    <p:anim calcmode="lin" valueType="num">
                                      <p:cBhvr>
                                        <p:cTn id="25" dur="500" fill="hold"/>
                                        <p:tgtEl>
                                          <p:spTgt spid="364550"/>
                                        </p:tgtEl>
                                        <p:attrNameLst>
                                          <p:attrName>ppt_w</p:attrName>
                                        </p:attrNameLst>
                                      </p:cBhvr>
                                      <p:tavLst>
                                        <p:tav tm="0">
                                          <p:val>
                                            <p:fltVal val="0"/>
                                          </p:val>
                                        </p:tav>
                                        <p:tav tm="100000">
                                          <p:val>
                                            <p:strVal val="#ppt_w"/>
                                          </p:val>
                                        </p:tav>
                                      </p:tavLst>
                                    </p:anim>
                                    <p:anim calcmode="lin" valueType="num">
                                      <p:cBhvr>
                                        <p:cTn id="26" dur="500" fill="hold"/>
                                        <p:tgtEl>
                                          <p:spTgt spid="364550"/>
                                        </p:tgtEl>
                                        <p:attrNameLst>
                                          <p:attrName>ppt_h</p:attrName>
                                        </p:attrNameLst>
                                      </p:cBhvr>
                                      <p:tavLst>
                                        <p:tav tm="0">
                                          <p:val>
                                            <p:fltVal val="0"/>
                                          </p:val>
                                        </p:tav>
                                        <p:tav tm="100000">
                                          <p:val>
                                            <p:strVal val="#ppt_h"/>
                                          </p:val>
                                        </p:tav>
                                      </p:tavLst>
                                    </p:anim>
                                    <p:anim calcmode="lin" valueType="num">
                                      <p:cBhvr>
                                        <p:cTn id="27" dur="500" fill="hold"/>
                                        <p:tgtEl>
                                          <p:spTgt spid="364550"/>
                                        </p:tgtEl>
                                        <p:attrNameLst>
                                          <p:attrName>ppt_x</p:attrName>
                                        </p:attrNameLst>
                                      </p:cBhvr>
                                      <p:tavLst>
                                        <p:tav tm="0">
                                          <p:val>
                                            <p:fltVal val="0.5"/>
                                          </p:val>
                                        </p:tav>
                                        <p:tav tm="100000">
                                          <p:val>
                                            <p:strVal val="#ppt_x"/>
                                          </p:val>
                                        </p:tav>
                                      </p:tavLst>
                                    </p:anim>
                                    <p:anim calcmode="lin" valueType="num">
                                      <p:cBhvr>
                                        <p:cTn id="28" dur="500" fill="hold"/>
                                        <p:tgtEl>
                                          <p:spTgt spid="3645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autoUpdateAnimBg="0"/>
      <p:bldP spid="364550"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3" descr="BS00554_"/>
          <p:cNvPicPr>
            <a:picLocks noChangeAspect="1" noChangeArrowheads="1"/>
          </p:cNvPicPr>
          <p:nvPr/>
        </p:nvPicPr>
        <p:blipFill>
          <a:blip r:embed="rId3" cstate="print"/>
          <a:srcRect/>
          <a:stretch>
            <a:fillRect/>
          </a:stretch>
        </p:blipFill>
        <p:spPr bwMode="auto">
          <a:xfrm>
            <a:off x="3200400" y="2362200"/>
            <a:ext cx="3200400" cy="2792413"/>
          </a:xfrm>
          <a:prstGeom prst="rect">
            <a:avLst/>
          </a:prstGeom>
          <a:noFill/>
          <a:ln w="9525">
            <a:noFill/>
            <a:miter lim="800000"/>
            <a:headEnd/>
            <a:tailEnd/>
          </a:ln>
        </p:spPr>
      </p:pic>
      <p:pic>
        <p:nvPicPr>
          <p:cNvPr id="70659" name="Picture 5" descr="BS00554_"/>
          <p:cNvPicPr>
            <a:picLocks noChangeAspect="1" noChangeArrowheads="1"/>
          </p:cNvPicPr>
          <p:nvPr/>
        </p:nvPicPr>
        <p:blipFill>
          <a:blip r:embed="rId3" cstate="print">
            <a:lum bright="-54000" contrast="-18000"/>
          </a:blip>
          <a:srcRect/>
          <a:stretch>
            <a:fillRect/>
          </a:stretch>
        </p:blipFill>
        <p:spPr bwMode="auto">
          <a:xfrm>
            <a:off x="3200400" y="2378075"/>
            <a:ext cx="3200400" cy="2792413"/>
          </a:xfrm>
          <a:prstGeom prst="rect">
            <a:avLst/>
          </a:prstGeom>
          <a:noFill/>
          <a:ln w="9525">
            <a:noFill/>
            <a:miter lim="800000"/>
            <a:headEnd/>
            <a:tailEnd/>
          </a:ln>
        </p:spPr>
      </p:pic>
      <p:sp>
        <p:nvSpPr>
          <p:cNvPr id="365574" name="Rectangle 6"/>
          <p:cNvSpPr>
            <a:spLocks noChangeArrowheads="1"/>
          </p:cNvSpPr>
          <p:nvPr/>
        </p:nvSpPr>
        <p:spPr bwMode="auto">
          <a:xfrm>
            <a:off x="0" y="5445125"/>
            <a:ext cx="8893175" cy="1033463"/>
          </a:xfrm>
          <a:prstGeom prst="rect">
            <a:avLst/>
          </a:prstGeom>
          <a:noFill/>
          <a:ln w="9525">
            <a:noFill/>
            <a:miter lim="800000"/>
            <a:headEnd/>
            <a:tailEnd/>
          </a:ln>
        </p:spPr>
        <p:txBody>
          <a:bodyPr>
            <a:spAutoFit/>
          </a:bodyPr>
          <a:lstStyle/>
          <a:p>
            <a:pPr algn="ctr" eaLnBrk="0" hangingPunct="0">
              <a:lnSpc>
                <a:spcPct val="90000"/>
              </a:lnSpc>
              <a:spcBef>
                <a:spcPct val="20000"/>
              </a:spcBef>
              <a:spcAft>
                <a:spcPct val="50000"/>
              </a:spcAft>
            </a:pPr>
            <a:r>
              <a:rPr lang="fa-IR" sz="2800" b="1">
                <a:solidFill>
                  <a:srgbClr val="FF0000"/>
                </a:solidFill>
                <a:latin typeface="Legacy Sans ITC TT" pitchFamily="2" charset="0"/>
                <a:cs typeface="Mitra" pitchFamily="2" charset="-78"/>
              </a:rPr>
              <a:t>قانون دوم:</a:t>
            </a:r>
            <a:r>
              <a:rPr lang="en-US" sz="2000" b="1">
                <a:solidFill>
                  <a:srgbClr val="FF0000"/>
                </a:solidFill>
                <a:latin typeface="Legacy Sans ITC TT" pitchFamily="2" charset="0"/>
                <a:cs typeface="Mitra" pitchFamily="2" charset="-78"/>
              </a:rPr>
              <a:t> </a:t>
            </a:r>
          </a:p>
          <a:p>
            <a:pPr algn="ctr" eaLnBrk="0" hangingPunct="0">
              <a:lnSpc>
                <a:spcPct val="90000"/>
              </a:lnSpc>
              <a:spcBef>
                <a:spcPct val="20000"/>
              </a:spcBef>
              <a:spcAft>
                <a:spcPct val="50000"/>
              </a:spcAft>
            </a:pPr>
            <a:r>
              <a:rPr lang="fa-IR" sz="2000" b="1">
                <a:latin typeface="Legacy Sans ITC TT" pitchFamily="2" charset="0"/>
                <a:cs typeface="Mitra" pitchFamily="2" charset="-78"/>
              </a:rPr>
              <a:t>اگر در باره يك شگفتي ساز پيش از وقوع آن فكر نكنيد، تمام ارزش تفكر در مورد آن از دست مي‌رود.</a:t>
            </a:r>
            <a:endParaRPr lang="en-US" sz="2000" b="1">
              <a:latin typeface="Legacy Sans ITC TT" pitchFamily="2" charset="0"/>
              <a:cs typeface="Mitra" pitchFamily="2" charset="-78"/>
            </a:endParaRPr>
          </a:p>
        </p:txBody>
      </p:sp>
      <p:sp>
        <p:nvSpPr>
          <p:cNvPr id="10" name="Rectangle 2"/>
          <p:cNvSpPr txBox="1">
            <a:spLocks noChangeArrowheads="1"/>
          </p:cNvSpPr>
          <p:nvPr/>
        </p:nvSpPr>
        <p:spPr bwMode="auto">
          <a:xfrm>
            <a:off x="685800" y="304800"/>
            <a:ext cx="7772400" cy="1143000"/>
          </a:xfrm>
          <a:prstGeom prst="rect">
            <a:avLst/>
          </a:prstGeom>
          <a:noFill/>
          <a:ln w="9525">
            <a:noFill/>
            <a:miter lim="800000"/>
            <a:headEnd/>
            <a:tailEnd/>
          </a:ln>
        </p:spPr>
        <p:txBody>
          <a:bodyPr lIns="0" rIns="0" bIns="0" anchor="b">
            <a:normAutofit/>
            <a:scene3d>
              <a:camera prst="orthographicFront"/>
              <a:lightRig rig="freezing" dir="t">
                <a:rot lat="0" lon="0" rev="5640000"/>
              </a:lightRig>
            </a:scene3d>
            <a:sp3d prstMaterial="flat">
              <a:contourClr>
                <a:schemeClr val="tx2"/>
              </a:contourClr>
            </a:sp3d>
          </a:bodyPr>
          <a:lstStyle/>
          <a:p>
            <a:pPr algn="ctr" rtl="0" fontAlgn="auto">
              <a:spcAft>
                <a:spcPts val="0"/>
              </a:spcAft>
              <a:defRPr/>
            </a:pPr>
            <a:r>
              <a:rPr lang="fa-IR" sz="2800">
                <a:solidFill>
                  <a:srgbClr val="FF0000"/>
                </a:solidFill>
                <a:latin typeface="+mj-lt"/>
                <a:ea typeface="+mj-ea"/>
                <a:cs typeface="Titr" pitchFamily="2" charset="-78"/>
              </a:rPr>
              <a:t>پيش‌نگري شگفتي سازها</a:t>
            </a:r>
            <a:endParaRPr lang="en-US" sz="2800" dirty="0">
              <a:solidFill>
                <a:srgbClr val="FF0000"/>
              </a:solidFill>
              <a:latin typeface="+mj-lt"/>
              <a:ea typeface="+mj-ea"/>
              <a:cs typeface="Titr" pitchFamily="2" charset="-78"/>
            </a:endParaRPr>
          </a:p>
        </p:txBody>
      </p:sp>
      <p:sp>
        <p:nvSpPr>
          <p:cNvPr id="11" name="Text Box 4"/>
          <p:cNvSpPr txBox="1">
            <a:spLocks noChangeArrowheads="1"/>
          </p:cNvSpPr>
          <p:nvPr/>
        </p:nvSpPr>
        <p:spPr bwMode="auto">
          <a:xfrm>
            <a:off x="2987675" y="1700213"/>
            <a:ext cx="3194050" cy="400050"/>
          </a:xfrm>
          <a:prstGeom prst="rect">
            <a:avLst/>
          </a:prstGeom>
          <a:noFill/>
          <a:ln w="9525">
            <a:noFill/>
            <a:miter lim="800000"/>
            <a:headEnd/>
            <a:tailEnd/>
          </a:ln>
        </p:spPr>
        <p:txBody>
          <a:bodyPr wrap="none">
            <a:spAutoFit/>
          </a:bodyPr>
          <a:lstStyle/>
          <a:p>
            <a:pPr algn="l" rtl="0" eaLnBrk="0" hangingPunct="0"/>
            <a:r>
              <a:rPr lang="fa-IR" sz="2000" b="1">
                <a:solidFill>
                  <a:srgbClr val="002060"/>
                </a:solidFill>
                <a:latin typeface="Legacy Serif Md ITC TT" pitchFamily="2" charset="0"/>
                <a:cs typeface="Mitra" pitchFamily="2" charset="-78"/>
              </a:rPr>
              <a:t>كتاب‌هاي قوانين وقايع شگفت‌انگيز</a:t>
            </a:r>
            <a:endParaRPr lang="en-US" sz="2000" b="1">
              <a:solidFill>
                <a:srgbClr val="002060"/>
              </a:solidFill>
              <a:latin typeface="Legacy Serif Md ITC TT" pitchFamily="2" charset="0"/>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5574"/>
                                        </p:tgtEl>
                                        <p:attrNameLst>
                                          <p:attrName>style.visibility</p:attrName>
                                        </p:attrNameLst>
                                      </p:cBhvr>
                                      <p:to>
                                        <p:strVal val="visible"/>
                                      </p:to>
                                    </p:set>
                                    <p:anim calcmode="lin" valueType="num">
                                      <p:cBhvr>
                                        <p:cTn id="7" dur="500" fill="hold"/>
                                        <p:tgtEl>
                                          <p:spTgt spid="365574"/>
                                        </p:tgtEl>
                                        <p:attrNameLst>
                                          <p:attrName>ppt_w</p:attrName>
                                        </p:attrNameLst>
                                      </p:cBhvr>
                                      <p:tavLst>
                                        <p:tav tm="0">
                                          <p:val>
                                            <p:fltVal val="0"/>
                                          </p:val>
                                        </p:tav>
                                        <p:tav tm="100000">
                                          <p:val>
                                            <p:strVal val="#ppt_w"/>
                                          </p:val>
                                        </p:tav>
                                      </p:tavLst>
                                    </p:anim>
                                    <p:anim calcmode="lin" valueType="num">
                                      <p:cBhvr>
                                        <p:cTn id="8" dur="500" fill="hold"/>
                                        <p:tgtEl>
                                          <p:spTgt spid="365574"/>
                                        </p:tgtEl>
                                        <p:attrNameLst>
                                          <p:attrName>ppt_h</p:attrName>
                                        </p:attrNameLst>
                                      </p:cBhvr>
                                      <p:tavLst>
                                        <p:tav tm="0">
                                          <p:val>
                                            <p:fltVal val="0"/>
                                          </p:val>
                                        </p:tav>
                                        <p:tav tm="100000">
                                          <p:val>
                                            <p:strVal val="#ppt_h"/>
                                          </p:val>
                                        </p:tav>
                                      </p:tavLst>
                                    </p:anim>
                                    <p:anim calcmode="lin" valueType="num">
                                      <p:cBhvr>
                                        <p:cTn id="9" dur="500" fill="hold"/>
                                        <p:tgtEl>
                                          <p:spTgt spid="365574"/>
                                        </p:tgtEl>
                                        <p:attrNameLst>
                                          <p:attrName>ppt_x</p:attrName>
                                        </p:attrNameLst>
                                      </p:cBhvr>
                                      <p:tavLst>
                                        <p:tav tm="0">
                                          <p:val>
                                            <p:fltVal val="0.5"/>
                                          </p:val>
                                        </p:tav>
                                        <p:tav tm="100000">
                                          <p:val>
                                            <p:strVal val="#ppt_x"/>
                                          </p:val>
                                        </p:tav>
                                      </p:tavLst>
                                    </p:anim>
                                    <p:anim calcmode="lin" valueType="num">
                                      <p:cBhvr>
                                        <p:cTn id="10" dur="500" fill="hold"/>
                                        <p:tgtEl>
                                          <p:spTgt spid="36557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4" grpId="0" autoUpdateAnimBg="0"/>
      <p:bldP spid="11"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3" descr="BS00554_"/>
          <p:cNvPicPr>
            <a:picLocks noChangeAspect="1" noChangeArrowheads="1"/>
          </p:cNvPicPr>
          <p:nvPr/>
        </p:nvPicPr>
        <p:blipFill>
          <a:blip r:embed="rId3" cstate="print"/>
          <a:srcRect/>
          <a:stretch>
            <a:fillRect/>
          </a:stretch>
        </p:blipFill>
        <p:spPr bwMode="auto">
          <a:xfrm>
            <a:off x="3200400" y="2346325"/>
            <a:ext cx="3200400" cy="2792413"/>
          </a:xfrm>
          <a:prstGeom prst="rect">
            <a:avLst/>
          </a:prstGeom>
          <a:noFill/>
          <a:ln w="9525">
            <a:noFill/>
            <a:miter lim="800000"/>
            <a:headEnd/>
            <a:tailEnd/>
          </a:ln>
        </p:spPr>
      </p:pic>
      <p:pic>
        <p:nvPicPr>
          <p:cNvPr id="71683" name="Picture 5" descr="BS00554_"/>
          <p:cNvPicPr>
            <a:picLocks noChangeAspect="1" noChangeArrowheads="1"/>
          </p:cNvPicPr>
          <p:nvPr/>
        </p:nvPicPr>
        <p:blipFill>
          <a:blip r:embed="rId3" cstate="print">
            <a:lum bright="-54000" contrast="-18000"/>
          </a:blip>
          <a:srcRect/>
          <a:stretch>
            <a:fillRect/>
          </a:stretch>
        </p:blipFill>
        <p:spPr bwMode="auto">
          <a:xfrm>
            <a:off x="3200400" y="2362200"/>
            <a:ext cx="3200400" cy="2792413"/>
          </a:xfrm>
          <a:prstGeom prst="rect">
            <a:avLst/>
          </a:prstGeom>
          <a:noFill/>
          <a:ln w="9525">
            <a:noFill/>
            <a:miter lim="800000"/>
            <a:headEnd/>
            <a:tailEnd/>
          </a:ln>
        </p:spPr>
      </p:pic>
      <p:sp>
        <p:nvSpPr>
          <p:cNvPr id="366598" name="Rectangle 6"/>
          <p:cNvSpPr>
            <a:spLocks noChangeArrowheads="1"/>
          </p:cNvSpPr>
          <p:nvPr/>
        </p:nvSpPr>
        <p:spPr bwMode="auto">
          <a:xfrm>
            <a:off x="250825" y="5040313"/>
            <a:ext cx="8281988" cy="1120775"/>
          </a:xfrm>
          <a:prstGeom prst="rect">
            <a:avLst/>
          </a:prstGeom>
          <a:noFill/>
          <a:ln w="9525">
            <a:noFill/>
            <a:miter lim="800000"/>
            <a:headEnd/>
            <a:tailEnd/>
          </a:ln>
        </p:spPr>
        <p:txBody>
          <a:bodyPr>
            <a:spAutoFit/>
          </a:bodyPr>
          <a:lstStyle/>
          <a:p>
            <a:pPr algn="ctr" eaLnBrk="0" hangingPunct="0">
              <a:lnSpc>
                <a:spcPct val="90000"/>
              </a:lnSpc>
              <a:spcBef>
                <a:spcPct val="20000"/>
              </a:spcBef>
              <a:spcAft>
                <a:spcPct val="50000"/>
              </a:spcAft>
            </a:pPr>
            <a:r>
              <a:rPr lang="fa-IR" sz="3200" b="1">
                <a:solidFill>
                  <a:srgbClr val="FF0000"/>
                </a:solidFill>
                <a:latin typeface="Legacy Sans ITC TT" pitchFamily="2" charset="0"/>
                <a:cs typeface="Mitra" pitchFamily="2" charset="-78"/>
              </a:rPr>
              <a:t>قانون سوم:</a:t>
            </a:r>
            <a:endParaRPr lang="en-US" sz="2400" b="1">
              <a:solidFill>
                <a:srgbClr val="FFFF99"/>
              </a:solidFill>
              <a:latin typeface="Legacy Sans ITC TT" pitchFamily="2" charset="0"/>
              <a:cs typeface="Mitra" pitchFamily="2" charset="-78"/>
            </a:endParaRPr>
          </a:p>
          <a:p>
            <a:pPr algn="ctr" rtl="0" eaLnBrk="0" hangingPunct="0">
              <a:lnSpc>
                <a:spcPct val="90000"/>
              </a:lnSpc>
              <a:spcBef>
                <a:spcPct val="20000"/>
              </a:spcBef>
              <a:spcAft>
                <a:spcPct val="50000"/>
              </a:spcAft>
            </a:pPr>
            <a:r>
              <a:rPr lang="fa-IR" sz="2000" b="1">
                <a:latin typeface="Legacy Sans ITC TT" pitchFamily="2" charset="0"/>
                <a:cs typeface="Mitra" pitchFamily="2" charset="-78"/>
              </a:rPr>
              <a:t>هر رويداد مهمي به رويدادهاي قبلي بازمي‌گردد و هركدام ردي از خود باقي مي‌گذارند</a:t>
            </a:r>
            <a:endParaRPr lang="en-US" sz="2000" b="1">
              <a:latin typeface="Legacy Sans ITC TT" pitchFamily="2" charset="0"/>
              <a:cs typeface="Mitra" pitchFamily="2" charset="-78"/>
            </a:endParaRPr>
          </a:p>
        </p:txBody>
      </p:sp>
      <p:sp>
        <p:nvSpPr>
          <p:cNvPr id="366599" name="Text Box 7"/>
          <p:cNvSpPr txBox="1">
            <a:spLocks noChangeArrowheads="1"/>
          </p:cNvSpPr>
          <p:nvPr/>
        </p:nvSpPr>
        <p:spPr bwMode="auto">
          <a:xfrm>
            <a:off x="1619250" y="6491288"/>
            <a:ext cx="4983163" cy="369887"/>
          </a:xfrm>
          <a:prstGeom prst="rect">
            <a:avLst/>
          </a:prstGeom>
          <a:noFill/>
          <a:ln w="9525">
            <a:noFill/>
            <a:miter lim="800000"/>
            <a:headEnd/>
            <a:tailEnd/>
          </a:ln>
        </p:spPr>
        <p:txBody>
          <a:bodyPr wrap="none">
            <a:spAutoFit/>
          </a:bodyPr>
          <a:lstStyle/>
          <a:p>
            <a:pPr algn="l" rtl="0"/>
            <a:r>
              <a:rPr lang="en-US">
                <a:latin typeface="Times New Roman" pitchFamily="18" charset="0"/>
                <a:cs typeface="Times New Roman" pitchFamily="18" charset="0"/>
              </a:rPr>
              <a:t>Corollary: There are early indicators for everything </a:t>
            </a:r>
          </a:p>
        </p:txBody>
      </p:sp>
      <p:sp>
        <p:nvSpPr>
          <p:cNvPr id="9" name="Rectangle 2"/>
          <p:cNvSpPr>
            <a:spLocks noGrp="1" noChangeArrowheads="1"/>
          </p:cNvSpPr>
          <p:nvPr>
            <p:ph type="title"/>
          </p:nvPr>
        </p:nvSpPr>
        <p:spPr>
          <a:xfrm>
            <a:off x="685800" y="304800"/>
            <a:ext cx="7772400" cy="1143000"/>
          </a:xfrm>
        </p:spPr>
        <p:txBody>
          <a:bodyPr/>
          <a:lstStyle/>
          <a:p>
            <a:pPr algn="ctr" eaLnBrk="1" fontAlgn="auto" hangingPunct="1">
              <a:spcAft>
                <a:spcPts val="0"/>
              </a:spcAft>
              <a:defRPr/>
            </a:pPr>
            <a:r>
              <a:rPr lang="fa-IR" sz="2800" dirty="0" smtClean="0">
                <a:solidFill>
                  <a:srgbClr val="FF0000"/>
                </a:solidFill>
                <a:cs typeface="Titr" pitchFamily="2" charset="-78"/>
              </a:rPr>
              <a:t>پيش‌نگري شگفتي سازها</a:t>
            </a:r>
            <a:endParaRPr lang="en-US" sz="2800" dirty="0" smtClean="0">
              <a:solidFill>
                <a:srgbClr val="FF0000"/>
              </a:solidFill>
              <a:cs typeface="Titr" pitchFamily="2" charset="-78"/>
            </a:endParaRPr>
          </a:p>
        </p:txBody>
      </p:sp>
      <p:sp>
        <p:nvSpPr>
          <p:cNvPr id="10" name="Text Box 4"/>
          <p:cNvSpPr txBox="1">
            <a:spLocks noChangeArrowheads="1"/>
          </p:cNvSpPr>
          <p:nvPr/>
        </p:nvSpPr>
        <p:spPr bwMode="auto">
          <a:xfrm>
            <a:off x="2987675" y="1700213"/>
            <a:ext cx="3194050" cy="400050"/>
          </a:xfrm>
          <a:prstGeom prst="rect">
            <a:avLst/>
          </a:prstGeom>
          <a:noFill/>
          <a:ln w="9525">
            <a:noFill/>
            <a:miter lim="800000"/>
            <a:headEnd/>
            <a:tailEnd/>
          </a:ln>
        </p:spPr>
        <p:txBody>
          <a:bodyPr wrap="none">
            <a:spAutoFit/>
          </a:bodyPr>
          <a:lstStyle/>
          <a:p>
            <a:pPr algn="l" rtl="0" eaLnBrk="0" hangingPunct="0"/>
            <a:r>
              <a:rPr lang="fa-IR" sz="2000" b="1">
                <a:solidFill>
                  <a:srgbClr val="002060"/>
                </a:solidFill>
                <a:latin typeface="Legacy Serif Md ITC TT" pitchFamily="2" charset="0"/>
                <a:cs typeface="Mitra" pitchFamily="2" charset="-78"/>
              </a:rPr>
              <a:t>كتاب‌هاي قوانين وقايع شگفت‌انگيز</a:t>
            </a:r>
            <a:endParaRPr lang="en-US" sz="2000" b="1">
              <a:solidFill>
                <a:srgbClr val="002060"/>
              </a:solidFill>
              <a:latin typeface="Legacy Serif Md ITC TT" pitchFamily="2" charset="0"/>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6598"/>
                                        </p:tgtEl>
                                        <p:attrNameLst>
                                          <p:attrName>style.visibility</p:attrName>
                                        </p:attrNameLst>
                                      </p:cBhvr>
                                      <p:to>
                                        <p:strVal val="visible"/>
                                      </p:to>
                                    </p:set>
                                    <p:anim calcmode="lin" valueType="num">
                                      <p:cBhvr>
                                        <p:cTn id="7" dur="500" fill="hold"/>
                                        <p:tgtEl>
                                          <p:spTgt spid="366598"/>
                                        </p:tgtEl>
                                        <p:attrNameLst>
                                          <p:attrName>ppt_w</p:attrName>
                                        </p:attrNameLst>
                                      </p:cBhvr>
                                      <p:tavLst>
                                        <p:tav tm="0">
                                          <p:val>
                                            <p:fltVal val="0"/>
                                          </p:val>
                                        </p:tav>
                                        <p:tav tm="100000">
                                          <p:val>
                                            <p:strVal val="#ppt_w"/>
                                          </p:val>
                                        </p:tav>
                                      </p:tavLst>
                                    </p:anim>
                                    <p:anim calcmode="lin" valueType="num">
                                      <p:cBhvr>
                                        <p:cTn id="8" dur="500" fill="hold"/>
                                        <p:tgtEl>
                                          <p:spTgt spid="366598"/>
                                        </p:tgtEl>
                                        <p:attrNameLst>
                                          <p:attrName>ppt_h</p:attrName>
                                        </p:attrNameLst>
                                      </p:cBhvr>
                                      <p:tavLst>
                                        <p:tav tm="0">
                                          <p:val>
                                            <p:fltVal val="0"/>
                                          </p:val>
                                        </p:tav>
                                        <p:tav tm="100000">
                                          <p:val>
                                            <p:strVal val="#ppt_h"/>
                                          </p:val>
                                        </p:tav>
                                      </p:tavLst>
                                    </p:anim>
                                    <p:anim calcmode="lin" valueType="num">
                                      <p:cBhvr>
                                        <p:cTn id="9" dur="500" fill="hold"/>
                                        <p:tgtEl>
                                          <p:spTgt spid="366598"/>
                                        </p:tgtEl>
                                        <p:attrNameLst>
                                          <p:attrName>ppt_x</p:attrName>
                                        </p:attrNameLst>
                                      </p:cBhvr>
                                      <p:tavLst>
                                        <p:tav tm="0">
                                          <p:val>
                                            <p:fltVal val="0.5"/>
                                          </p:val>
                                        </p:tav>
                                        <p:tav tm="100000">
                                          <p:val>
                                            <p:strVal val="#ppt_x"/>
                                          </p:val>
                                        </p:tav>
                                      </p:tavLst>
                                    </p:anim>
                                    <p:anim calcmode="lin" valueType="num">
                                      <p:cBhvr>
                                        <p:cTn id="10" dur="500" fill="hold"/>
                                        <p:tgtEl>
                                          <p:spTgt spid="36659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366599"/>
                                        </p:tgtEl>
                                        <p:attrNameLst>
                                          <p:attrName>style.visibility</p:attrName>
                                        </p:attrNameLst>
                                      </p:cBhvr>
                                      <p:to>
                                        <p:strVal val="visible"/>
                                      </p:to>
                                    </p:set>
                                    <p:animEffect transition="in" filter="fade">
                                      <p:cBhvr>
                                        <p:cTn id="14" dur="2000"/>
                                        <p:tgtEl>
                                          <p:spTgt spid="366599"/>
                                        </p:tgtEl>
                                      </p:cBhvr>
                                    </p:animEffect>
                                    <p:anim calcmode="lin" valueType="num">
                                      <p:cBhvr>
                                        <p:cTn id="15" dur="2000" fill="hold"/>
                                        <p:tgtEl>
                                          <p:spTgt spid="366599"/>
                                        </p:tgtEl>
                                        <p:attrNameLst>
                                          <p:attrName>ppt_x</p:attrName>
                                        </p:attrNameLst>
                                      </p:cBhvr>
                                      <p:tavLst>
                                        <p:tav tm="0">
                                          <p:val>
                                            <p:strVal val="#ppt_x"/>
                                          </p:val>
                                        </p:tav>
                                        <p:tav tm="100000">
                                          <p:val>
                                            <p:strVal val="#ppt_x"/>
                                          </p:val>
                                        </p:tav>
                                      </p:tavLst>
                                    </p:anim>
                                    <p:anim calcmode="lin" valueType="num">
                                      <p:cBhvr>
                                        <p:cTn id="16" dur="1800" decel="100000" fill="hold"/>
                                        <p:tgtEl>
                                          <p:spTgt spid="366599"/>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366599"/>
                                        </p:tgtEl>
                                        <p:attrNameLst>
                                          <p:attrName>ppt_y</p:attrName>
                                        </p:attrNameLst>
                                      </p:cBhvr>
                                      <p:tavLst>
                                        <p:tav tm="0">
                                          <p:val>
                                            <p:strVal val="#ppt_y-.03"/>
                                          </p:val>
                                        </p:tav>
                                        <p:tav tm="100000">
                                          <p:val>
                                            <p:strVal val="#ppt_y"/>
                                          </p:val>
                                        </p:tav>
                                      </p:tavLst>
                                    </p:anim>
                                  </p:childTnLst>
                                </p:cTn>
                              </p:par>
                            </p:childTnLst>
                          </p:cTn>
                        </p:par>
                        <p:par>
                          <p:cTn id="18" fill="hold">
                            <p:stCondLst>
                              <p:cond delay="2500"/>
                            </p:stCondLst>
                            <p:childTnLst>
                              <p:par>
                                <p:cTn id="19" presetID="9"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3000"/>
                            </p:stCondLst>
                            <p:childTnLst>
                              <p:par>
                                <p:cTn id="23" presetID="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8" grpId="0" autoUpdateAnimBg="0"/>
      <p:bldP spid="366599" grpId="0"/>
      <p:bldP spid="10"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3" descr="BS00554_"/>
          <p:cNvPicPr>
            <a:picLocks noChangeAspect="1" noChangeArrowheads="1"/>
          </p:cNvPicPr>
          <p:nvPr/>
        </p:nvPicPr>
        <p:blipFill>
          <a:blip r:embed="rId3" cstate="print">
            <a:lum bright="-54000" contrast="-18000"/>
          </a:blip>
          <a:srcRect/>
          <a:stretch>
            <a:fillRect/>
          </a:stretch>
        </p:blipFill>
        <p:spPr bwMode="auto">
          <a:xfrm>
            <a:off x="3200400" y="2362200"/>
            <a:ext cx="3200400" cy="2792413"/>
          </a:xfrm>
          <a:prstGeom prst="rect">
            <a:avLst/>
          </a:prstGeom>
          <a:noFill/>
          <a:ln w="9525">
            <a:noFill/>
            <a:miter lim="800000"/>
            <a:headEnd/>
            <a:tailEnd/>
          </a:ln>
        </p:spPr>
      </p:pic>
      <p:sp>
        <p:nvSpPr>
          <p:cNvPr id="367621" name="Rectangle 5"/>
          <p:cNvSpPr>
            <a:spLocks noChangeArrowheads="1"/>
          </p:cNvSpPr>
          <p:nvPr/>
        </p:nvSpPr>
        <p:spPr bwMode="auto">
          <a:xfrm>
            <a:off x="1547813" y="5207000"/>
            <a:ext cx="6096000" cy="1101725"/>
          </a:xfrm>
          <a:prstGeom prst="rect">
            <a:avLst/>
          </a:prstGeom>
          <a:noFill/>
          <a:ln w="9525">
            <a:noFill/>
            <a:miter lim="800000"/>
            <a:headEnd/>
            <a:tailEnd/>
          </a:ln>
        </p:spPr>
        <p:txBody>
          <a:bodyPr>
            <a:spAutoFit/>
          </a:bodyPr>
          <a:lstStyle/>
          <a:p>
            <a:pPr algn="ctr" eaLnBrk="0" hangingPunct="0">
              <a:lnSpc>
                <a:spcPct val="90000"/>
              </a:lnSpc>
              <a:spcBef>
                <a:spcPct val="20000"/>
              </a:spcBef>
              <a:spcAft>
                <a:spcPct val="50000"/>
              </a:spcAft>
            </a:pPr>
            <a:r>
              <a:rPr lang="fa-IR" sz="2800" b="1">
                <a:solidFill>
                  <a:srgbClr val="FF0000"/>
                </a:solidFill>
                <a:latin typeface="Legacy Sans ITC TT" pitchFamily="2" charset="0"/>
                <a:cs typeface="Mitra" pitchFamily="2" charset="-78"/>
              </a:rPr>
              <a:t>قانون چهارم: </a:t>
            </a:r>
            <a:r>
              <a:rPr lang="en-US" sz="2000" b="1">
                <a:solidFill>
                  <a:srgbClr val="FFFF99"/>
                </a:solidFill>
                <a:latin typeface="Legacy Sans ITC TT" pitchFamily="2" charset="0"/>
                <a:cs typeface="Mitra" pitchFamily="2" charset="-78"/>
              </a:rPr>
              <a:t> </a:t>
            </a:r>
          </a:p>
          <a:p>
            <a:pPr algn="ctr" eaLnBrk="0" hangingPunct="0">
              <a:lnSpc>
                <a:spcPct val="90000"/>
              </a:lnSpc>
              <a:spcBef>
                <a:spcPct val="20000"/>
              </a:spcBef>
              <a:spcAft>
                <a:spcPct val="50000"/>
              </a:spcAft>
            </a:pPr>
            <a:r>
              <a:rPr lang="fa-IR" sz="2400" b="1">
                <a:latin typeface="Legacy Sans ITC TT" pitchFamily="2" charset="0"/>
                <a:cs typeface="Mitra" pitchFamily="2" charset="-78"/>
              </a:rPr>
              <a:t>دسترسي و درك اطلاعات امري كليدي است.</a:t>
            </a:r>
            <a:endParaRPr lang="en-US" sz="2400" b="1">
              <a:latin typeface="Legacy Sans ITC TT" pitchFamily="2" charset="0"/>
              <a:cs typeface="Mitra" pitchFamily="2" charset="-78"/>
            </a:endParaRPr>
          </a:p>
        </p:txBody>
      </p:sp>
      <p:sp>
        <p:nvSpPr>
          <p:cNvPr id="7" name="Rectangle 2"/>
          <p:cNvSpPr>
            <a:spLocks noGrp="1" noChangeArrowheads="1"/>
          </p:cNvSpPr>
          <p:nvPr>
            <p:ph type="title"/>
          </p:nvPr>
        </p:nvSpPr>
        <p:spPr>
          <a:xfrm>
            <a:off x="685800" y="304800"/>
            <a:ext cx="7772400" cy="1143000"/>
          </a:xfrm>
        </p:spPr>
        <p:txBody>
          <a:bodyPr/>
          <a:lstStyle/>
          <a:p>
            <a:pPr algn="ctr" eaLnBrk="1" fontAlgn="auto" hangingPunct="1">
              <a:spcAft>
                <a:spcPts val="0"/>
              </a:spcAft>
              <a:defRPr/>
            </a:pPr>
            <a:r>
              <a:rPr lang="fa-IR" sz="2800" dirty="0" smtClean="0">
                <a:solidFill>
                  <a:srgbClr val="FF0000"/>
                </a:solidFill>
                <a:cs typeface="Titr" pitchFamily="2" charset="-78"/>
              </a:rPr>
              <a:t>پيش‌نگري شگفتي سازها</a:t>
            </a:r>
            <a:endParaRPr lang="en-US" sz="2800" dirty="0" smtClean="0">
              <a:solidFill>
                <a:srgbClr val="FF0000"/>
              </a:solidFill>
              <a:cs typeface="Titr" pitchFamily="2" charset="-78"/>
            </a:endParaRPr>
          </a:p>
        </p:txBody>
      </p:sp>
      <p:sp>
        <p:nvSpPr>
          <p:cNvPr id="8" name="Text Box 4"/>
          <p:cNvSpPr txBox="1">
            <a:spLocks noChangeArrowheads="1"/>
          </p:cNvSpPr>
          <p:nvPr/>
        </p:nvSpPr>
        <p:spPr bwMode="auto">
          <a:xfrm>
            <a:off x="2987675" y="1700213"/>
            <a:ext cx="3194050" cy="400050"/>
          </a:xfrm>
          <a:prstGeom prst="rect">
            <a:avLst/>
          </a:prstGeom>
          <a:noFill/>
          <a:ln w="9525">
            <a:noFill/>
            <a:miter lim="800000"/>
            <a:headEnd/>
            <a:tailEnd/>
          </a:ln>
        </p:spPr>
        <p:txBody>
          <a:bodyPr wrap="none">
            <a:spAutoFit/>
          </a:bodyPr>
          <a:lstStyle/>
          <a:p>
            <a:pPr algn="l" rtl="0" eaLnBrk="0" hangingPunct="0"/>
            <a:r>
              <a:rPr lang="fa-IR" sz="2000" b="1">
                <a:solidFill>
                  <a:srgbClr val="002060"/>
                </a:solidFill>
                <a:latin typeface="Legacy Serif Md ITC TT" pitchFamily="2" charset="0"/>
                <a:cs typeface="Mitra" pitchFamily="2" charset="-78"/>
              </a:rPr>
              <a:t>كتاب‌هاي قوانين وقايع شگفت‌انگيز</a:t>
            </a:r>
            <a:endParaRPr lang="en-US" sz="2000" b="1">
              <a:solidFill>
                <a:srgbClr val="002060"/>
              </a:solidFill>
              <a:latin typeface="Legacy Serif Md ITC TT" pitchFamily="2" charset="0"/>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7621"/>
                                        </p:tgtEl>
                                        <p:attrNameLst>
                                          <p:attrName>style.visibility</p:attrName>
                                        </p:attrNameLst>
                                      </p:cBhvr>
                                      <p:to>
                                        <p:strVal val="visible"/>
                                      </p:to>
                                    </p:set>
                                    <p:anim calcmode="lin" valueType="num">
                                      <p:cBhvr>
                                        <p:cTn id="7" dur="500" fill="hold"/>
                                        <p:tgtEl>
                                          <p:spTgt spid="367621"/>
                                        </p:tgtEl>
                                        <p:attrNameLst>
                                          <p:attrName>ppt_w</p:attrName>
                                        </p:attrNameLst>
                                      </p:cBhvr>
                                      <p:tavLst>
                                        <p:tav tm="0">
                                          <p:val>
                                            <p:fltVal val="0"/>
                                          </p:val>
                                        </p:tav>
                                        <p:tav tm="100000">
                                          <p:val>
                                            <p:strVal val="#ppt_w"/>
                                          </p:val>
                                        </p:tav>
                                      </p:tavLst>
                                    </p:anim>
                                    <p:anim calcmode="lin" valueType="num">
                                      <p:cBhvr>
                                        <p:cTn id="8" dur="500" fill="hold"/>
                                        <p:tgtEl>
                                          <p:spTgt spid="367621"/>
                                        </p:tgtEl>
                                        <p:attrNameLst>
                                          <p:attrName>ppt_h</p:attrName>
                                        </p:attrNameLst>
                                      </p:cBhvr>
                                      <p:tavLst>
                                        <p:tav tm="0">
                                          <p:val>
                                            <p:fltVal val="0"/>
                                          </p:val>
                                        </p:tav>
                                        <p:tav tm="100000">
                                          <p:val>
                                            <p:strVal val="#ppt_h"/>
                                          </p:val>
                                        </p:tav>
                                      </p:tavLst>
                                    </p:anim>
                                    <p:anim calcmode="lin" valueType="num">
                                      <p:cBhvr>
                                        <p:cTn id="9" dur="500" fill="hold"/>
                                        <p:tgtEl>
                                          <p:spTgt spid="367621"/>
                                        </p:tgtEl>
                                        <p:attrNameLst>
                                          <p:attrName>ppt_x</p:attrName>
                                        </p:attrNameLst>
                                      </p:cBhvr>
                                      <p:tavLst>
                                        <p:tav tm="0">
                                          <p:val>
                                            <p:fltVal val="0.5"/>
                                          </p:val>
                                        </p:tav>
                                        <p:tav tm="100000">
                                          <p:val>
                                            <p:strVal val="#ppt_x"/>
                                          </p:val>
                                        </p:tav>
                                      </p:tavLst>
                                    </p:anim>
                                    <p:anim calcmode="lin" valueType="num">
                                      <p:cBhvr>
                                        <p:cTn id="10" dur="500" fill="hold"/>
                                        <p:tgtEl>
                                          <p:spTgt spid="367621"/>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1" grpId="0" autoUpdateAnimBg="0"/>
      <p:bldP spid="8"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3" descr="BS00554_"/>
          <p:cNvPicPr>
            <a:picLocks noChangeAspect="1" noChangeArrowheads="1"/>
          </p:cNvPicPr>
          <p:nvPr/>
        </p:nvPicPr>
        <p:blipFill>
          <a:blip r:embed="rId3" cstate="print">
            <a:lum bright="-54000" contrast="-18000"/>
          </a:blip>
          <a:srcRect/>
          <a:stretch>
            <a:fillRect/>
          </a:stretch>
        </p:blipFill>
        <p:spPr bwMode="auto">
          <a:xfrm>
            <a:off x="3200400" y="2362200"/>
            <a:ext cx="3200400" cy="2792413"/>
          </a:xfrm>
          <a:prstGeom prst="rect">
            <a:avLst/>
          </a:prstGeom>
          <a:noFill/>
          <a:ln w="9525">
            <a:noFill/>
            <a:miter lim="800000"/>
            <a:headEnd/>
            <a:tailEnd/>
          </a:ln>
        </p:spPr>
      </p:pic>
      <p:sp>
        <p:nvSpPr>
          <p:cNvPr id="368645" name="Rectangle 5"/>
          <p:cNvSpPr>
            <a:spLocks noChangeArrowheads="1"/>
          </p:cNvSpPr>
          <p:nvPr/>
        </p:nvSpPr>
        <p:spPr bwMode="auto">
          <a:xfrm>
            <a:off x="1476375" y="5157788"/>
            <a:ext cx="6096000" cy="1111250"/>
          </a:xfrm>
          <a:prstGeom prst="rect">
            <a:avLst/>
          </a:prstGeom>
          <a:noFill/>
          <a:ln w="9525">
            <a:noFill/>
            <a:miter lim="800000"/>
            <a:headEnd/>
            <a:tailEnd/>
          </a:ln>
        </p:spPr>
        <p:txBody>
          <a:bodyPr>
            <a:spAutoFit/>
          </a:bodyPr>
          <a:lstStyle/>
          <a:p>
            <a:pPr algn="ctr" eaLnBrk="0" hangingPunct="0">
              <a:lnSpc>
                <a:spcPct val="90000"/>
              </a:lnSpc>
              <a:spcBef>
                <a:spcPct val="20000"/>
              </a:spcBef>
              <a:spcAft>
                <a:spcPct val="50000"/>
              </a:spcAft>
            </a:pPr>
            <a:r>
              <a:rPr lang="fa-IR" sz="2800" b="1">
                <a:solidFill>
                  <a:srgbClr val="FF0000"/>
                </a:solidFill>
                <a:latin typeface="Legacy Sans ITC TT" pitchFamily="2" charset="0"/>
                <a:cs typeface="Mitra" pitchFamily="2" charset="-78"/>
              </a:rPr>
              <a:t>قانون پنجم:</a:t>
            </a:r>
            <a:r>
              <a:rPr lang="en-US" sz="2000" b="1">
                <a:solidFill>
                  <a:srgbClr val="FFFF99"/>
                </a:solidFill>
                <a:latin typeface="Legacy Sans ITC TT" pitchFamily="2" charset="0"/>
                <a:cs typeface="Mitra" pitchFamily="2" charset="-78"/>
              </a:rPr>
              <a:t> </a:t>
            </a:r>
          </a:p>
          <a:p>
            <a:pPr algn="ctr" eaLnBrk="0" hangingPunct="0">
              <a:lnSpc>
                <a:spcPct val="90000"/>
              </a:lnSpc>
              <a:spcBef>
                <a:spcPct val="20000"/>
              </a:spcBef>
              <a:spcAft>
                <a:spcPct val="50000"/>
              </a:spcAft>
            </a:pPr>
            <a:r>
              <a:rPr lang="fa-IR" sz="2400" b="1">
                <a:latin typeface="Legacy Sans ITC TT" pitchFamily="2" charset="0"/>
                <a:cs typeface="Mitra" pitchFamily="2" charset="-78"/>
              </a:rPr>
              <a:t>رويدادهاي غيرعادي نياز به رويكردهاي غيرعادي دارند.</a:t>
            </a:r>
            <a:endParaRPr lang="en-US" sz="2400" b="1">
              <a:latin typeface="Legacy Sans ITC TT" pitchFamily="2" charset="0"/>
              <a:cs typeface="Mitra" pitchFamily="2" charset="-78"/>
            </a:endParaRPr>
          </a:p>
        </p:txBody>
      </p:sp>
      <p:sp>
        <p:nvSpPr>
          <p:cNvPr id="7" name="Rectangle 2"/>
          <p:cNvSpPr>
            <a:spLocks noGrp="1" noChangeArrowheads="1"/>
          </p:cNvSpPr>
          <p:nvPr>
            <p:ph type="title"/>
          </p:nvPr>
        </p:nvSpPr>
        <p:spPr>
          <a:xfrm>
            <a:off x="685800" y="304800"/>
            <a:ext cx="7772400" cy="1143000"/>
          </a:xfrm>
        </p:spPr>
        <p:txBody>
          <a:bodyPr/>
          <a:lstStyle/>
          <a:p>
            <a:pPr algn="ctr" eaLnBrk="1" fontAlgn="auto" hangingPunct="1">
              <a:spcAft>
                <a:spcPts val="0"/>
              </a:spcAft>
              <a:defRPr/>
            </a:pPr>
            <a:r>
              <a:rPr lang="fa-IR" sz="2800" dirty="0" smtClean="0">
                <a:solidFill>
                  <a:srgbClr val="FF0000"/>
                </a:solidFill>
                <a:cs typeface="Titr" pitchFamily="2" charset="-78"/>
              </a:rPr>
              <a:t>پيش‌نگري شگفتي سازها</a:t>
            </a:r>
            <a:endParaRPr lang="en-US" sz="2800" dirty="0" smtClean="0">
              <a:solidFill>
                <a:srgbClr val="FF0000"/>
              </a:solidFill>
              <a:cs typeface="Titr" pitchFamily="2" charset="-78"/>
            </a:endParaRPr>
          </a:p>
        </p:txBody>
      </p:sp>
      <p:sp>
        <p:nvSpPr>
          <p:cNvPr id="8" name="Text Box 4"/>
          <p:cNvSpPr txBox="1">
            <a:spLocks noChangeArrowheads="1"/>
          </p:cNvSpPr>
          <p:nvPr/>
        </p:nvSpPr>
        <p:spPr bwMode="auto">
          <a:xfrm>
            <a:off x="2987675" y="1700213"/>
            <a:ext cx="3194050" cy="400050"/>
          </a:xfrm>
          <a:prstGeom prst="rect">
            <a:avLst/>
          </a:prstGeom>
          <a:noFill/>
          <a:ln w="9525">
            <a:noFill/>
            <a:miter lim="800000"/>
            <a:headEnd/>
            <a:tailEnd/>
          </a:ln>
        </p:spPr>
        <p:txBody>
          <a:bodyPr wrap="none">
            <a:spAutoFit/>
          </a:bodyPr>
          <a:lstStyle/>
          <a:p>
            <a:pPr algn="l" rtl="0" eaLnBrk="0" hangingPunct="0"/>
            <a:r>
              <a:rPr lang="fa-IR" sz="2000" b="1">
                <a:solidFill>
                  <a:srgbClr val="002060"/>
                </a:solidFill>
                <a:latin typeface="Legacy Serif Md ITC TT" pitchFamily="2" charset="0"/>
                <a:cs typeface="Mitra" pitchFamily="2" charset="-78"/>
              </a:rPr>
              <a:t>كتاب‌هاي قوانين وقايع شگفت‌انگيز</a:t>
            </a:r>
            <a:endParaRPr lang="en-US" sz="2000" b="1">
              <a:solidFill>
                <a:srgbClr val="002060"/>
              </a:solidFill>
              <a:latin typeface="Legacy Serif Md ITC TT" pitchFamily="2" charset="0"/>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8645"/>
                                        </p:tgtEl>
                                        <p:attrNameLst>
                                          <p:attrName>style.visibility</p:attrName>
                                        </p:attrNameLst>
                                      </p:cBhvr>
                                      <p:to>
                                        <p:strVal val="visible"/>
                                      </p:to>
                                    </p:set>
                                    <p:anim calcmode="lin" valueType="num">
                                      <p:cBhvr>
                                        <p:cTn id="7" dur="500" fill="hold"/>
                                        <p:tgtEl>
                                          <p:spTgt spid="368645"/>
                                        </p:tgtEl>
                                        <p:attrNameLst>
                                          <p:attrName>ppt_w</p:attrName>
                                        </p:attrNameLst>
                                      </p:cBhvr>
                                      <p:tavLst>
                                        <p:tav tm="0">
                                          <p:val>
                                            <p:fltVal val="0"/>
                                          </p:val>
                                        </p:tav>
                                        <p:tav tm="100000">
                                          <p:val>
                                            <p:strVal val="#ppt_w"/>
                                          </p:val>
                                        </p:tav>
                                      </p:tavLst>
                                    </p:anim>
                                    <p:anim calcmode="lin" valueType="num">
                                      <p:cBhvr>
                                        <p:cTn id="8" dur="500" fill="hold"/>
                                        <p:tgtEl>
                                          <p:spTgt spid="368645"/>
                                        </p:tgtEl>
                                        <p:attrNameLst>
                                          <p:attrName>ppt_h</p:attrName>
                                        </p:attrNameLst>
                                      </p:cBhvr>
                                      <p:tavLst>
                                        <p:tav tm="0">
                                          <p:val>
                                            <p:fltVal val="0"/>
                                          </p:val>
                                        </p:tav>
                                        <p:tav tm="100000">
                                          <p:val>
                                            <p:strVal val="#ppt_h"/>
                                          </p:val>
                                        </p:tav>
                                      </p:tavLst>
                                    </p:anim>
                                    <p:anim calcmode="lin" valueType="num">
                                      <p:cBhvr>
                                        <p:cTn id="9" dur="500" fill="hold"/>
                                        <p:tgtEl>
                                          <p:spTgt spid="368645"/>
                                        </p:tgtEl>
                                        <p:attrNameLst>
                                          <p:attrName>ppt_x</p:attrName>
                                        </p:attrNameLst>
                                      </p:cBhvr>
                                      <p:tavLst>
                                        <p:tav tm="0">
                                          <p:val>
                                            <p:fltVal val="0.5"/>
                                          </p:val>
                                        </p:tav>
                                        <p:tav tm="100000">
                                          <p:val>
                                            <p:strVal val="#ppt_x"/>
                                          </p:val>
                                        </p:tav>
                                      </p:tavLst>
                                    </p:anim>
                                    <p:anim calcmode="lin" valueType="num">
                                      <p:cBhvr>
                                        <p:cTn id="10" dur="500" fill="hold"/>
                                        <p:tgtEl>
                                          <p:spTgt spid="36864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5" grpId="0" autoUpdateAnimBg="0"/>
      <p:bldP spid="8"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914400" y="1412875"/>
            <a:ext cx="8229600" cy="1143000"/>
          </a:xfrm>
        </p:spPr>
        <p:txBody>
          <a:bodyPr/>
          <a:lstStyle/>
          <a:p>
            <a:pPr algn="ctr" eaLnBrk="1" hangingPunct="1">
              <a:buFont typeface="Courier New" pitchFamily="49" charset="0"/>
              <a:buChar char="o"/>
              <a:defRPr/>
            </a:pPr>
            <a:r>
              <a:rPr lang="fa-IR" sz="2600" dirty="0" smtClean="0">
                <a:solidFill>
                  <a:srgbClr val="FF0000"/>
                </a:solidFill>
                <a:latin typeface="+mn-lt"/>
                <a:ea typeface="Majalla UI"/>
                <a:cs typeface="B Titr" pitchFamily="2" charset="-78"/>
              </a:rPr>
              <a:t>پرسش: </a:t>
            </a:r>
            <a:r>
              <a:rPr lang="fa-IR" sz="3200" dirty="0" smtClean="0">
                <a:solidFill>
                  <a:srgbClr val="000000"/>
                </a:solidFill>
                <a:latin typeface="Arial Unicode MS" pitchFamily="34" charset="-128"/>
                <a:cs typeface="Mitra" pitchFamily="2" charset="-78"/>
              </a:rPr>
              <a:t>پيش‌نگري يك رويداد شگفتي ساز به چه معناست؟</a:t>
            </a:r>
            <a:endParaRPr lang="en-US" sz="3200" dirty="0" smtClean="0">
              <a:solidFill>
                <a:srgbClr val="000000"/>
              </a:solidFill>
              <a:latin typeface="Arial Unicode MS" pitchFamily="34" charset="-128"/>
              <a:cs typeface="Mitra" pitchFamily="2" charset="-78"/>
            </a:endParaRPr>
          </a:p>
        </p:txBody>
      </p:sp>
      <p:sp>
        <p:nvSpPr>
          <p:cNvPr id="369667" name="Rectangle 3"/>
          <p:cNvSpPr>
            <a:spLocks noGrp="1" noChangeArrowheads="1"/>
          </p:cNvSpPr>
          <p:nvPr>
            <p:ph idx="1"/>
          </p:nvPr>
        </p:nvSpPr>
        <p:spPr>
          <a:xfrm>
            <a:off x="395288" y="2997200"/>
            <a:ext cx="8229600" cy="1592263"/>
          </a:xfrm>
        </p:spPr>
        <p:txBody>
          <a:bodyPr/>
          <a:lstStyle/>
          <a:p>
            <a:pPr eaLnBrk="1" hangingPunct="1">
              <a:buFont typeface="Courier New" pitchFamily="49" charset="0"/>
              <a:buChar char="o"/>
            </a:pPr>
            <a:r>
              <a:rPr lang="fa-IR" smtClean="0">
                <a:solidFill>
                  <a:srgbClr val="FF0000"/>
                </a:solidFill>
                <a:cs typeface="B Titr" pitchFamily="2" charset="-78"/>
              </a:rPr>
              <a:t>پاسخ: </a:t>
            </a:r>
            <a:r>
              <a:rPr lang="fa-IR" smtClean="0">
                <a:solidFill>
                  <a:srgbClr val="000000"/>
                </a:solidFill>
                <a:cs typeface="Mitra" pitchFamily="2" charset="-78"/>
              </a:rPr>
              <a:t>جمع‌آوري و شناسايي نشانه‌هاي رويدادهاي آينده‌ي بالقوه‌ كه به خصوص داراي پيامدهاي مهمي براي ما هستند.</a:t>
            </a:r>
            <a:endParaRPr lang="en-US" smtClean="0">
              <a:solidFill>
                <a:srgbClr val="000000"/>
              </a:solidFill>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9666"/>
                                        </p:tgtEl>
                                        <p:attrNameLst>
                                          <p:attrName>style.visibility</p:attrName>
                                        </p:attrNameLst>
                                      </p:cBhvr>
                                      <p:to>
                                        <p:strVal val="visible"/>
                                      </p:to>
                                    </p:set>
                                    <p:animEffect transition="in" filter="fade">
                                      <p:cBhvr>
                                        <p:cTn id="7" dur="1000"/>
                                        <p:tgtEl>
                                          <p:spTgt spid="3696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9667">
                                            <p:txEl>
                                              <p:pRg st="0" end="0"/>
                                            </p:txEl>
                                          </p:spTgt>
                                        </p:tgtEl>
                                        <p:attrNameLst>
                                          <p:attrName>style.visibility</p:attrName>
                                        </p:attrNameLst>
                                      </p:cBhvr>
                                      <p:to>
                                        <p:strVal val="visible"/>
                                      </p:to>
                                    </p:set>
                                    <p:animEffect transition="in" filter="wipe(up)">
                                      <p:cBhvr>
                                        <p:cTn id="12" dur="1000"/>
                                        <p:tgtEl>
                                          <p:spTgt spid="369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p:bldP spid="369667"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title"/>
          </p:nvPr>
        </p:nvSpPr>
        <p:spPr>
          <a:xfrm>
            <a:off x="685800" y="128588"/>
            <a:ext cx="7162800" cy="1139825"/>
          </a:xfrm>
          <a:noFill/>
        </p:spPr>
        <p:txBody>
          <a:bodyPr/>
          <a:lstStyle/>
          <a:p>
            <a:pPr algn="ctr" eaLnBrk="1" hangingPunct="1"/>
            <a:r>
              <a:rPr lang="fa-IR" sz="2800" b="1" smtClean="0">
                <a:solidFill>
                  <a:srgbClr val="FF0000"/>
                </a:solidFill>
                <a:cs typeface="Mitra" pitchFamily="2" charset="-78"/>
              </a:rPr>
              <a:t>پيش‌نگري يك رويداد شگفت‌انگيز</a:t>
            </a:r>
            <a:endParaRPr lang="en-US" sz="2800" b="1" smtClean="0">
              <a:solidFill>
                <a:srgbClr val="FF0000"/>
              </a:solidFill>
              <a:cs typeface="Mitra" pitchFamily="2" charset="-78"/>
            </a:endParaRPr>
          </a:p>
        </p:txBody>
      </p:sp>
      <p:sp>
        <p:nvSpPr>
          <p:cNvPr id="370690" name="Rectangle 2"/>
          <p:cNvSpPr>
            <a:spLocks noGrp="1" noChangeArrowheads="1"/>
          </p:cNvSpPr>
          <p:nvPr>
            <p:ph idx="1"/>
          </p:nvPr>
        </p:nvSpPr>
        <p:spPr>
          <a:xfrm>
            <a:off x="323850" y="1412875"/>
            <a:ext cx="8229600" cy="2286000"/>
          </a:xfrm>
        </p:spPr>
        <p:txBody>
          <a:bodyPr/>
          <a:lstStyle/>
          <a:p>
            <a:pPr lvl="1" eaLnBrk="1" hangingPunct="1"/>
            <a:r>
              <a:rPr lang="fa-IR" smtClean="0">
                <a:latin typeface="Lucida Sans Unicode" pitchFamily="34" charset="0"/>
                <a:cs typeface="Mitra" pitchFamily="2" charset="-78"/>
              </a:rPr>
              <a:t>تعيين رويدادهاي بالقوه </a:t>
            </a:r>
          </a:p>
          <a:p>
            <a:pPr lvl="1" eaLnBrk="1" hangingPunct="1"/>
            <a:r>
              <a:rPr lang="fa-IR" smtClean="0">
                <a:latin typeface="Lucida Sans Unicode" pitchFamily="34" charset="0"/>
                <a:cs typeface="Mitra" pitchFamily="2" charset="-78"/>
              </a:rPr>
              <a:t>خلق اهميت خاص</a:t>
            </a:r>
          </a:p>
          <a:p>
            <a:pPr lvl="1" eaLnBrk="1" hangingPunct="1"/>
            <a:r>
              <a:rPr lang="fa-IR" smtClean="0">
                <a:latin typeface="Lucida Sans Unicode" pitchFamily="34" charset="0"/>
                <a:cs typeface="Mitra" pitchFamily="2" charset="-78"/>
              </a:rPr>
              <a:t>جمع‌آوري اطلاعات</a:t>
            </a:r>
          </a:p>
          <a:p>
            <a:pPr lvl="1" eaLnBrk="1" hangingPunct="1"/>
            <a:r>
              <a:rPr lang="fa-IR" smtClean="0">
                <a:latin typeface="Lucida Sans Unicode" pitchFamily="34" charset="0"/>
                <a:cs typeface="Mitra" pitchFamily="2" charset="-78"/>
              </a:rPr>
              <a:t>شناسايي نشانگرها</a:t>
            </a:r>
          </a:p>
          <a:p>
            <a:pPr lvl="1" eaLnBrk="1" hangingPunct="1"/>
            <a:r>
              <a:rPr lang="fa-IR" smtClean="0">
                <a:latin typeface="Lucida Sans Unicode" pitchFamily="34" charset="0"/>
                <a:cs typeface="Mitra" pitchFamily="2" charset="-78"/>
              </a:rPr>
              <a:t>ارتباط دادن نشانگرها به رويدادها</a:t>
            </a:r>
            <a:endParaRPr lang="en-US" smtClean="0">
              <a:latin typeface="Lucida Sans Unicode" pitchFamily="34" charset="0"/>
              <a:cs typeface="Mitra" pitchFamily="2" charset="-78"/>
            </a:endParaRPr>
          </a:p>
        </p:txBody>
      </p:sp>
      <p:sp>
        <p:nvSpPr>
          <p:cNvPr id="370692" name="Line 4"/>
          <p:cNvSpPr>
            <a:spLocks noChangeShapeType="1"/>
          </p:cNvSpPr>
          <p:nvPr/>
        </p:nvSpPr>
        <p:spPr bwMode="auto">
          <a:xfrm flipV="1">
            <a:off x="6908800" y="5994400"/>
            <a:ext cx="0" cy="330200"/>
          </a:xfrm>
          <a:prstGeom prst="line">
            <a:avLst/>
          </a:prstGeom>
          <a:noFill/>
          <a:ln w="9525">
            <a:solidFill>
              <a:schemeClr val="tx1"/>
            </a:solidFill>
            <a:round/>
            <a:headEnd/>
            <a:tailEnd type="triangle" w="med" len="med"/>
          </a:ln>
        </p:spPr>
        <p:txBody>
          <a:bodyPr wrap="none" anchor="ctr"/>
          <a:lstStyle/>
          <a:p>
            <a:endParaRPr lang="fa-IR"/>
          </a:p>
        </p:txBody>
      </p:sp>
      <p:sp>
        <p:nvSpPr>
          <p:cNvPr id="370693" name="Rectangle 5"/>
          <p:cNvSpPr>
            <a:spLocks noChangeArrowheads="1"/>
          </p:cNvSpPr>
          <p:nvPr/>
        </p:nvSpPr>
        <p:spPr bwMode="auto">
          <a:xfrm rot="16200000">
            <a:off x="-46830" y="4953794"/>
            <a:ext cx="2730500" cy="36671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rtl="0">
              <a:defRPr/>
            </a:pPr>
            <a:r>
              <a:rPr lang="fa-IR" sz="1400" b="1">
                <a:latin typeface="Verdana" pitchFamily="34" charset="0"/>
                <a:cs typeface="Mitra" pitchFamily="2" charset="-78"/>
              </a:rPr>
              <a:t>سناريوها</a:t>
            </a:r>
            <a:endParaRPr lang="en-US" sz="1400" b="1">
              <a:latin typeface="Verdana" pitchFamily="34" charset="0"/>
              <a:cs typeface="Mitra" pitchFamily="2" charset="-78"/>
            </a:endParaRPr>
          </a:p>
        </p:txBody>
      </p:sp>
      <p:grpSp>
        <p:nvGrpSpPr>
          <p:cNvPr id="2" name="Group 6"/>
          <p:cNvGrpSpPr>
            <a:grpSpLocks/>
          </p:cNvGrpSpPr>
          <p:nvPr/>
        </p:nvGrpSpPr>
        <p:grpSpPr bwMode="auto">
          <a:xfrm>
            <a:off x="1511300" y="3784600"/>
            <a:ext cx="2032000" cy="2730500"/>
            <a:chOff x="952" y="2384"/>
            <a:chExt cx="1280" cy="1720"/>
          </a:xfrm>
        </p:grpSpPr>
        <p:sp>
          <p:nvSpPr>
            <p:cNvPr id="75852" name="Line 7"/>
            <p:cNvSpPr>
              <a:spLocks noChangeShapeType="1"/>
            </p:cNvSpPr>
            <p:nvPr/>
          </p:nvSpPr>
          <p:spPr bwMode="auto">
            <a:xfrm>
              <a:off x="1848" y="3936"/>
              <a:ext cx="384" cy="0"/>
            </a:xfrm>
            <a:prstGeom prst="line">
              <a:avLst/>
            </a:prstGeom>
            <a:noFill/>
            <a:ln w="9525">
              <a:solidFill>
                <a:schemeClr val="tx1"/>
              </a:solidFill>
              <a:round/>
              <a:headEnd/>
              <a:tailEnd type="triangle" w="med" len="med"/>
            </a:ln>
          </p:spPr>
          <p:txBody>
            <a:bodyPr wrap="none" anchor="ctr"/>
            <a:lstStyle/>
            <a:p>
              <a:endParaRPr lang="fa-IR"/>
            </a:p>
          </p:txBody>
        </p:sp>
        <p:sp>
          <p:nvSpPr>
            <p:cNvPr id="370696" name="Rectangle 8"/>
            <p:cNvSpPr>
              <a:spLocks noChangeArrowheads="1"/>
            </p:cNvSpPr>
            <p:nvPr/>
          </p:nvSpPr>
          <p:spPr bwMode="auto">
            <a:xfrm rot="-5400000">
              <a:off x="722" y="2725"/>
              <a:ext cx="1720" cy="1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rtl="0">
                <a:defRPr/>
              </a:pPr>
              <a:endParaRPr lang="en-US" sz="800" b="1">
                <a:latin typeface="Verdana" pitchFamily="34" charset="0"/>
                <a:cs typeface="Mitra" pitchFamily="2" charset="-78"/>
              </a:endParaRPr>
            </a:p>
            <a:p>
              <a:pPr algn="ctr" rtl="0">
                <a:defRPr/>
              </a:pPr>
              <a:endParaRPr lang="en-US" sz="800" b="1">
                <a:latin typeface="Verdana" pitchFamily="34" charset="0"/>
                <a:cs typeface="Mitra" pitchFamily="2" charset="-78"/>
              </a:endParaRPr>
            </a:p>
          </p:txBody>
        </p:sp>
        <p:grpSp>
          <p:nvGrpSpPr>
            <p:cNvPr id="75856" name="Group 9"/>
            <p:cNvGrpSpPr>
              <a:grpSpLocks/>
            </p:cNvGrpSpPr>
            <p:nvPr/>
          </p:nvGrpSpPr>
          <p:grpSpPr bwMode="auto">
            <a:xfrm>
              <a:off x="1062" y="2817"/>
              <a:ext cx="1038" cy="1230"/>
              <a:chOff x="2609" y="1696"/>
              <a:chExt cx="1398" cy="2416"/>
            </a:xfrm>
          </p:grpSpPr>
          <p:sp>
            <p:nvSpPr>
              <p:cNvPr id="370698" name="Rectangle 10"/>
              <p:cNvSpPr>
                <a:spLocks noChangeArrowheads="1"/>
              </p:cNvSpPr>
              <p:nvPr/>
            </p:nvSpPr>
            <p:spPr bwMode="auto">
              <a:xfrm>
                <a:off x="2609" y="1696"/>
                <a:ext cx="1398" cy="2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dirty="0">
                    <a:latin typeface="Verdana" pitchFamily="34" charset="0"/>
                    <a:cs typeface="Mitra" pitchFamily="2" charset="-78"/>
                  </a:rPr>
                  <a:t>جغرافيا</a:t>
                </a:r>
                <a:endParaRPr lang="en-US" sz="1400" b="1" dirty="0">
                  <a:latin typeface="Verdana" pitchFamily="34" charset="0"/>
                  <a:cs typeface="Mitra" pitchFamily="2" charset="-78"/>
                </a:endParaRPr>
              </a:p>
            </p:txBody>
          </p:sp>
          <p:sp>
            <p:nvSpPr>
              <p:cNvPr id="370699" name="Rectangle 11"/>
              <p:cNvSpPr>
                <a:spLocks noChangeArrowheads="1"/>
              </p:cNvSpPr>
              <p:nvPr/>
            </p:nvSpPr>
            <p:spPr bwMode="auto">
              <a:xfrm>
                <a:off x="2609" y="1963"/>
                <a:ext cx="1398" cy="2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مكان</a:t>
                </a:r>
                <a:endParaRPr lang="en-US" sz="1400" b="1">
                  <a:latin typeface="Verdana" pitchFamily="34" charset="0"/>
                  <a:cs typeface="Mitra" pitchFamily="2" charset="-78"/>
                </a:endParaRPr>
              </a:p>
            </p:txBody>
          </p:sp>
          <p:sp>
            <p:nvSpPr>
              <p:cNvPr id="370700" name="Rectangle 12"/>
              <p:cNvSpPr>
                <a:spLocks noChangeArrowheads="1"/>
              </p:cNvSpPr>
              <p:nvPr/>
            </p:nvSpPr>
            <p:spPr bwMode="auto">
              <a:xfrm>
                <a:off x="2609" y="2232"/>
                <a:ext cx="1398" cy="2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نقش</a:t>
                </a:r>
                <a:endParaRPr lang="en-US" sz="1400" b="1">
                  <a:latin typeface="Verdana" pitchFamily="34" charset="0"/>
                  <a:cs typeface="Mitra" pitchFamily="2" charset="-78"/>
                </a:endParaRPr>
              </a:p>
            </p:txBody>
          </p:sp>
          <p:sp>
            <p:nvSpPr>
              <p:cNvPr id="370701" name="Rectangle 13"/>
              <p:cNvSpPr>
                <a:spLocks noChangeArrowheads="1"/>
              </p:cNvSpPr>
              <p:nvPr/>
            </p:nvSpPr>
            <p:spPr bwMode="auto">
              <a:xfrm>
                <a:off x="2609" y="2501"/>
                <a:ext cx="1398" cy="2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زيرساخت</a:t>
                </a:r>
                <a:endParaRPr lang="en-US" sz="1400" b="1">
                  <a:latin typeface="Verdana" pitchFamily="34" charset="0"/>
                  <a:cs typeface="Mitra" pitchFamily="2" charset="-78"/>
                </a:endParaRPr>
              </a:p>
            </p:txBody>
          </p:sp>
          <p:sp>
            <p:nvSpPr>
              <p:cNvPr id="370702" name="Rectangle 14"/>
              <p:cNvSpPr>
                <a:spLocks noChangeArrowheads="1"/>
              </p:cNvSpPr>
              <p:nvPr/>
            </p:nvSpPr>
            <p:spPr bwMode="auto">
              <a:xfrm>
                <a:off x="2609" y="2770"/>
                <a:ext cx="1398" cy="2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جمعيت‌شناسيي</a:t>
                </a:r>
                <a:endParaRPr lang="en-US" sz="1400" b="1">
                  <a:latin typeface="Verdana" pitchFamily="34" charset="0"/>
                  <a:cs typeface="Mitra" pitchFamily="2" charset="-78"/>
                </a:endParaRPr>
              </a:p>
            </p:txBody>
          </p:sp>
          <p:sp>
            <p:nvSpPr>
              <p:cNvPr id="370703" name="Rectangle 15"/>
              <p:cNvSpPr>
                <a:spLocks noChangeArrowheads="1"/>
              </p:cNvSpPr>
              <p:nvPr/>
            </p:nvSpPr>
            <p:spPr bwMode="auto">
              <a:xfrm>
                <a:off x="2609" y="3307"/>
                <a:ext cx="1398" cy="2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منابع طبيعي</a:t>
                </a:r>
                <a:endParaRPr lang="en-US" sz="1400" b="1">
                  <a:latin typeface="Verdana" pitchFamily="34" charset="0"/>
                  <a:cs typeface="Mitra" pitchFamily="2" charset="-78"/>
                </a:endParaRPr>
              </a:p>
            </p:txBody>
          </p:sp>
          <p:sp>
            <p:nvSpPr>
              <p:cNvPr id="370704" name="Rectangle 16"/>
              <p:cNvSpPr>
                <a:spLocks noChangeArrowheads="1"/>
              </p:cNvSpPr>
              <p:nvPr/>
            </p:nvSpPr>
            <p:spPr bwMode="auto">
              <a:xfrm>
                <a:off x="2609" y="3576"/>
                <a:ext cx="1398" cy="2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مدل  اقتصادي</a:t>
                </a:r>
                <a:endParaRPr lang="en-US" sz="1400" b="1">
                  <a:latin typeface="Verdana" pitchFamily="34" charset="0"/>
                  <a:cs typeface="Mitra" pitchFamily="2" charset="-78"/>
                </a:endParaRPr>
              </a:p>
            </p:txBody>
          </p:sp>
          <p:sp>
            <p:nvSpPr>
              <p:cNvPr id="370705" name="Rectangle 17"/>
              <p:cNvSpPr>
                <a:spLocks noChangeArrowheads="1"/>
              </p:cNvSpPr>
              <p:nvPr/>
            </p:nvSpPr>
            <p:spPr bwMode="auto">
              <a:xfrm>
                <a:off x="2609" y="3845"/>
                <a:ext cx="1398" cy="2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سياست‌هاي سياسي</a:t>
                </a:r>
                <a:endParaRPr lang="en-US" sz="1400" b="1">
                  <a:latin typeface="Verdana" pitchFamily="34" charset="0"/>
                  <a:cs typeface="Mitra" pitchFamily="2" charset="-78"/>
                </a:endParaRPr>
              </a:p>
            </p:txBody>
          </p:sp>
          <p:sp>
            <p:nvSpPr>
              <p:cNvPr id="370706" name="Rectangle 18"/>
              <p:cNvSpPr>
                <a:spLocks noChangeArrowheads="1"/>
              </p:cNvSpPr>
              <p:nvPr/>
            </p:nvSpPr>
            <p:spPr bwMode="auto">
              <a:xfrm>
                <a:off x="2609" y="3038"/>
                <a:ext cx="1398" cy="2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rtl="0">
                  <a:defRPr/>
                </a:pPr>
                <a:r>
                  <a:rPr lang="fa-IR" sz="1400" b="1">
                    <a:latin typeface="Verdana" pitchFamily="34" charset="0"/>
                    <a:cs typeface="Mitra" pitchFamily="2" charset="-78"/>
                  </a:rPr>
                  <a:t>جامعه</a:t>
                </a:r>
                <a:endParaRPr lang="en-US" sz="1400" b="1">
                  <a:latin typeface="Verdana" pitchFamily="34" charset="0"/>
                  <a:cs typeface="Mitra" pitchFamily="2" charset="-78"/>
                </a:endParaRPr>
              </a:p>
            </p:txBody>
          </p:sp>
        </p:grpSp>
        <p:sp>
          <p:nvSpPr>
            <p:cNvPr id="75857" name="Text Box 19"/>
            <p:cNvSpPr txBox="1">
              <a:spLocks noChangeArrowheads="1"/>
            </p:cNvSpPr>
            <p:nvPr/>
          </p:nvSpPr>
          <p:spPr bwMode="auto">
            <a:xfrm>
              <a:off x="1302" y="2395"/>
              <a:ext cx="586" cy="174"/>
            </a:xfrm>
            <a:prstGeom prst="rect">
              <a:avLst/>
            </a:prstGeom>
            <a:noFill/>
            <a:ln w="9525">
              <a:noFill/>
              <a:miter lim="800000"/>
              <a:headEnd/>
              <a:tailEnd/>
            </a:ln>
          </p:spPr>
          <p:txBody>
            <a:bodyPr wrap="none">
              <a:spAutoFit/>
            </a:bodyPr>
            <a:lstStyle/>
            <a:p>
              <a:pPr algn="ctr" rtl="0"/>
              <a:r>
                <a:rPr lang="fa-IR" sz="1200" b="1">
                  <a:latin typeface="Verdana" pitchFamily="34" charset="0"/>
                  <a:cs typeface="Mitra" pitchFamily="2" charset="-78"/>
                </a:rPr>
                <a:t>مسايل بنيادين</a:t>
              </a:r>
              <a:endParaRPr lang="en-US" sz="1200" b="1">
                <a:latin typeface="Verdana" pitchFamily="34" charset="0"/>
                <a:cs typeface="Mitra" pitchFamily="2" charset="-78"/>
              </a:endParaRPr>
            </a:p>
          </p:txBody>
        </p:sp>
        <p:sp>
          <p:nvSpPr>
            <p:cNvPr id="75858" name="Rectangle 20"/>
            <p:cNvSpPr>
              <a:spLocks noChangeArrowheads="1"/>
            </p:cNvSpPr>
            <p:nvPr/>
          </p:nvSpPr>
          <p:spPr bwMode="auto">
            <a:xfrm rot="-5400000">
              <a:off x="1245" y="2422"/>
              <a:ext cx="159" cy="493"/>
            </a:xfrm>
            <a:prstGeom prst="rect">
              <a:avLst/>
            </a:prstGeom>
            <a:gradFill rotWithShape="1">
              <a:gsLst>
                <a:gs pos="0">
                  <a:srgbClr val="008080"/>
                </a:gs>
                <a:gs pos="100000">
                  <a:srgbClr val="003B3B"/>
                </a:gs>
              </a:gsLst>
              <a:lin ang="5400000" scaled="1"/>
            </a:gradFill>
            <a:ln w="9525">
              <a:solidFill>
                <a:schemeClr val="tx1"/>
              </a:solidFill>
              <a:miter lim="800000"/>
              <a:headEnd/>
              <a:tailEnd/>
            </a:ln>
          </p:spPr>
          <p:txBody>
            <a:bodyPr wrap="none" anchor="ctr"/>
            <a:lstStyle/>
            <a:p>
              <a:pPr algn="ctr" rtl="0"/>
              <a:endParaRPr lang="en-US" sz="800" b="1">
                <a:latin typeface="Verdana" pitchFamily="34" charset="0"/>
                <a:cs typeface="Mitra" pitchFamily="2" charset="-78"/>
              </a:endParaRPr>
            </a:p>
            <a:p>
              <a:pPr algn="ctr" rtl="0"/>
              <a:endParaRPr lang="en-US" sz="800" b="1">
                <a:latin typeface="Verdana" pitchFamily="34" charset="0"/>
                <a:cs typeface="Mitra" pitchFamily="2" charset="-78"/>
              </a:endParaRPr>
            </a:p>
          </p:txBody>
        </p:sp>
        <p:sp>
          <p:nvSpPr>
            <p:cNvPr id="75859" name="Rectangle 21"/>
            <p:cNvSpPr>
              <a:spLocks noChangeArrowheads="1"/>
            </p:cNvSpPr>
            <p:nvPr/>
          </p:nvSpPr>
          <p:spPr bwMode="auto">
            <a:xfrm rot="-5400000">
              <a:off x="1757" y="2417"/>
              <a:ext cx="159" cy="502"/>
            </a:xfrm>
            <a:prstGeom prst="rect">
              <a:avLst/>
            </a:prstGeom>
            <a:gradFill rotWithShape="1">
              <a:gsLst>
                <a:gs pos="0">
                  <a:srgbClr val="760000"/>
                </a:gs>
                <a:gs pos="100000">
                  <a:srgbClr val="FF0000"/>
                </a:gs>
              </a:gsLst>
              <a:lin ang="5400000" scaled="1"/>
            </a:gradFill>
            <a:ln w="9525">
              <a:solidFill>
                <a:schemeClr val="tx1"/>
              </a:solidFill>
              <a:miter lim="800000"/>
              <a:headEnd/>
              <a:tailEnd/>
            </a:ln>
          </p:spPr>
          <p:txBody>
            <a:bodyPr wrap="none" anchor="ctr"/>
            <a:lstStyle/>
            <a:p>
              <a:pPr algn="ctr" rtl="0"/>
              <a:endParaRPr lang="en-US" sz="800" b="1">
                <a:latin typeface="Verdana" pitchFamily="34" charset="0"/>
                <a:cs typeface="Mitra" pitchFamily="2" charset="-78"/>
              </a:endParaRPr>
            </a:p>
          </p:txBody>
        </p:sp>
        <p:sp>
          <p:nvSpPr>
            <p:cNvPr id="75860" name="Text Box 22"/>
            <p:cNvSpPr txBox="1">
              <a:spLocks noChangeArrowheads="1"/>
            </p:cNvSpPr>
            <p:nvPr/>
          </p:nvSpPr>
          <p:spPr bwMode="auto">
            <a:xfrm>
              <a:off x="1085" y="2587"/>
              <a:ext cx="511" cy="174"/>
            </a:xfrm>
            <a:prstGeom prst="rect">
              <a:avLst/>
            </a:prstGeom>
            <a:noFill/>
            <a:ln w="9525">
              <a:noFill/>
              <a:miter lim="800000"/>
              <a:headEnd/>
              <a:tailEnd/>
            </a:ln>
          </p:spPr>
          <p:txBody>
            <a:bodyPr wrap="none">
              <a:spAutoFit/>
            </a:bodyPr>
            <a:lstStyle/>
            <a:p>
              <a:pPr algn="ctr" rtl="0"/>
              <a:r>
                <a:rPr lang="fa-IR" sz="1200" b="1">
                  <a:latin typeface="Verdana" pitchFamily="34" charset="0"/>
                  <a:cs typeface="Mitra" pitchFamily="2" charset="-78"/>
                </a:rPr>
                <a:t>نقاط  ضعيف</a:t>
              </a:r>
              <a:endParaRPr lang="en-US" sz="1200" b="1">
                <a:latin typeface="Verdana" pitchFamily="34" charset="0"/>
                <a:cs typeface="Mitra" pitchFamily="2" charset="-78"/>
              </a:endParaRPr>
            </a:p>
          </p:txBody>
        </p:sp>
        <p:sp>
          <p:nvSpPr>
            <p:cNvPr id="75861" name="Text Box 23"/>
            <p:cNvSpPr txBox="1">
              <a:spLocks noChangeArrowheads="1"/>
            </p:cNvSpPr>
            <p:nvPr/>
          </p:nvSpPr>
          <p:spPr bwMode="auto">
            <a:xfrm>
              <a:off x="1615" y="2587"/>
              <a:ext cx="431" cy="174"/>
            </a:xfrm>
            <a:prstGeom prst="rect">
              <a:avLst/>
            </a:prstGeom>
            <a:noFill/>
            <a:ln w="9525">
              <a:noFill/>
              <a:miter lim="800000"/>
              <a:headEnd/>
              <a:tailEnd/>
            </a:ln>
          </p:spPr>
          <p:txBody>
            <a:bodyPr wrap="none">
              <a:spAutoFit/>
            </a:bodyPr>
            <a:lstStyle/>
            <a:p>
              <a:pPr algn="ctr" rtl="0"/>
              <a:r>
                <a:rPr lang="fa-IR" sz="1200" b="1">
                  <a:latin typeface="Verdana" pitchFamily="34" charset="0"/>
                  <a:cs typeface="Mitra" pitchFamily="2" charset="-78"/>
                </a:rPr>
                <a:t>نقاط قوت</a:t>
              </a:r>
              <a:endParaRPr lang="en-US" sz="1200" b="1">
                <a:latin typeface="Verdana" pitchFamily="34" charset="0"/>
                <a:cs typeface="Mitra" pitchFamily="2" charset="-78"/>
              </a:endParaRPr>
            </a:p>
          </p:txBody>
        </p:sp>
        <p:sp>
          <p:nvSpPr>
            <p:cNvPr id="75862" name="Line 24"/>
            <p:cNvSpPr>
              <a:spLocks noChangeShapeType="1"/>
            </p:cNvSpPr>
            <p:nvPr/>
          </p:nvSpPr>
          <p:spPr bwMode="auto">
            <a:xfrm>
              <a:off x="952" y="3296"/>
              <a:ext cx="96" cy="0"/>
            </a:xfrm>
            <a:prstGeom prst="line">
              <a:avLst/>
            </a:prstGeom>
            <a:noFill/>
            <a:ln w="9525">
              <a:solidFill>
                <a:schemeClr val="tx1"/>
              </a:solidFill>
              <a:round/>
              <a:headEnd/>
              <a:tailEnd type="triangle" w="med" len="med"/>
            </a:ln>
          </p:spPr>
          <p:txBody>
            <a:bodyPr wrap="none" anchor="ctr"/>
            <a:lstStyle/>
            <a:p>
              <a:endParaRPr lang="fa-IR"/>
            </a:p>
          </p:txBody>
        </p:sp>
      </p:grpSp>
      <p:sp>
        <p:nvSpPr>
          <p:cNvPr id="370713" name="Line 25"/>
          <p:cNvSpPr>
            <a:spLocks noChangeShapeType="1"/>
          </p:cNvSpPr>
          <p:nvPr/>
        </p:nvSpPr>
        <p:spPr bwMode="auto">
          <a:xfrm>
            <a:off x="965200" y="5219700"/>
            <a:ext cx="152400" cy="0"/>
          </a:xfrm>
          <a:prstGeom prst="line">
            <a:avLst/>
          </a:prstGeom>
          <a:noFill/>
          <a:ln w="9525">
            <a:solidFill>
              <a:schemeClr val="tx1"/>
            </a:solidFill>
            <a:round/>
            <a:headEnd/>
            <a:tailEnd type="triangle" w="med" len="med"/>
          </a:ln>
        </p:spPr>
        <p:txBody>
          <a:bodyPr wrap="none" anchor="ctr"/>
          <a:lstStyle/>
          <a:p>
            <a:endParaRPr lang="fa-IR"/>
          </a:p>
        </p:txBody>
      </p:sp>
      <p:sp>
        <p:nvSpPr>
          <p:cNvPr id="370714" name="Line 26"/>
          <p:cNvSpPr>
            <a:spLocks noChangeShapeType="1"/>
          </p:cNvSpPr>
          <p:nvPr/>
        </p:nvSpPr>
        <p:spPr bwMode="auto">
          <a:xfrm flipV="1">
            <a:off x="6870700" y="5035550"/>
            <a:ext cx="0" cy="304800"/>
          </a:xfrm>
          <a:prstGeom prst="line">
            <a:avLst/>
          </a:prstGeom>
          <a:noFill/>
          <a:ln w="9525">
            <a:solidFill>
              <a:schemeClr val="tx1"/>
            </a:solidFill>
            <a:round/>
            <a:headEnd/>
            <a:tailEnd/>
          </a:ln>
        </p:spPr>
        <p:txBody>
          <a:bodyPr wrap="none" anchor="ctr"/>
          <a:lstStyle/>
          <a:p>
            <a:endParaRPr lang="fa-IR"/>
          </a:p>
        </p:txBody>
      </p:sp>
      <p:sp>
        <p:nvSpPr>
          <p:cNvPr id="370715" name="Line 27"/>
          <p:cNvSpPr>
            <a:spLocks noChangeShapeType="1"/>
          </p:cNvSpPr>
          <p:nvPr/>
        </p:nvSpPr>
        <p:spPr bwMode="auto">
          <a:xfrm flipV="1">
            <a:off x="4660900" y="5029200"/>
            <a:ext cx="2197100" cy="12700"/>
          </a:xfrm>
          <a:prstGeom prst="line">
            <a:avLst/>
          </a:prstGeom>
          <a:noFill/>
          <a:ln w="9525">
            <a:solidFill>
              <a:schemeClr val="tx1"/>
            </a:solidFill>
            <a:round/>
            <a:headEnd/>
            <a:tailEnd/>
          </a:ln>
        </p:spPr>
        <p:txBody>
          <a:bodyPr wrap="none" anchor="ctr"/>
          <a:lstStyle/>
          <a:p>
            <a:endParaRPr lang="fa-IR"/>
          </a:p>
        </p:txBody>
      </p:sp>
      <p:grpSp>
        <p:nvGrpSpPr>
          <p:cNvPr id="4" name="Group 28"/>
          <p:cNvGrpSpPr>
            <a:grpSpLocks/>
          </p:cNvGrpSpPr>
          <p:nvPr/>
        </p:nvGrpSpPr>
        <p:grpSpPr bwMode="auto">
          <a:xfrm>
            <a:off x="4695825" y="4044950"/>
            <a:ext cx="2163763" cy="357188"/>
            <a:chOff x="2957" y="2003"/>
            <a:chExt cx="1779" cy="261"/>
          </a:xfrm>
        </p:grpSpPr>
        <p:sp>
          <p:nvSpPr>
            <p:cNvPr id="370717" name="Rectangle 29"/>
            <p:cNvSpPr>
              <a:spLocks noChangeArrowheads="1"/>
            </p:cNvSpPr>
            <p:nvPr/>
          </p:nvSpPr>
          <p:spPr bwMode="auto">
            <a:xfrm rot="-5400000">
              <a:off x="3719" y="1241"/>
              <a:ext cx="255" cy="177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pPr algn="ctr" rtl="0">
                <a:defRPr/>
              </a:pPr>
              <a:endParaRPr lang="en-US" sz="1400" b="1">
                <a:latin typeface="Verdana" pitchFamily="34" charset="0"/>
                <a:cs typeface="Mitra" pitchFamily="2" charset="-78"/>
              </a:endParaRPr>
            </a:p>
          </p:txBody>
        </p:sp>
        <p:sp>
          <p:nvSpPr>
            <p:cNvPr id="370718" name="Text Box 30"/>
            <p:cNvSpPr txBox="1">
              <a:spLocks noChangeArrowheads="1"/>
            </p:cNvSpPr>
            <p:nvPr/>
          </p:nvSpPr>
          <p:spPr bwMode="auto">
            <a:xfrm>
              <a:off x="3452" y="2039"/>
              <a:ext cx="842" cy="225"/>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algn="ctr" rtl="0">
                <a:defRPr/>
              </a:pPr>
              <a:r>
                <a:rPr lang="fa-IR" sz="1400" b="1" dirty="0">
                  <a:solidFill>
                    <a:schemeClr val="tx1"/>
                  </a:solidFill>
                  <a:latin typeface="Verdana" pitchFamily="34" charset="0"/>
                  <a:cs typeface="Mitra" pitchFamily="2" charset="-78"/>
                </a:rPr>
                <a:t>نشانگر تهديد</a:t>
              </a:r>
              <a:endParaRPr lang="en-US" sz="1400" b="1" dirty="0">
                <a:solidFill>
                  <a:schemeClr val="tx1"/>
                </a:solidFill>
                <a:latin typeface="Verdana" pitchFamily="34" charset="0"/>
                <a:cs typeface="Mitra" pitchFamily="2" charset="-78"/>
              </a:endParaRPr>
            </a:p>
          </p:txBody>
        </p:sp>
      </p:grpSp>
      <p:sp>
        <p:nvSpPr>
          <p:cNvPr id="370719" name="Line 31"/>
          <p:cNvSpPr>
            <a:spLocks noChangeShapeType="1"/>
          </p:cNvSpPr>
          <p:nvPr/>
        </p:nvSpPr>
        <p:spPr bwMode="auto">
          <a:xfrm flipV="1">
            <a:off x="5753100" y="4851400"/>
            <a:ext cx="0" cy="190500"/>
          </a:xfrm>
          <a:prstGeom prst="line">
            <a:avLst/>
          </a:prstGeom>
          <a:noFill/>
          <a:ln w="9525">
            <a:solidFill>
              <a:schemeClr val="tx1"/>
            </a:solidFill>
            <a:round/>
            <a:headEnd/>
            <a:tailEnd type="triangle" w="med" len="med"/>
          </a:ln>
        </p:spPr>
        <p:txBody>
          <a:bodyPr wrap="none" anchor="ctr"/>
          <a:lstStyle/>
          <a:p>
            <a:endParaRPr lang="fa-IR"/>
          </a:p>
        </p:txBody>
      </p:sp>
      <p:sp>
        <p:nvSpPr>
          <p:cNvPr id="370720" name="Rectangle 32"/>
          <p:cNvSpPr>
            <a:spLocks noChangeArrowheads="1"/>
          </p:cNvSpPr>
          <p:nvPr/>
        </p:nvSpPr>
        <p:spPr bwMode="auto">
          <a:xfrm rot="16200000">
            <a:off x="-592930" y="4953794"/>
            <a:ext cx="2730500" cy="3667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rtl="0">
              <a:defRPr/>
            </a:pPr>
            <a:r>
              <a:rPr lang="fa-IR" sz="1400" b="1">
                <a:latin typeface="Verdana" pitchFamily="34" charset="0"/>
                <a:cs typeface="Mitra" pitchFamily="2" charset="-78"/>
              </a:rPr>
              <a:t>رويدادهاي بالقوه</a:t>
            </a:r>
            <a:endParaRPr lang="en-US" sz="1400" b="1">
              <a:latin typeface="Verdana" pitchFamily="34" charset="0"/>
              <a:cs typeface="Mitra" pitchFamily="2" charset="-78"/>
            </a:endParaRPr>
          </a:p>
        </p:txBody>
      </p:sp>
      <p:grpSp>
        <p:nvGrpSpPr>
          <p:cNvPr id="5" name="Group 33"/>
          <p:cNvGrpSpPr>
            <a:grpSpLocks/>
          </p:cNvGrpSpPr>
          <p:nvPr/>
        </p:nvGrpSpPr>
        <p:grpSpPr bwMode="auto">
          <a:xfrm>
            <a:off x="3552825" y="5683250"/>
            <a:ext cx="2127250" cy="488950"/>
            <a:chOff x="2238" y="3580"/>
            <a:chExt cx="1340" cy="308"/>
          </a:xfrm>
        </p:grpSpPr>
        <p:sp>
          <p:nvSpPr>
            <p:cNvPr id="46119" name="Line 34"/>
            <p:cNvSpPr>
              <a:spLocks noChangeShapeType="1"/>
            </p:cNvSpPr>
            <p:nvPr/>
          </p:nvSpPr>
          <p:spPr bwMode="auto">
            <a:xfrm flipV="1">
              <a:off x="2223" y="3768"/>
              <a:ext cx="0" cy="12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fa-IR" b="1"/>
            </a:p>
          </p:txBody>
        </p:sp>
        <p:sp>
          <p:nvSpPr>
            <p:cNvPr id="46120" name="Rectangle 35"/>
            <p:cNvSpPr>
              <a:spLocks noChangeArrowheads="1"/>
            </p:cNvSpPr>
            <p:nvPr/>
          </p:nvSpPr>
          <p:spPr bwMode="auto">
            <a:xfrm rot="-5400000">
              <a:off x="2807" y="3011"/>
              <a:ext cx="201" cy="134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eaVert" wrap="none" anchor="ctr"/>
            <a:lstStyle/>
            <a:p>
              <a:pPr algn="ctr" rtl="0">
                <a:defRPr/>
              </a:pPr>
              <a:endParaRPr lang="en-US" sz="1400" b="1">
                <a:latin typeface="Verdana" pitchFamily="34" charset="0"/>
                <a:cs typeface="Mitra" pitchFamily="2" charset="-78"/>
              </a:endParaRPr>
            </a:p>
          </p:txBody>
        </p:sp>
        <p:sp>
          <p:nvSpPr>
            <p:cNvPr id="46121" name="Text Box 36"/>
            <p:cNvSpPr txBox="1">
              <a:spLocks noChangeArrowheads="1"/>
            </p:cNvSpPr>
            <p:nvPr/>
          </p:nvSpPr>
          <p:spPr bwMode="auto">
            <a:xfrm>
              <a:off x="2552" y="3608"/>
              <a:ext cx="791" cy="19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ctr" rtl="0">
                <a:defRPr/>
              </a:pPr>
              <a:r>
                <a:rPr lang="fa-IR" sz="1400" b="1">
                  <a:latin typeface="Verdana" pitchFamily="34" charset="0"/>
                  <a:cs typeface="Mitra" pitchFamily="2" charset="-78"/>
                </a:rPr>
                <a:t>سناريوهاي تهديد</a:t>
              </a:r>
              <a:endParaRPr lang="en-US" sz="1400" b="1">
                <a:latin typeface="Verdana" pitchFamily="34" charset="0"/>
                <a:cs typeface="Mitra" pitchFamily="2" charset="-78"/>
              </a:endParaRPr>
            </a:p>
          </p:txBody>
        </p:sp>
      </p:grpSp>
      <p:grpSp>
        <p:nvGrpSpPr>
          <p:cNvPr id="6" name="Group 37"/>
          <p:cNvGrpSpPr>
            <a:grpSpLocks/>
          </p:cNvGrpSpPr>
          <p:nvPr/>
        </p:nvGrpSpPr>
        <p:grpSpPr bwMode="auto">
          <a:xfrm>
            <a:off x="3552825" y="6170613"/>
            <a:ext cx="2136775" cy="352425"/>
            <a:chOff x="2238" y="3887"/>
            <a:chExt cx="1346" cy="222"/>
          </a:xfrm>
        </p:grpSpPr>
        <p:sp>
          <p:nvSpPr>
            <p:cNvPr id="46117" name="Rectangle 38"/>
            <p:cNvSpPr>
              <a:spLocks noChangeArrowheads="1"/>
            </p:cNvSpPr>
            <p:nvPr/>
          </p:nvSpPr>
          <p:spPr bwMode="auto">
            <a:xfrm rot="-5400000">
              <a:off x="2810" y="3315"/>
              <a:ext cx="201" cy="1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eaVert" wrap="none" anchor="ctr"/>
            <a:lstStyle/>
            <a:p>
              <a:pPr algn="ctr" rtl="0">
                <a:defRPr/>
              </a:pPr>
              <a:endParaRPr lang="en-US" sz="1400" b="1">
                <a:latin typeface="Verdana" pitchFamily="34" charset="0"/>
                <a:cs typeface="Mitra" pitchFamily="2" charset="-78"/>
              </a:endParaRPr>
            </a:p>
          </p:txBody>
        </p:sp>
        <p:sp>
          <p:nvSpPr>
            <p:cNvPr id="46118" name="Text Box 39"/>
            <p:cNvSpPr txBox="1">
              <a:spLocks noChangeArrowheads="1"/>
            </p:cNvSpPr>
            <p:nvPr/>
          </p:nvSpPr>
          <p:spPr bwMode="auto">
            <a:xfrm>
              <a:off x="2618" y="3915"/>
              <a:ext cx="637" cy="19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ctr" rtl="0">
                <a:defRPr/>
              </a:pPr>
              <a:r>
                <a:rPr lang="fa-IR" sz="1400" b="1">
                  <a:latin typeface="Verdana" pitchFamily="34" charset="0"/>
                  <a:cs typeface="Mitra" pitchFamily="2" charset="-78"/>
                </a:rPr>
                <a:t>تحليل پيامدها</a:t>
              </a:r>
              <a:endParaRPr lang="en-US" sz="1400" b="1">
                <a:latin typeface="Verdana" pitchFamily="34" charset="0"/>
                <a:cs typeface="Mitra" pitchFamily="2" charset="-78"/>
              </a:endParaRPr>
            </a:p>
          </p:txBody>
        </p:sp>
      </p:grpSp>
      <p:grpSp>
        <p:nvGrpSpPr>
          <p:cNvPr id="7" name="Group 40"/>
          <p:cNvGrpSpPr>
            <a:grpSpLocks/>
          </p:cNvGrpSpPr>
          <p:nvPr/>
        </p:nvGrpSpPr>
        <p:grpSpPr bwMode="auto">
          <a:xfrm>
            <a:off x="5830888" y="6161088"/>
            <a:ext cx="2136775" cy="323850"/>
            <a:chOff x="3673" y="3881"/>
            <a:chExt cx="1346" cy="204"/>
          </a:xfrm>
        </p:grpSpPr>
        <p:sp>
          <p:nvSpPr>
            <p:cNvPr id="46115" name="Rectangle 41"/>
            <p:cNvSpPr>
              <a:spLocks noChangeArrowheads="1"/>
            </p:cNvSpPr>
            <p:nvPr/>
          </p:nvSpPr>
          <p:spPr bwMode="auto">
            <a:xfrm rot="-5400000">
              <a:off x="4245" y="3309"/>
              <a:ext cx="201" cy="134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rtl="0">
                <a:defRPr/>
              </a:pPr>
              <a:endParaRPr lang="en-US" sz="1400" b="1">
                <a:latin typeface="Verdana" pitchFamily="34" charset="0"/>
                <a:cs typeface="Mitra" pitchFamily="2" charset="-78"/>
              </a:endParaRPr>
            </a:p>
          </p:txBody>
        </p:sp>
        <p:sp>
          <p:nvSpPr>
            <p:cNvPr id="46116" name="Text Box 42"/>
            <p:cNvSpPr txBox="1">
              <a:spLocks noChangeArrowheads="1"/>
            </p:cNvSpPr>
            <p:nvPr/>
          </p:nvSpPr>
          <p:spPr bwMode="auto">
            <a:xfrm>
              <a:off x="3936" y="3891"/>
              <a:ext cx="804" cy="19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lgn="ctr" rtl="0">
                <a:defRPr/>
              </a:pPr>
              <a:r>
                <a:rPr lang="fa-IR" sz="1400" b="1">
                  <a:latin typeface="Verdana" pitchFamily="34" charset="0"/>
                  <a:cs typeface="Mitra" pitchFamily="2" charset="-78"/>
                </a:rPr>
                <a:t>نشانگرهاي تهديد</a:t>
              </a:r>
              <a:endParaRPr lang="en-US" sz="1400" b="1">
                <a:latin typeface="Verdana" pitchFamily="34" charset="0"/>
                <a:cs typeface="Mitra" pitchFamily="2" charset="-78"/>
              </a:endParaRPr>
            </a:p>
          </p:txBody>
        </p:sp>
      </p:grpSp>
      <p:grpSp>
        <p:nvGrpSpPr>
          <p:cNvPr id="8" name="Group 43"/>
          <p:cNvGrpSpPr>
            <a:grpSpLocks/>
          </p:cNvGrpSpPr>
          <p:nvPr/>
        </p:nvGrpSpPr>
        <p:grpSpPr bwMode="auto">
          <a:xfrm>
            <a:off x="5830888" y="5151438"/>
            <a:ext cx="2136775" cy="373062"/>
            <a:chOff x="3673" y="3245"/>
            <a:chExt cx="1346" cy="235"/>
          </a:xfrm>
        </p:grpSpPr>
        <p:sp>
          <p:nvSpPr>
            <p:cNvPr id="46113" name="Rectangle 44"/>
            <p:cNvSpPr>
              <a:spLocks noChangeArrowheads="1"/>
            </p:cNvSpPr>
            <p:nvPr/>
          </p:nvSpPr>
          <p:spPr bwMode="auto">
            <a:xfrm rot="-5400000">
              <a:off x="4245" y="2707"/>
              <a:ext cx="201" cy="134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rtl="0">
                <a:defRPr/>
              </a:pPr>
              <a:endParaRPr lang="en-US" sz="1400" b="1">
                <a:latin typeface="Verdana" pitchFamily="34" charset="0"/>
                <a:cs typeface="Mitra" pitchFamily="2" charset="-78"/>
              </a:endParaRPr>
            </a:p>
          </p:txBody>
        </p:sp>
        <p:sp>
          <p:nvSpPr>
            <p:cNvPr id="46114" name="Text Box 45"/>
            <p:cNvSpPr txBox="1">
              <a:spLocks noChangeArrowheads="1"/>
            </p:cNvSpPr>
            <p:nvPr/>
          </p:nvSpPr>
          <p:spPr bwMode="auto">
            <a:xfrm>
              <a:off x="3767" y="3245"/>
              <a:ext cx="1173" cy="19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lgn="ctr" rtl="0">
                <a:defRPr/>
              </a:pPr>
              <a:r>
                <a:rPr lang="fa-IR" sz="1400" b="1" dirty="0">
                  <a:latin typeface="Verdana" pitchFamily="34" charset="0"/>
                  <a:cs typeface="Mitra" pitchFamily="2" charset="-78"/>
                </a:rPr>
                <a:t>نشانگر مقاصد و توانمندي‌ها</a:t>
              </a:r>
              <a:endParaRPr lang="en-US" sz="1400" b="1" dirty="0">
                <a:latin typeface="Verdana" pitchFamily="34" charset="0"/>
                <a:cs typeface="Mitra" pitchFamily="2" charset="-78"/>
              </a:endParaRPr>
            </a:p>
          </p:txBody>
        </p:sp>
      </p:grpSp>
      <p:grpSp>
        <p:nvGrpSpPr>
          <p:cNvPr id="9" name="Group 46"/>
          <p:cNvGrpSpPr>
            <a:grpSpLocks/>
          </p:cNvGrpSpPr>
          <p:nvPr/>
        </p:nvGrpSpPr>
        <p:grpSpPr bwMode="auto">
          <a:xfrm>
            <a:off x="5843588" y="5499100"/>
            <a:ext cx="2136775" cy="523875"/>
            <a:chOff x="3681" y="3464"/>
            <a:chExt cx="1346" cy="330"/>
          </a:xfrm>
        </p:grpSpPr>
        <p:sp>
          <p:nvSpPr>
            <p:cNvPr id="46110" name="Line 47"/>
            <p:cNvSpPr>
              <a:spLocks noChangeShapeType="1"/>
            </p:cNvSpPr>
            <p:nvPr/>
          </p:nvSpPr>
          <p:spPr bwMode="auto">
            <a:xfrm flipH="1" flipV="1">
              <a:off x="4360" y="3464"/>
              <a:ext cx="8" cy="176"/>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fa-IR" b="1"/>
            </a:p>
          </p:txBody>
        </p:sp>
        <p:sp>
          <p:nvSpPr>
            <p:cNvPr id="46111" name="Rectangle 48"/>
            <p:cNvSpPr>
              <a:spLocks noChangeArrowheads="1"/>
            </p:cNvSpPr>
            <p:nvPr/>
          </p:nvSpPr>
          <p:spPr bwMode="auto">
            <a:xfrm rot="-5400000">
              <a:off x="4253" y="3003"/>
              <a:ext cx="201" cy="134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pPr algn="ctr" rtl="0">
                <a:defRPr/>
              </a:pPr>
              <a:endParaRPr lang="en-US" sz="1400" b="1">
                <a:latin typeface="Verdana" pitchFamily="34" charset="0"/>
                <a:cs typeface="Mitra" pitchFamily="2" charset="-78"/>
              </a:endParaRPr>
            </a:p>
          </p:txBody>
        </p:sp>
        <p:sp>
          <p:nvSpPr>
            <p:cNvPr id="46112" name="Text Box 49"/>
            <p:cNvSpPr txBox="1">
              <a:spLocks noChangeArrowheads="1"/>
            </p:cNvSpPr>
            <p:nvPr/>
          </p:nvSpPr>
          <p:spPr bwMode="auto">
            <a:xfrm>
              <a:off x="3929" y="3600"/>
              <a:ext cx="837" cy="19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lgn="ctr" rtl="0">
                <a:defRPr/>
              </a:pPr>
              <a:r>
                <a:rPr lang="fa-IR" sz="1400" b="1" dirty="0">
                  <a:latin typeface="Verdana" pitchFamily="34" charset="0"/>
                  <a:cs typeface="Mitra" pitchFamily="2" charset="-78"/>
                </a:rPr>
                <a:t>انطباق نشانگر/الگو</a:t>
              </a:r>
              <a:endParaRPr lang="en-US" sz="1400" b="1" dirty="0">
                <a:latin typeface="Verdana" pitchFamily="34" charset="0"/>
                <a:cs typeface="Mitra" pitchFamily="2" charset="-78"/>
              </a:endParaRPr>
            </a:p>
          </p:txBody>
        </p:sp>
      </p:grpSp>
      <p:sp>
        <p:nvSpPr>
          <p:cNvPr id="370738" name="Rectangle 50"/>
          <p:cNvSpPr>
            <a:spLocks noChangeArrowheads="1"/>
          </p:cNvSpPr>
          <p:nvPr/>
        </p:nvSpPr>
        <p:spPr bwMode="auto">
          <a:xfrm rot="16200000">
            <a:off x="7001670" y="4928394"/>
            <a:ext cx="2730500" cy="36671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rtl="0">
              <a:defRPr/>
            </a:pPr>
            <a:r>
              <a:rPr lang="fa-IR" sz="1400" b="1" dirty="0">
                <a:latin typeface="Verdana" pitchFamily="34" charset="0"/>
                <a:cs typeface="Mitra" pitchFamily="2" charset="-78"/>
              </a:rPr>
              <a:t>كنترل/جستجوي يك رويداد واقعي</a:t>
            </a:r>
            <a:endParaRPr lang="en-US" sz="1400" b="1" dirty="0">
              <a:latin typeface="Verdana" pitchFamily="34" charset="0"/>
              <a:cs typeface="Mitra" pitchFamily="2" charset="-78"/>
            </a:endParaRPr>
          </a:p>
        </p:txBody>
      </p:sp>
      <p:grpSp>
        <p:nvGrpSpPr>
          <p:cNvPr id="10" name="Group 51"/>
          <p:cNvGrpSpPr>
            <a:grpSpLocks/>
          </p:cNvGrpSpPr>
          <p:nvPr/>
        </p:nvGrpSpPr>
        <p:grpSpPr bwMode="auto">
          <a:xfrm>
            <a:off x="3543300" y="5041900"/>
            <a:ext cx="2146300" cy="660400"/>
            <a:chOff x="2232" y="3176"/>
            <a:chExt cx="1352" cy="416"/>
          </a:xfrm>
        </p:grpSpPr>
        <p:sp>
          <p:nvSpPr>
            <p:cNvPr id="46105" name="Line 52"/>
            <p:cNvSpPr>
              <a:spLocks noChangeShapeType="1"/>
            </p:cNvSpPr>
            <p:nvPr/>
          </p:nvSpPr>
          <p:spPr bwMode="auto">
            <a:xfrm flipV="1">
              <a:off x="2569" y="3176"/>
              <a:ext cx="0" cy="192"/>
            </a:xfrm>
            <a:prstGeom prst="lin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fa-IR" b="1"/>
            </a:p>
          </p:txBody>
        </p:sp>
        <p:sp>
          <p:nvSpPr>
            <p:cNvPr id="46106" name="Line 53"/>
            <p:cNvSpPr>
              <a:spLocks noChangeShapeType="1"/>
            </p:cNvSpPr>
            <p:nvPr/>
          </p:nvSpPr>
          <p:spPr bwMode="auto">
            <a:xfrm flipV="1">
              <a:off x="2423" y="3320"/>
              <a:ext cx="0" cy="12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fa-IR" b="1"/>
            </a:p>
          </p:txBody>
        </p:sp>
        <p:sp>
          <p:nvSpPr>
            <p:cNvPr id="46107" name="Rectangle 54"/>
            <p:cNvSpPr>
              <a:spLocks noChangeArrowheads="1"/>
            </p:cNvSpPr>
            <p:nvPr/>
          </p:nvSpPr>
          <p:spPr bwMode="auto">
            <a:xfrm rot="-5400000">
              <a:off x="2807" y="2704"/>
              <a:ext cx="201" cy="135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eaVert" wrap="none" anchor="ctr"/>
            <a:lstStyle/>
            <a:p>
              <a:pPr algn="ctr" rtl="0">
                <a:defRPr/>
              </a:pPr>
              <a:endParaRPr lang="en-US" sz="1400" b="1">
                <a:latin typeface="Verdana" pitchFamily="34" charset="0"/>
                <a:cs typeface="Mitra" pitchFamily="2" charset="-78"/>
              </a:endParaRPr>
            </a:p>
          </p:txBody>
        </p:sp>
        <p:sp>
          <p:nvSpPr>
            <p:cNvPr id="46108" name="Text Box 55"/>
            <p:cNvSpPr txBox="1">
              <a:spLocks noChangeArrowheads="1"/>
            </p:cNvSpPr>
            <p:nvPr/>
          </p:nvSpPr>
          <p:spPr bwMode="auto">
            <a:xfrm>
              <a:off x="2602" y="3247"/>
              <a:ext cx="679" cy="19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ctr" rtl="0">
                <a:defRPr/>
              </a:pPr>
              <a:r>
                <a:rPr lang="fa-IR" sz="1400" b="1" dirty="0">
                  <a:latin typeface="Verdana" pitchFamily="34" charset="0"/>
                  <a:cs typeface="Mitra" pitchFamily="2" charset="-78"/>
                </a:rPr>
                <a:t>نشانگر پيامدها</a:t>
              </a:r>
              <a:endParaRPr lang="en-US" sz="1400" b="1" dirty="0">
                <a:latin typeface="Verdana" pitchFamily="34" charset="0"/>
                <a:cs typeface="Mitra" pitchFamily="2" charset="-78"/>
              </a:endParaRPr>
            </a:p>
          </p:txBody>
        </p:sp>
        <p:sp>
          <p:nvSpPr>
            <p:cNvPr id="46109" name="Line 56"/>
            <p:cNvSpPr>
              <a:spLocks noChangeShapeType="1"/>
            </p:cNvSpPr>
            <p:nvPr/>
          </p:nvSpPr>
          <p:spPr bwMode="auto">
            <a:xfrm flipV="1">
              <a:off x="2223" y="3472"/>
              <a:ext cx="0" cy="12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fa-IR" b="1"/>
            </a:p>
          </p:txBody>
        </p:sp>
      </p:grpSp>
      <p:grpSp>
        <p:nvGrpSpPr>
          <p:cNvPr id="11" name="Group 57"/>
          <p:cNvGrpSpPr>
            <a:grpSpLocks/>
          </p:cNvGrpSpPr>
          <p:nvPr/>
        </p:nvGrpSpPr>
        <p:grpSpPr bwMode="auto">
          <a:xfrm>
            <a:off x="4699000" y="4505325"/>
            <a:ext cx="2146300" cy="384175"/>
            <a:chOff x="2960" y="2838"/>
            <a:chExt cx="1352" cy="242"/>
          </a:xfrm>
        </p:grpSpPr>
        <p:sp>
          <p:nvSpPr>
            <p:cNvPr id="370746" name="Rectangle 58"/>
            <p:cNvSpPr>
              <a:spLocks noChangeArrowheads="1"/>
            </p:cNvSpPr>
            <p:nvPr/>
          </p:nvSpPr>
          <p:spPr bwMode="auto">
            <a:xfrm rot="-5400000">
              <a:off x="3535" y="2304"/>
              <a:ext cx="201" cy="135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pPr algn="ctr" rtl="0">
                <a:defRPr/>
              </a:pPr>
              <a:endParaRPr lang="en-US" sz="1400" b="1">
                <a:latin typeface="Verdana" pitchFamily="34" charset="0"/>
                <a:cs typeface="Mitra" pitchFamily="2" charset="-78"/>
              </a:endParaRPr>
            </a:p>
          </p:txBody>
        </p:sp>
        <p:sp>
          <p:nvSpPr>
            <p:cNvPr id="370747" name="Text Box 59"/>
            <p:cNvSpPr txBox="1">
              <a:spLocks noChangeArrowheads="1"/>
            </p:cNvSpPr>
            <p:nvPr/>
          </p:nvSpPr>
          <p:spPr bwMode="auto">
            <a:xfrm>
              <a:off x="3351" y="2838"/>
              <a:ext cx="645" cy="194"/>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algn="ctr" rtl="0">
                <a:defRPr/>
              </a:pPr>
              <a:r>
                <a:rPr lang="fa-IR" sz="1400" b="1" dirty="0">
                  <a:solidFill>
                    <a:schemeClr val="tx1"/>
                  </a:solidFill>
                  <a:latin typeface="Verdana" pitchFamily="34" charset="0"/>
                  <a:cs typeface="Mitra" pitchFamily="2" charset="-78"/>
                </a:rPr>
                <a:t>ارزيابي تهديد</a:t>
              </a:r>
              <a:endParaRPr lang="en-US" sz="1400" b="1" dirty="0">
                <a:solidFill>
                  <a:schemeClr val="tx1"/>
                </a:solidFill>
                <a:latin typeface="Verdana" pitchFamily="34" charset="0"/>
                <a:cs typeface="Mitra" pitchFamily="2" charset="-78"/>
              </a:endParaRPr>
            </a:p>
          </p:txBody>
        </p:sp>
      </p:grpSp>
      <p:sp>
        <p:nvSpPr>
          <p:cNvPr id="370748" name="Line 60"/>
          <p:cNvSpPr>
            <a:spLocks noChangeShapeType="1"/>
          </p:cNvSpPr>
          <p:nvPr/>
        </p:nvSpPr>
        <p:spPr bwMode="auto">
          <a:xfrm flipV="1">
            <a:off x="5765800" y="4368800"/>
            <a:ext cx="0" cy="190500"/>
          </a:xfrm>
          <a:prstGeom prst="line">
            <a:avLst/>
          </a:prstGeom>
          <a:noFill/>
          <a:ln w="9525">
            <a:solidFill>
              <a:schemeClr val="tx1"/>
            </a:solidFill>
            <a:round/>
            <a:headEnd/>
            <a:tailEnd type="triangle" w="med" len="med"/>
          </a:ln>
        </p:spPr>
        <p:txBody>
          <a:bodyPr wrap="none" anchor="ctr"/>
          <a:lstStyle/>
          <a:p>
            <a:endParaRPr lang="fa-IR"/>
          </a:p>
        </p:txBody>
      </p:sp>
      <p:sp>
        <p:nvSpPr>
          <p:cNvPr id="370749" name="Line 61"/>
          <p:cNvSpPr>
            <a:spLocks noChangeShapeType="1"/>
          </p:cNvSpPr>
          <p:nvPr/>
        </p:nvSpPr>
        <p:spPr bwMode="auto">
          <a:xfrm flipH="1">
            <a:off x="7950200" y="6223000"/>
            <a:ext cx="304800" cy="12700"/>
          </a:xfrm>
          <a:prstGeom prst="line">
            <a:avLst/>
          </a:prstGeom>
          <a:noFill/>
          <a:ln w="9525">
            <a:solidFill>
              <a:schemeClr val="tx1"/>
            </a:solidFill>
            <a:round/>
            <a:headEnd/>
            <a:tailEnd type="triangle" w="med" len="med"/>
          </a:ln>
        </p:spPr>
        <p:txBody>
          <a:bodyPr wrap="none" anchor="ctr"/>
          <a:lstStyle/>
          <a:p>
            <a:endParaRPr lang="fa-I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fade">
                                      <p:cBhvr>
                                        <p:cTn id="7" dur="1000"/>
                                        <p:tgtEl>
                                          <p:spTgt spid="3706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0690">
                                            <p:txEl>
                                              <p:pRg st="0" end="0"/>
                                            </p:txEl>
                                          </p:spTgt>
                                        </p:tgtEl>
                                        <p:attrNameLst>
                                          <p:attrName>style.visibility</p:attrName>
                                        </p:attrNameLst>
                                      </p:cBhvr>
                                      <p:to>
                                        <p:strVal val="visible"/>
                                      </p:to>
                                    </p:set>
                                    <p:animEffect transition="in" filter="wipe(up)">
                                      <p:cBhvr>
                                        <p:cTn id="12" dur="500"/>
                                        <p:tgtEl>
                                          <p:spTgt spid="370690">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0690">
                                            <p:txEl>
                                              <p:pRg st="1" end="1"/>
                                            </p:txEl>
                                          </p:spTgt>
                                        </p:tgtEl>
                                        <p:attrNameLst>
                                          <p:attrName>style.visibility</p:attrName>
                                        </p:attrNameLst>
                                      </p:cBhvr>
                                      <p:to>
                                        <p:strVal val="visible"/>
                                      </p:to>
                                    </p:set>
                                    <p:animEffect transition="in" filter="wipe(up)">
                                      <p:cBhvr>
                                        <p:cTn id="15" dur="500"/>
                                        <p:tgtEl>
                                          <p:spTgt spid="370690">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70690">
                                            <p:txEl>
                                              <p:pRg st="2" end="2"/>
                                            </p:txEl>
                                          </p:spTgt>
                                        </p:tgtEl>
                                        <p:attrNameLst>
                                          <p:attrName>style.visibility</p:attrName>
                                        </p:attrNameLst>
                                      </p:cBhvr>
                                      <p:to>
                                        <p:strVal val="visible"/>
                                      </p:to>
                                    </p:set>
                                    <p:animEffect transition="in" filter="wipe(up)">
                                      <p:cBhvr>
                                        <p:cTn id="18" dur="500"/>
                                        <p:tgtEl>
                                          <p:spTgt spid="370690">
                                            <p:txEl>
                                              <p:pRg st="2" end="2"/>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70690">
                                            <p:txEl>
                                              <p:pRg st="3" end="3"/>
                                            </p:txEl>
                                          </p:spTgt>
                                        </p:tgtEl>
                                        <p:attrNameLst>
                                          <p:attrName>style.visibility</p:attrName>
                                        </p:attrNameLst>
                                      </p:cBhvr>
                                      <p:to>
                                        <p:strVal val="visible"/>
                                      </p:to>
                                    </p:set>
                                    <p:animEffect transition="in" filter="wipe(up)">
                                      <p:cBhvr>
                                        <p:cTn id="21" dur="500"/>
                                        <p:tgtEl>
                                          <p:spTgt spid="370690">
                                            <p:txEl>
                                              <p:pRg st="3" end="3"/>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70690">
                                            <p:txEl>
                                              <p:pRg st="4" end="4"/>
                                            </p:txEl>
                                          </p:spTgt>
                                        </p:tgtEl>
                                        <p:attrNameLst>
                                          <p:attrName>style.visibility</p:attrName>
                                        </p:attrNameLst>
                                      </p:cBhvr>
                                      <p:to>
                                        <p:strVal val="visible"/>
                                      </p:to>
                                    </p:set>
                                    <p:animEffect transition="in" filter="wipe(up)">
                                      <p:cBhvr>
                                        <p:cTn id="24" dur="500"/>
                                        <p:tgtEl>
                                          <p:spTgt spid="37069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0720"/>
                                        </p:tgtEl>
                                        <p:attrNameLst>
                                          <p:attrName>style.visibility</p:attrName>
                                        </p:attrNameLst>
                                      </p:cBhvr>
                                      <p:to>
                                        <p:strVal val="visible"/>
                                      </p:to>
                                    </p:set>
                                    <p:animEffect transition="in" filter="fade">
                                      <p:cBhvr>
                                        <p:cTn id="29" dur="1000"/>
                                        <p:tgtEl>
                                          <p:spTgt spid="37072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70713"/>
                                        </p:tgtEl>
                                        <p:attrNameLst>
                                          <p:attrName>style.visibility</p:attrName>
                                        </p:attrNameLst>
                                      </p:cBhvr>
                                      <p:to>
                                        <p:strVal val="visible"/>
                                      </p:to>
                                    </p:set>
                                    <p:animEffect transition="in" filter="fade">
                                      <p:cBhvr>
                                        <p:cTn id="33" dur="1000"/>
                                        <p:tgtEl>
                                          <p:spTgt spid="3707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0693"/>
                                        </p:tgtEl>
                                        <p:attrNameLst>
                                          <p:attrName>style.visibility</p:attrName>
                                        </p:attrNameLst>
                                      </p:cBhvr>
                                      <p:to>
                                        <p:strVal val="visible"/>
                                      </p:to>
                                    </p:set>
                                    <p:animEffect transition="in" filter="fade">
                                      <p:cBhvr>
                                        <p:cTn id="38" dur="1000"/>
                                        <p:tgtEl>
                                          <p:spTgt spid="370693"/>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70738"/>
                                        </p:tgtEl>
                                        <p:attrNameLst>
                                          <p:attrName>style.visibility</p:attrName>
                                        </p:attrNameLst>
                                      </p:cBhvr>
                                      <p:to>
                                        <p:strVal val="visible"/>
                                      </p:to>
                                    </p:set>
                                    <p:animEffect transition="in" filter="fade">
                                      <p:cBhvr>
                                        <p:cTn id="59" dur="1000"/>
                                        <p:tgtEl>
                                          <p:spTgt spid="370738"/>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70749"/>
                                        </p:tgtEl>
                                        <p:attrNameLst>
                                          <p:attrName>style.visibility</p:attrName>
                                        </p:attrNameLst>
                                      </p:cBhvr>
                                      <p:to>
                                        <p:strVal val="visible"/>
                                      </p:to>
                                    </p:set>
                                    <p:animEffect transition="in" filter="fade">
                                      <p:cBhvr>
                                        <p:cTn id="63" dur="1000"/>
                                        <p:tgtEl>
                                          <p:spTgt spid="370749"/>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370692"/>
                                        </p:tgtEl>
                                        <p:attrNameLst>
                                          <p:attrName>style.visibility</p:attrName>
                                        </p:attrNameLst>
                                      </p:cBhvr>
                                      <p:to>
                                        <p:strVal val="visible"/>
                                      </p:to>
                                    </p:set>
                                    <p:animEffect transition="in" filter="fade">
                                      <p:cBhvr>
                                        <p:cTn id="71" dur="1000"/>
                                        <p:tgtEl>
                                          <p:spTgt spid="370692"/>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childTnLst>
                                </p:cTn>
                              </p:par>
                            </p:childTnLst>
                          </p:cTn>
                        </p:par>
                        <p:par>
                          <p:cTn id="76" fill="hold">
                            <p:stCondLst>
                              <p:cond delay="5000"/>
                            </p:stCondLst>
                            <p:childTnLst>
                              <p:par>
                                <p:cTn id="77" presetID="10" presetClass="entr" presetSubtype="0"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0715"/>
                                        </p:tgtEl>
                                        <p:attrNameLst>
                                          <p:attrName>style.visibility</p:attrName>
                                        </p:attrNameLst>
                                      </p:cBhvr>
                                      <p:to>
                                        <p:strVal val="visible"/>
                                      </p:to>
                                    </p:set>
                                    <p:animEffect transition="in" filter="fade">
                                      <p:cBhvr>
                                        <p:cTn id="84" dur="1000"/>
                                        <p:tgtEl>
                                          <p:spTgt spid="37071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70719"/>
                                        </p:tgtEl>
                                        <p:attrNameLst>
                                          <p:attrName>style.visibility</p:attrName>
                                        </p:attrNameLst>
                                      </p:cBhvr>
                                      <p:to>
                                        <p:strVal val="visible"/>
                                      </p:to>
                                    </p:set>
                                    <p:animEffect transition="in" filter="fade">
                                      <p:cBhvr>
                                        <p:cTn id="89" dur="1000"/>
                                        <p:tgtEl>
                                          <p:spTgt spid="37071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70714"/>
                                        </p:tgtEl>
                                        <p:attrNameLst>
                                          <p:attrName>style.visibility</p:attrName>
                                        </p:attrNameLst>
                                      </p:cBhvr>
                                      <p:to>
                                        <p:strVal val="visible"/>
                                      </p:to>
                                    </p:set>
                                    <p:animEffect transition="in" filter="fade">
                                      <p:cBhvr>
                                        <p:cTn id="92" dur="500"/>
                                        <p:tgtEl>
                                          <p:spTgt spid="370714"/>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370748"/>
                                        </p:tgtEl>
                                        <p:attrNameLst>
                                          <p:attrName>style.visibility</p:attrName>
                                        </p:attrNameLst>
                                      </p:cBhvr>
                                      <p:to>
                                        <p:strVal val="visible"/>
                                      </p:to>
                                    </p:set>
                                    <p:animEffect transition="in" filter="fade">
                                      <p:cBhvr>
                                        <p:cTn id="100" dur="1000"/>
                                        <p:tgtEl>
                                          <p:spTgt spid="370748"/>
                                        </p:tgtEl>
                                      </p:cBhvr>
                                    </p:animEffect>
                                  </p:childTnLst>
                                </p:cTn>
                              </p:par>
                            </p:childTnLst>
                          </p:cTn>
                        </p:par>
                        <p:par>
                          <p:cTn id="101" fill="hold">
                            <p:stCondLst>
                              <p:cond delay="3000"/>
                            </p:stCondLst>
                            <p:childTnLst>
                              <p:par>
                                <p:cTn id="102" presetID="10" presetClass="entr" presetSubtype="0" fill="hold"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p:bldP spid="370690" grpId="0" build="p"/>
      <p:bldP spid="370692" grpId="0" animBg="1"/>
      <p:bldP spid="370713" grpId="0" animBg="1"/>
      <p:bldP spid="370714" grpId="0" animBg="1"/>
      <p:bldP spid="370715" grpId="0" animBg="1"/>
      <p:bldP spid="370719" grpId="0" animBg="1"/>
      <p:bldP spid="370748" grpId="0" animBg="1"/>
      <p:bldP spid="37074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467544" y="1412776"/>
            <a:ext cx="8204448" cy="2808312"/>
          </a:xfrm>
        </p:spPr>
        <p:txBody>
          <a:bodyPr>
            <a:noAutofit/>
          </a:bodyPr>
          <a:lstStyle/>
          <a:p>
            <a:pPr algn="ctr" eaLnBrk="1" fontAlgn="auto" hangingPunct="1">
              <a:lnSpc>
                <a:spcPct val="250000"/>
              </a:lnSpc>
              <a:spcAft>
                <a:spcPts val="0"/>
              </a:spcAft>
              <a:defRPr/>
            </a:pPr>
            <a:r>
              <a:rPr lang="fa-IR" sz="2000" b="0" dirty="0" smtClean="0">
                <a:solidFill>
                  <a:schemeClr val="tx1"/>
                </a:solidFill>
                <a:effectLst/>
                <a:latin typeface="Times New Roman" pitchFamily="18" charset="0"/>
                <a:cs typeface="Titr" pitchFamily="2" charset="-78"/>
              </a:rPr>
              <a:t>پيدايش سامانه‌هاي پيچيده‌ موجب خلق رويدادهايي شود كه مي‌توانند كاملاً ناخوشايند باشند، به ويژه در اين دوران و عصر فناوري زيستي، فناوري اطلاعات، بيماري‌هاي جهاني و تروريسم</a:t>
            </a:r>
            <a:endParaRPr lang="en-US" sz="2000" b="0" dirty="0" smtClean="0">
              <a:solidFill>
                <a:schemeClr val="tx1"/>
              </a:solidFill>
              <a:effectLst/>
              <a:latin typeface="Times New Roman" pitchFamily="18" charset="0"/>
              <a:cs typeface="Titr"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fade">
                                      <p:cBhvr>
                                        <p:cTn id="7" dur="1000"/>
                                        <p:tgtEl>
                                          <p:spTgt spid="248834"/>
                                        </p:tgtEl>
                                      </p:cBhvr>
                                    </p:animEffect>
                                    <p:anim calcmode="lin" valueType="num">
                                      <p:cBhvr>
                                        <p:cTn id="8" dur="1000" fill="hold"/>
                                        <p:tgtEl>
                                          <p:spTgt spid="248834"/>
                                        </p:tgtEl>
                                        <p:attrNameLst>
                                          <p:attrName>ppt_x</p:attrName>
                                        </p:attrNameLst>
                                      </p:cBhvr>
                                      <p:tavLst>
                                        <p:tav tm="0">
                                          <p:val>
                                            <p:strVal val="#ppt_x"/>
                                          </p:val>
                                        </p:tav>
                                        <p:tav tm="100000">
                                          <p:val>
                                            <p:strVal val="#ppt_x"/>
                                          </p:val>
                                        </p:tav>
                                      </p:tavLst>
                                    </p:anim>
                                    <p:anim calcmode="lin" valueType="num">
                                      <p:cBhvr>
                                        <p:cTn id="9" dur="900" decel="100000" fill="hold"/>
                                        <p:tgtEl>
                                          <p:spTgt spid="2488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88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389438" y="2693988"/>
            <a:ext cx="161925" cy="473075"/>
          </a:xfrm>
          <a:prstGeom prst="rect">
            <a:avLst/>
          </a:prstGeom>
          <a:noFill/>
          <a:ln w="9525">
            <a:noFill/>
            <a:miter lim="800000"/>
            <a:headEnd/>
            <a:tailEnd/>
          </a:ln>
        </p:spPr>
        <p:txBody>
          <a:bodyPr lIns="80937" tIns="61893" bIns="39675" anchor="ctr">
            <a:spAutoFit/>
          </a:bodyPr>
          <a:lstStyle/>
          <a:p>
            <a:pPr algn="l" rtl="0"/>
            <a:r>
              <a:rPr lang="en-US" sz="1200">
                <a:solidFill>
                  <a:srgbClr val="FF0000"/>
                </a:solidFill>
                <a:latin typeface="Arial" pitchFamily="34" charset="0"/>
              </a:rPr>
              <a:t/>
            </a:r>
            <a:br>
              <a:rPr lang="en-US" sz="1200">
                <a:solidFill>
                  <a:srgbClr val="FF0000"/>
                </a:solidFill>
                <a:latin typeface="Arial" pitchFamily="34" charset="0"/>
              </a:rPr>
            </a:br>
            <a:endParaRPr lang="en-US" sz="1200">
              <a:solidFill>
                <a:srgbClr val="FF0000"/>
              </a:solidFill>
              <a:latin typeface="Arial" pitchFamily="34" charset="0"/>
            </a:endParaRPr>
          </a:p>
        </p:txBody>
      </p:sp>
      <p:graphicFrame>
        <p:nvGraphicFramePr>
          <p:cNvPr id="249859" name="Group 3"/>
          <p:cNvGraphicFramePr>
            <a:graphicFrameLocks noGrp="1"/>
          </p:cNvGraphicFramePr>
          <p:nvPr/>
        </p:nvGraphicFramePr>
        <p:xfrm>
          <a:off x="4389438" y="3236913"/>
          <a:ext cx="433494" cy="1036320"/>
        </p:xfrm>
        <a:graphic>
          <a:graphicData uri="http://schemas.openxmlformats.org/drawingml/2006/table">
            <a:tbl>
              <a:tblPr/>
              <a:tblGrid>
                <a:gridCol w="216747"/>
                <a:gridCol w="216747"/>
              </a:tblGrid>
              <a:tr h="518160">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518160">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77831" name="Rectangle 11"/>
          <p:cNvSpPr>
            <a:spLocks noChangeArrowheads="1"/>
          </p:cNvSpPr>
          <p:nvPr/>
        </p:nvSpPr>
        <p:spPr bwMode="auto">
          <a:xfrm>
            <a:off x="4389438" y="2693988"/>
            <a:ext cx="161925" cy="473075"/>
          </a:xfrm>
          <a:prstGeom prst="rect">
            <a:avLst/>
          </a:prstGeom>
          <a:noFill/>
          <a:ln w="9525">
            <a:noFill/>
            <a:miter lim="800000"/>
            <a:headEnd/>
            <a:tailEnd/>
          </a:ln>
        </p:spPr>
        <p:txBody>
          <a:bodyPr lIns="80937" tIns="61893" bIns="39675" anchor="ctr">
            <a:spAutoFit/>
          </a:bodyPr>
          <a:lstStyle/>
          <a:p>
            <a:pPr algn="l" rtl="0"/>
            <a:r>
              <a:rPr lang="en-US" sz="1200">
                <a:solidFill>
                  <a:srgbClr val="FF0000"/>
                </a:solidFill>
                <a:latin typeface="Arial" pitchFamily="34" charset="0"/>
              </a:rPr>
              <a:t/>
            </a:r>
            <a:br>
              <a:rPr lang="en-US" sz="1200">
                <a:solidFill>
                  <a:srgbClr val="FF0000"/>
                </a:solidFill>
                <a:latin typeface="Arial" pitchFamily="34" charset="0"/>
              </a:rPr>
            </a:br>
            <a:endParaRPr lang="en-US" sz="1200">
              <a:solidFill>
                <a:srgbClr val="FF0000"/>
              </a:solidFill>
              <a:latin typeface="Arial" pitchFamily="34" charset="0"/>
            </a:endParaRPr>
          </a:p>
        </p:txBody>
      </p:sp>
      <p:graphicFrame>
        <p:nvGraphicFramePr>
          <p:cNvPr id="249868" name="Group 12"/>
          <p:cNvGraphicFramePr>
            <a:graphicFrameLocks noGrp="1"/>
          </p:cNvGraphicFramePr>
          <p:nvPr/>
        </p:nvGraphicFramePr>
        <p:xfrm>
          <a:off x="4389438" y="3236913"/>
          <a:ext cx="433494" cy="1036320"/>
        </p:xfrm>
        <a:graphic>
          <a:graphicData uri="http://schemas.openxmlformats.org/drawingml/2006/table">
            <a:tbl>
              <a:tblPr/>
              <a:tblGrid>
                <a:gridCol w="216747"/>
                <a:gridCol w="216747"/>
              </a:tblGrid>
              <a:tr h="518160">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518160">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77836" name="Picture 20" descr="The Tipping Point"/>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630488" y="1060450"/>
            <a:ext cx="3525837" cy="5340350"/>
          </a:xfrm>
          <a:prstGeom prst="rect">
            <a:avLst/>
          </a:prstGeom>
          <a:solidFill>
            <a:schemeClr val="tx1"/>
          </a:solidFill>
          <a:ln w="9525">
            <a:noFill/>
            <a:miter lim="800000"/>
            <a:headEnd/>
            <a:tailEnd/>
          </a:ln>
        </p:spPr>
      </p:pic>
      <p:sp>
        <p:nvSpPr>
          <p:cNvPr id="77837" name="Text Box 21"/>
          <p:cNvSpPr txBox="1">
            <a:spLocks noChangeArrowheads="1"/>
          </p:cNvSpPr>
          <p:nvPr/>
        </p:nvSpPr>
        <p:spPr bwMode="auto">
          <a:xfrm>
            <a:off x="2555875" y="4581525"/>
            <a:ext cx="903288" cy="715963"/>
          </a:xfrm>
          <a:prstGeom prst="rect">
            <a:avLst/>
          </a:prstGeom>
          <a:noFill/>
          <a:ln w="9525">
            <a:noFill/>
            <a:miter lim="800000"/>
            <a:headEnd/>
            <a:tailEnd/>
          </a:ln>
        </p:spPr>
        <p:txBody>
          <a:bodyPr>
            <a:spAutoFit/>
          </a:bodyPr>
          <a:lstStyle/>
          <a:p>
            <a:pPr>
              <a:spcBef>
                <a:spcPct val="50000"/>
              </a:spcBef>
            </a:pPr>
            <a:r>
              <a:rPr lang="fa-IR" sz="1600" b="1">
                <a:solidFill>
                  <a:srgbClr val="FF0000"/>
                </a:solidFill>
                <a:latin typeface="Verdana" pitchFamily="34" charset="0"/>
                <a:cs typeface="Titr" pitchFamily="2" charset="-78"/>
              </a:rPr>
              <a:t>مالكولم</a:t>
            </a:r>
          </a:p>
          <a:p>
            <a:pPr>
              <a:spcBef>
                <a:spcPct val="50000"/>
              </a:spcBef>
            </a:pPr>
            <a:r>
              <a:rPr lang="fa-IR" sz="1600" b="1">
                <a:solidFill>
                  <a:srgbClr val="FF0000"/>
                </a:solidFill>
                <a:latin typeface="Verdana" pitchFamily="34" charset="0"/>
                <a:cs typeface="Titr" pitchFamily="2" charset="-78"/>
              </a:rPr>
              <a:t>گلدول</a:t>
            </a:r>
            <a:endParaRPr lang="en-US" sz="1600" b="1">
              <a:solidFill>
                <a:srgbClr val="FF0000"/>
              </a:solidFill>
              <a:latin typeface="Verdana" pitchFamily="34" charset="0"/>
              <a:cs typeface="Titr" pitchFamily="2" charset="-78"/>
            </a:endParaRPr>
          </a:p>
        </p:txBody>
      </p:sp>
      <p:sp>
        <p:nvSpPr>
          <p:cNvPr id="77838" name="Text Box 22"/>
          <p:cNvSpPr txBox="1">
            <a:spLocks noChangeArrowheads="1"/>
          </p:cNvSpPr>
          <p:nvPr/>
        </p:nvSpPr>
        <p:spPr bwMode="auto">
          <a:xfrm>
            <a:off x="3563938" y="1412875"/>
            <a:ext cx="1631950" cy="338138"/>
          </a:xfrm>
          <a:prstGeom prst="rect">
            <a:avLst/>
          </a:prstGeom>
          <a:noFill/>
          <a:ln w="9525">
            <a:noFill/>
            <a:miter lim="800000"/>
            <a:headEnd/>
            <a:tailEnd/>
          </a:ln>
        </p:spPr>
        <p:txBody>
          <a:bodyPr>
            <a:spAutoFit/>
          </a:bodyPr>
          <a:lstStyle/>
          <a:p>
            <a:pPr algn="ctr">
              <a:spcBef>
                <a:spcPct val="50000"/>
              </a:spcBef>
            </a:pPr>
            <a:r>
              <a:rPr lang="fa-IR" sz="1600" b="1">
                <a:solidFill>
                  <a:srgbClr val="FF0000"/>
                </a:solidFill>
                <a:latin typeface="Verdana" pitchFamily="34" charset="0"/>
                <a:cs typeface="Titr" pitchFamily="2" charset="-78"/>
              </a:rPr>
              <a:t>نقطه‌ي عطف</a:t>
            </a:r>
            <a:endParaRPr lang="en-US" sz="1600" b="1">
              <a:solidFill>
                <a:srgbClr val="FF0000"/>
              </a:solidFill>
              <a:latin typeface="Verdana" pitchFamily="34" charset="0"/>
              <a:cs typeface="Titr" pitchFamily="2" charset="-78"/>
            </a:endParaRPr>
          </a:p>
        </p:txBody>
      </p:sp>
      <p:sp>
        <p:nvSpPr>
          <p:cNvPr id="77839" name="Text Box 23"/>
          <p:cNvSpPr txBox="1">
            <a:spLocks noChangeArrowheads="1"/>
          </p:cNvSpPr>
          <p:nvPr/>
        </p:nvSpPr>
        <p:spPr bwMode="auto">
          <a:xfrm>
            <a:off x="2627313" y="2708275"/>
            <a:ext cx="3409950" cy="523875"/>
          </a:xfrm>
          <a:prstGeom prst="rect">
            <a:avLst/>
          </a:prstGeom>
          <a:noFill/>
          <a:ln w="9525">
            <a:noFill/>
            <a:miter lim="800000"/>
            <a:headEnd/>
            <a:tailEnd/>
          </a:ln>
        </p:spPr>
        <p:txBody>
          <a:bodyPr>
            <a:spAutoFit/>
          </a:bodyPr>
          <a:lstStyle/>
          <a:p>
            <a:pPr algn="ctr">
              <a:spcBef>
                <a:spcPct val="50000"/>
              </a:spcBef>
            </a:pPr>
            <a:r>
              <a:rPr lang="fa-IR" sz="1400" b="1">
                <a:solidFill>
                  <a:srgbClr val="FF0000"/>
                </a:solidFill>
                <a:latin typeface="Verdana" pitchFamily="34" charset="0"/>
                <a:cs typeface="Titr" pitchFamily="2" charset="-78"/>
              </a:rPr>
              <a:t>چگونه مسايل و رويدادهاي كوچك و جزيي مي‌توانند تفاوتي بزرگ ايجاد كنند</a:t>
            </a:r>
            <a:endParaRPr lang="en-US" sz="1400" b="1">
              <a:solidFill>
                <a:srgbClr val="FF0000"/>
              </a:solidFill>
              <a:latin typeface="Verdana" pitchFamily="34" charset="0"/>
              <a:cs typeface="Titr" pitchFamily="2" charset="-78"/>
            </a:endParaRPr>
          </a:p>
        </p:txBody>
      </p:sp>
    </p:spTree>
  </p:cSld>
  <p:clrMapOvr>
    <a:masterClrMapping/>
  </p:clrMapOvr>
  <p:transition>
    <p:comb/>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79388" y="1225550"/>
            <a:ext cx="8763000" cy="5632450"/>
          </a:xfrm>
          <a:prstGeom prst="rect">
            <a:avLst/>
          </a:prstGeom>
          <a:noFill/>
          <a:ln w="9525">
            <a:noFill/>
            <a:miter lim="800000"/>
            <a:headEnd/>
            <a:tailEnd/>
          </a:ln>
        </p:spPr>
        <p:txBody>
          <a:bodyPr>
            <a:spAutoFit/>
          </a:bodyPr>
          <a:lstStyle/>
          <a:p>
            <a:pPr>
              <a:lnSpc>
                <a:spcPct val="200000"/>
              </a:lnSpc>
              <a:spcBef>
                <a:spcPct val="50000"/>
              </a:spcBef>
            </a:pPr>
            <a:r>
              <a:rPr lang="fa-IR" sz="1600" b="1">
                <a:solidFill>
                  <a:srgbClr val="FF0000"/>
                </a:solidFill>
                <a:latin typeface="Verdana" pitchFamily="34" charset="0"/>
                <a:cs typeface="Mitra" pitchFamily="2" charset="-78"/>
              </a:rPr>
              <a:t>لس آنجلس تايمز- 29 آوريل 2005- ميگوئل باستيلو</a:t>
            </a:r>
          </a:p>
          <a:p>
            <a:pPr>
              <a:lnSpc>
                <a:spcPct val="200000"/>
              </a:lnSpc>
              <a:spcBef>
                <a:spcPct val="50000"/>
              </a:spcBef>
            </a:pPr>
            <a:r>
              <a:rPr lang="fa-IR" sz="1600">
                <a:latin typeface="Verdana" pitchFamily="34" charset="0"/>
                <a:cs typeface="Mitra" pitchFamily="2" charset="-78"/>
              </a:rPr>
              <a:t>دانشمندان “سلاح دودي” تغيير آب و هوا را يافتند</a:t>
            </a:r>
          </a:p>
          <a:p>
            <a:pPr>
              <a:lnSpc>
                <a:spcPct val="200000"/>
              </a:lnSpc>
              <a:spcBef>
                <a:spcPct val="50000"/>
              </a:spcBef>
            </a:pPr>
            <a:r>
              <a:rPr lang="fa-IR" sz="1600">
                <a:latin typeface="Verdana" pitchFamily="34" charset="0"/>
                <a:cs typeface="Mitra" pitchFamily="2" charset="-78"/>
              </a:rPr>
              <a:t>بنابر گزارش تحقيق انتشار يافته توسط گروهي از دانشمندان برجسته‌ي آب و هوا، هم اكنون زمين حجم بسيار زيادي گرما از خورشيد جذب مي‌كند به طوري كه به نظر مي رسد گازهاي گلخانه‌اي و دوده‌اي كه انسان‌ها به هوا مي‌فرستند، تنها توضيح منطقي براي روند گرم شدن زمين هستند. </a:t>
            </a:r>
          </a:p>
          <a:p>
            <a:pPr>
              <a:lnSpc>
                <a:spcPct val="200000"/>
              </a:lnSpc>
              <a:spcBef>
                <a:spcPct val="50000"/>
              </a:spcBef>
            </a:pPr>
            <a:r>
              <a:rPr lang="fa-IR" sz="1600">
                <a:latin typeface="Verdana" pitchFamily="34" charset="0"/>
                <a:cs typeface="Mitra" pitchFamily="2" charset="-78"/>
              </a:rPr>
              <a:t>دانشمندان ناسا، دانشگاه كلمبيا و وزارت انرژي امريكا به اين نتيجه رسيدند كه اندازه‌گيري‌هاي دقيق عمق اقيانوس نشان مي‌دهند كه افزايش دما با پيش‌بيني‌هاي الگوي رايانه‌اي از افزايش آلودگي جهان سازگارا ست. </a:t>
            </a:r>
          </a:p>
          <a:p>
            <a:pPr>
              <a:lnSpc>
                <a:spcPct val="200000"/>
              </a:lnSpc>
              <a:spcBef>
                <a:spcPct val="50000"/>
              </a:spcBef>
            </a:pPr>
            <a:r>
              <a:rPr lang="fa-IR" sz="1600">
                <a:latin typeface="Verdana" pitchFamily="34" charset="0"/>
                <a:cs typeface="Mitra" pitchFamily="2" charset="-78"/>
              </a:rPr>
              <a:t>دانشمندان در اين گزارش نوشته‌اند كه يافته‌هاي آن‌ها مويد و تاييد كننده‌ي “عدم توازن انرژي” سياره‌ي زمين است كه نظريه‌اي با قدمت طولاني پيرامون گرم شدن جهان است. </a:t>
            </a:r>
          </a:p>
          <a:p>
            <a:pPr>
              <a:lnSpc>
                <a:spcPct val="200000"/>
              </a:lnSpc>
              <a:spcBef>
                <a:spcPct val="50000"/>
              </a:spcBef>
            </a:pPr>
            <a:r>
              <a:rPr lang="fa-IR" sz="1600">
                <a:latin typeface="Verdana" pitchFamily="34" charset="0"/>
                <a:cs typeface="Mitra" pitchFamily="2" charset="-78"/>
              </a:rPr>
              <a:t>جيمزهانس مدير انستيو گادارد ناسا براي مطالعات فضايي در موسسه‌ي زمين دانشگاه كلمبيا چنين مي‌گويد: “عدم توازن‌ انرژي در واقع “سلاح دودي” است كه ما به دنبال آن بوديم.” </a:t>
            </a:r>
            <a:endParaRPr lang="en-US" sz="1600">
              <a:latin typeface="Verdana" pitchFamily="34" charset="0"/>
              <a:cs typeface="Mitra" pitchFamily="2" charset="-78"/>
            </a:endParaRP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ChangeArrowheads="1"/>
          </p:cNvSpPr>
          <p:nvPr/>
        </p:nvSpPr>
        <p:spPr bwMode="auto">
          <a:xfrm>
            <a:off x="0" y="5368925"/>
            <a:ext cx="9144000" cy="368300"/>
          </a:xfrm>
          <a:prstGeom prst="rect">
            <a:avLst/>
          </a:prstGeom>
          <a:solidFill>
            <a:srgbClr val="CCFFFF"/>
          </a:solidFill>
          <a:ln w="9525">
            <a:noFill/>
            <a:miter lim="800000"/>
            <a:headEnd/>
            <a:tailEnd/>
          </a:ln>
        </p:spPr>
        <p:txBody>
          <a:bodyPr anchor="ctr">
            <a:spAutoFit/>
          </a:bodyPr>
          <a:lstStyle/>
          <a:p>
            <a:endParaRPr lang="en-US"/>
          </a:p>
        </p:txBody>
      </p:sp>
      <p:sp>
        <p:nvSpPr>
          <p:cNvPr id="13315" name="Text Box 7"/>
          <p:cNvSpPr txBox="1">
            <a:spLocks noChangeArrowheads="1"/>
          </p:cNvSpPr>
          <p:nvPr/>
        </p:nvSpPr>
        <p:spPr bwMode="auto">
          <a:xfrm>
            <a:off x="684213" y="1412875"/>
            <a:ext cx="7993062" cy="4408488"/>
          </a:xfrm>
          <a:prstGeom prst="rect">
            <a:avLst/>
          </a:prstGeom>
          <a:noFill/>
          <a:ln w="9525">
            <a:noFill/>
            <a:miter lim="800000"/>
            <a:headEnd/>
            <a:tailEnd/>
          </a:ln>
        </p:spPr>
        <p:txBody>
          <a:bodyPr>
            <a:spAutoFit/>
          </a:bodyPr>
          <a:lstStyle/>
          <a:p>
            <a:pPr algn="just">
              <a:lnSpc>
                <a:spcPct val="200000"/>
              </a:lnSpc>
              <a:spcBef>
                <a:spcPct val="20000"/>
              </a:spcBef>
            </a:pPr>
            <a:r>
              <a:rPr lang="fa-IR" sz="2800">
                <a:latin typeface="Times New Roman" pitchFamily="18" charset="0"/>
                <a:cs typeface="B Mitra" pitchFamily="2" charset="-78"/>
              </a:rPr>
              <a:t>1. تغيير شتابان </a:t>
            </a:r>
          </a:p>
          <a:p>
            <a:pPr algn="just">
              <a:lnSpc>
                <a:spcPct val="200000"/>
              </a:lnSpc>
              <a:spcBef>
                <a:spcPct val="20000"/>
              </a:spcBef>
            </a:pPr>
            <a:r>
              <a:rPr lang="fa-IR" sz="2400">
                <a:latin typeface="Times New Roman" pitchFamily="18" charset="0"/>
                <a:cs typeface="B Mitra" pitchFamily="2" charset="-78"/>
              </a:rPr>
              <a:t>تغيير را نمي‌توان مهار كرد، بلكه مي‌توان به پيشوازش رفت و از آن پيش افتاد.</a:t>
            </a:r>
          </a:p>
          <a:p>
            <a:pPr algn="ctr">
              <a:lnSpc>
                <a:spcPct val="200000"/>
              </a:lnSpc>
              <a:spcBef>
                <a:spcPct val="20000"/>
              </a:spcBef>
            </a:pPr>
            <a:r>
              <a:rPr lang="fa-IR" sz="2600" b="1" i="1">
                <a:solidFill>
                  <a:srgbClr val="FF0000"/>
                </a:solidFill>
                <a:latin typeface="Times New Roman" pitchFamily="18" charset="0"/>
                <a:cs typeface="B Mitra" pitchFamily="2" charset="-78"/>
              </a:rPr>
              <a:t>اگر مي‌خواهيد در بلندمدت پابرجا بمانيد، به سرعت تغيير كنيد. </a:t>
            </a:r>
          </a:p>
          <a:p>
            <a:pPr algn="l">
              <a:lnSpc>
                <a:spcPct val="200000"/>
              </a:lnSpc>
              <a:spcBef>
                <a:spcPct val="20000"/>
              </a:spcBef>
            </a:pPr>
            <a:r>
              <a:rPr lang="fa-IR" sz="2400" b="1" i="1">
                <a:solidFill>
                  <a:srgbClr val="FF0000"/>
                </a:solidFill>
                <a:latin typeface="Times New Roman" pitchFamily="18" charset="0"/>
                <a:cs typeface="B Mitra" pitchFamily="2" charset="-78"/>
              </a:rPr>
              <a:t>بيل‌گيتس</a:t>
            </a:r>
          </a:p>
          <a:p>
            <a:pPr algn="just">
              <a:lnSpc>
                <a:spcPct val="200000"/>
              </a:lnSpc>
              <a:spcBef>
                <a:spcPct val="20000"/>
              </a:spcBef>
            </a:pPr>
            <a:r>
              <a:rPr lang="fa-IR" sz="2600">
                <a:latin typeface="Times New Roman" pitchFamily="18" charset="0"/>
                <a:cs typeface="B Mitra" pitchFamily="2" charset="-78"/>
              </a:rPr>
              <a:t>ـ حس قورباغه‌اي و نگاه دايناسوري</a:t>
            </a:r>
          </a:p>
        </p:txBody>
      </p:sp>
      <p:sp>
        <p:nvSpPr>
          <p:cNvPr id="327688" name="Rectangle 8">
            <a:hlinkClick r:id="rId3" action="ppaction://hlinkfile" highlightClick="1"/>
            <a:hlinkHover r:id="" action="ppaction://noaction" highlightClick="1"/>
          </p:cNvPr>
          <p:cNvSpPr>
            <a:spLocks noChangeArrowheads="1"/>
          </p:cNvSpPr>
          <p:nvPr/>
        </p:nvSpPr>
        <p:spPr bwMode="auto">
          <a:xfrm>
            <a:off x="2071688" y="692150"/>
            <a:ext cx="4968875" cy="852488"/>
          </a:xfrm>
          <a:prstGeom prst="rect">
            <a:avLst/>
          </a:prstGeom>
          <a:noFill/>
          <a:ln w="9525">
            <a:noFill/>
            <a:miter lim="800000"/>
            <a:headEnd/>
            <a:tailEnd/>
          </a:ln>
          <a:effectLst/>
        </p:spPr>
        <p:txBody>
          <a:bodyPr>
            <a:spAutoFit/>
          </a:bodyPr>
          <a:lstStyle/>
          <a:p>
            <a:pPr algn="ctr">
              <a:lnSpc>
                <a:spcPct val="130000"/>
              </a:lnSpc>
              <a:defRPr/>
            </a:pPr>
            <a:r>
              <a:rPr lang="fa-IR" sz="3800" dirty="0">
                <a:solidFill>
                  <a:srgbClr val="FF0000"/>
                </a:solidFill>
                <a:effectLst>
                  <a:outerShdw blurRad="38100" dist="38100" dir="2700000" algn="tl">
                    <a:srgbClr val="000000"/>
                  </a:outerShdw>
                </a:effectLst>
                <a:latin typeface="Times New Roman" pitchFamily="18" charset="0"/>
                <a:cs typeface="Titr" pitchFamily="2" charset="-78"/>
              </a:rPr>
              <a:t>ويژگي‌هاي عصر دانايي</a:t>
            </a:r>
          </a:p>
        </p:txBody>
      </p:sp>
    </p:spTree>
  </p:cSld>
  <p:clrMapOvr>
    <a:masterClrMapping/>
  </p:clrMapOvr>
  <p:transition>
    <p:comb/>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WordArt 2"/>
          <p:cNvSpPr>
            <a:spLocks noChangeArrowheads="1" noChangeShapeType="1" noTextEdit="1"/>
          </p:cNvSpPr>
          <p:nvPr/>
        </p:nvSpPr>
        <p:spPr bwMode="auto">
          <a:xfrm>
            <a:off x="1258888" y="2708275"/>
            <a:ext cx="6488112" cy="2049463"/>
          </a:xfrm>
          <a:prstGeom prst="rect">
            <a:avLst/>
          </a:prstGeom>
        </p:spPr>
        <p:txBody>
          <a:bodyPr wrap="none" fromWordArt="1">
            <a:prstTxWarp prst="textPlain">
              <a:avLst>
                <a:gd name="adj" fmla="val 50000"/>
              </a:avLst>
            </a:prstTxWarp>
          </a:bodyPr>
          <a:lstStyle/>
          <a:p>
            <a:pPr algn="ctr"/>
            <a:r>
              <a:rPr lang="fa-IR" sz="3600" kern="10">
                <a:ln w="9525">
                  <a:noFill/>
                  <a:round/>
                  <a:headEnd/>
                  <a:tailEnd/>
                </a:ln>
                <a:gradFill rotWithShape="1">
                  <a:gsLst>
                    <a:gs pos="0">
                      <a:srgbClr val="FFFF00"/>
                    </a:gs>
                    <a:gs pos="100000">
                      <a:srgbClr val="FF9933"/>
                    </a:gs>
                  </a:gsLst>
                  <a:path path="rect">
                    <a:fillToRect l="50000" t="50000" r="50000" b="50000"/>
                  </a:path>
                </a:gradFill>
                <a:cs typeface="B Nazanin"/>
              </a:rPr>
              <a:t>پرسش بزرگ: </a:t>
            </a:r>
          </a:p>
          <a:p>
            <a:pPr algn="ctr"/>
            <a:r>
              <a:rPr lang="fa-IR" sz="3600" kern="10">
                <a:ln w="9525">
                  <a:noFill/>
                  <a:round/>
                  <a:headEnd/>
                  <a:tailEnd/>
                </a:ln>
                <a:gradFill rotWithShape="1">
                  <a:gsLst>
                    <a:gs pos="0">
                      <a:srgbClr val="FFFF00"/>
                    </a:gs>
                    <a:gs pos="100000">
                      <a:srgbClr val="FF9933"/>
                    </a:gs>
                  </a:gsLst>
                  <a:path path="rect">
                    <a:fillToRect l="50000" t="50000" r="50000" b="50000"/>
                  </a:path>
                </a:gradFill>
                <a:cs typeface="B Nazanin"/>
              </a:rPr>
              <a:t>چگونه مي‌توانيم آينده‌ها را پيش‌نگري كنيم؟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p:cTn id="7" dur="1000" fill="hold"/>
                                        <p:tgtEl>
                                          <p:spTgt spid="271362"/>
                                        </p:tgtEl>
                                        <p:attrNameLst>
                                          <p:attrName>ppt_w</p:attrName>
                                        </p:attrNameLst>
                                      </p:cBhvr>
                                      <p:tavLst>
                                        <p:tav tm="0">
                                          <p:val>
                                            <p:fltVal val="0"/>
                                          </p:val>
                                        </p:tav>
                                        <p:tav tm="100000">
                                          <p:val>
                                            <p:strVal val="#ppt_w"/>
                                          </p:val>
                                        </p:tav>
                                      </p:tavLst>
                                    </p:anim>
                                    <p:anim calcmode="lin" valueType="num">
                                      <p:cBhvr>
                                        <p:cTn id="8" dur="1000" fill="hold"/>
                                        <p:tgtEl>
                                          <p:spTgt spid="271362"/>
                                        </p:tgtEl>
                                        <p:attrNameLst>
                                          <p:attrName>ppt_h</p:attrName>
                                        </p:attrNameLst>
                                      </p:cBhvr>
                                      <p:tavLst>
                                        <p:tav tm="0">
                                          <p:val>
                                            <p:fltVal val="0"/>
                                          </p:val>
                                        </p:tav>
                                        <p:tav tm="100000">
                                          <p:val>
                                            <p:strVal val="#ppt_h"/>
                                          </p:val>
                                        </p:tav>
                                      </p:tavLst>
                                    </p:anim>
                                    <p:anim calcmode="lin" valueType="num">
                                      <p:cBhvr>
                                        <p:cTn id="9" dur="1000" fill="hold"/>
                                        <p:tgtEl>
                                          <p:spTgt spid="271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13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p:cNvPicPr>
            <a:picLocks noGrp="1" noChangeAspect="1" noChangeArrowheads="1"/>
          </p:cNvPicPr>
          <p:nvPr>
            <p:ph sz="half" idx="4294967295"/>
          </p:nvPr>
        </p:nvPicPr>
        <p:blipFill>
          <a:blip r:embed="rId3" cstate="print"/>
          <a:srcRect/>
          <a:stretch>
            <a:fillRect/>
          </a:stretch>
        </p:blipFill>
        <p:spPr>
          <a:xfrm>
            <a:off x="2124075" y="1125538"/>
            <a:ext cx="4356100" cy="3082925"/>
          </a:xfrm>
          <a:noFill/>
        </p:spPr>
      </p:pic>
      <p:sp>
        <p:nvSpPr>
          <p:cNvPr id="80899" name="Text Box 3"/>
          <p:cNvSpPr txBox="1">
            <a:spLocks noChangeArrowheads="1"/>
          </p:cNvSpPr>
          <p:nvPr/>
        </p:nvSpPr>
        <p:spPr bwMode="auto">
          <a:xfrm>
            <a:off x="539750" y="4941888"/>
            <a:ext cx="8064500" cy="1200150"/>
          </a:xfrm>
          <a:prstGeom prst="rect">
            <a:avLst/>
          </a:prstGeom>
          <a:noFill/>
          <a:ln w="9525">
            <a:noFill/>
            <a:miter lim="800000"/>
            <a:headEnd/>
            <a:tailEnd/>
          </a:ln>
        </p:spPr>
        <p:txBody>
          <a:bodyPr>
            <a:spAutoFit/>
          </a:bodyPr>
          <a:lstStyle/>
          <a:p>
            <a:pPr algn="ctr">
              <a:lnSpc>
                <a:spcPct val="200000"/>
              </a:lnSpc>
            </a:pPr>
            <a:r>
              <a:rPr lang="fa-IR" sz="2000">
                <a:latin typeface="Arial" pitchFamily="34" charset="0"/>
                <a:cs typeface="Titr" pitchFamily="2" charset="-78"/>
              </a:rPr>
              <a:t>«نمي‌توانيم آينده را پيش‌گويي كنيم اما مي‌توانيم براي آن آماده باشيم».</a:t>
            </a:r>
            <a:endParaRPr lang="en-US" sz="2000">
              <a:latin typeface="Verdana" pitchFamily="34" charset="0"/>
              <a:cs typeface="Titr" pitchFamily="2" charset="-78"/>
            </a:endParaRPr>
          </a:p>
          <a:p>
            <a:pPr algn="ctr">
              <a:lnSpc>
                <a:spcPct val="200000"/>
              </a:lnSpc>
            </a:pPr>
            <a:r>
              <a:rPr lang="en-US" sz="1600" b="1">
                <a:solidFill>
                  <a:srgbClr val="FF0000"/>
                </a:solidFill>
                <a:latin typeface="Verdana" pitchFamily="34" charset="0"/>
                <a:cs typeface="Mitra" pitchFamily="2" charset="-78"/>
              </a:rPr>
              <a:t>       </a:t>
            </a:r>
            <a:r>
              <a:rPr lang="fa-IR" sz="1600" b="1">
                <a:solidFill>
                  <a:srgbClr val="FF0000"/>
                </a:solidFill>
                <a:latin typeface="Verdana" pitchFamily="34" charset="0"/>
                <a:cs typeface="Mitra" pitchFamily="2" charset="-78"/>
              </a:rPr>
              <a:t>ايليا پريگوژين، برنده‌ي جايزه‌ي نوبل</a:t>
            </a:r>
            <a:r>
              <a:rPr lang="en-US" sz="1600" b="1">
                <a:solidFill>
                  <a:srgbClr val="FF0000"/>
                </a:solidFill>
                <a:latin typeface="Verdana" pitchFamily="34" charset="0"/>
              </a:rPr>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1000"/>
                                        <p:tgtEl>
                                          <p:spTgt spid="51202"/>
                                        </p:tgtEl>
                                      </p:cBhvr>
                                    </p:animEffect>
                                    <p:anim calcmode="lin" valueType="num">
                                      <p:cBhvr>
                                        <p:cTn id="8" dur="1000" fill="hold"/>
                                        <p:tgtEl>
                                          <p:spTgt spid="51202"/>
                                        </p:tgtEl>
                                        <p:attrNameLst>
                                          <p:attrName>ppt_x</p:attrName>
                                        </p:attrNameLst>
                                      </p:cBhvr>
                                      <p:tavLst>
                                        <p:tav tm="0">
                                          <p:val>
                                            <p:strVal val="#ppt_x"/>
                                          </p:val>
                                        </p:tav>
                                        <p:tav tm="100000">
                                          <p:val>
                                            <p:strVal val="#ppt_x"/>
                                          </p:val>
                                        </p:tav>
                                      </p:tavLst>
                                    </p:anim>
                                    <p:anim calcmode="lin" valueType="num">
                                      <p:cBhvr>
                                        <p:cTn id="9"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9750" y="836613"/>
            <a:ext cx="8229600" cy="579437"/>
          </a:xfrm>
          <a:noFill/>
        </p:spPr>
        <p:txBody>
          <a:bodyPr/>
          <a:lstStyle/>
          <a:p>
            <a:pPr algn="ctr" eaLnBrk="1" hangingPunct="1"/>
            <a:r>
              <a:rPr lang="fa-IR" sz="3200" smtClean="0">
                <a:solidFill>
                  <a:srgbClr val="FF0000"/>
                </a:solidFill>
                <a:cs typeface="Titr" pitchFamily="2" charset="-78"/>
              </a:rPr>
              <a:t>ايليا پريگوژين</a:t>
            </a:r>
            <a:endParaRPr lang="en-US" sz="3200" smtClean="0">
              <a:solidFill>
                <a:srgbClr val="FF0000"/>
              </a:solidFill>
              <a:cs typeface="Titr" pitchFamily="2" charset="-78"/>
            </a:endParaRPr>
          </a:p>
        </p:txBody>
      </p:sp>
      <p:sp>
        <p:nvSpPr>
          <p:cNvPr id="81923" name="Rectangle 3"/>
          <p:cNvSpPr>
            <a:spLocks noGrp="1" noChangeArrowheads="1"/>
          </p:cNvSpPr>
          <p:nvPr>
            <p:ph idx="1"/>
          </p:nvPr>
        </p:nvSpPr>
        <p:spPr>
          <a:xfrm>
            <a:off x="457200" y="1905000"/>
            <a:ext cx="8229600" cy="3460750"/>
          </a:xfrm>
        </p:spPr>
        <p:txBody>
          <a:bodyPr/>
          <a:lstStyle/>
          <a:p>
            <a:pPr algn="just" eaLnBrk="1" hangingPunct="1">
              <a:lnSpc>
                <a:spcPct val="250000"/>
              </a:lnSpc>
            </a:pPr>
            <a:r>
              <a:rPr lang="fa-IR" sz="2000" smtClean="0">
                <a:cs typeface="Mitra" pitchFamily="2" charset="-78"/>
              </a:rPr>
              <a:t> “آينده‌، داده نمي‌شود. رويداد چيست؟ مقايسه با (دوشاخه‌ها) كه در فيزيك عدم تعادل مورد مطالعه قرار مي‌گيرند، آن چيزي است كه فوراً به ذهن مي‌رسد. اين دوشاخه‌ها در نقاطي خاص ظاهر مي‌شوند، جايي كه خط سير با سامانه‌اي كه به “شاخه‌ها” تقسيم شده‌، دنبال مي‌شود. تمام شاخه‌ها، ممكن هستند، اما تنها يكي از آن‌‌ها ظاهر مي‌شوند. اين بدان معنا است كه حتا در علم پايه، عنصري موقت و روايي وجود دارد و اين “پايان يقين‌ها و قطعيت‌ها” است. </a:t>
            </a:r>
            <a:endParaRPr lang="en-US" sz="2000" smtClean="0">
              <a:cs typeface="Mitra" pitchFamily="2" charset="-78"/>
            </a:endParaRPr>
          </a:p>
        </p:txBody>
      </p:sp>
    </p:spTree>
  </p:cSld>
  <p:clrMapOvr>
    <a:masterClrMapping/>
  </p:clrMapOvr>
  <p:transition>
    <p:comb/>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noFill/>
        </p:spPr>
        <p:txBody>
          <a:bodyPr/>
          <a:lstStyle/>
          <a:p>
            <a:pPr algn="ctr" eaLnBrk="1" hangingPunct="1"/>
            <a:r>
              <a:rPr lang="fa-IR" sz="3200" smtClean="0">
                <a:solidFill>
                  <a:srgbClr val="FF0000"/>
                </a:solidFill>
                <a:cs typeface="Titr" pitchFamily="2" charset="-78"/>
              </a:rPr>
              <a:t>تضادنماي مساله</a:t>
            </a:r>
            <a:endParaRPr lang="en-US" sz="3200" smtClean="0">
              <a:solidFill>
                <a:srgbClr val="FF0000"/>
              </a:solidFill>
              <a:cs typeface="Titr" pitchFamily="2" charset="-78"/>
            </a:endParaRPr>
          </a:p>
        </p:txBody>
      </p:sp>
      <p:sp>
        <p:nvSpPr>
          <p:cNvPr id="279555" name="Rectangle 3"/>
          <p:cNvSpPr>
            <a:spLocks noGrp="1" noChangeArrowheads="1"/>
          </p:cNvSpPr>
          <p:nvPr>
            <p:ph idx="1"/>
          </p:nvPr>
        </p:nvSpPr>
        <p:spPr>
          <a:xfrm>
            <a:off x="457200" y="1905000"/>
            <a:ext cx="8229600" cy="2906713"/>
          </a:xfrm>
        </p:spPr>
        <p:txBody>
          <a:bodyPr/>
          <a:lstStyle/>
          <a:p>
            <a:pPr eaLnBrk="1" hangingPunct="1">
              <a:lnSpc>
                <a:spcPct val="200000"/>
              </a:lnSpc>
            </a:pPr>
            <a:r>
              <a:rPr lang="fa-IR" sz="2400" smtClean="0">
                <a:cs typeface="Mitra" pitchFamily="2" charset="-78"/>
              </a:rPr>
              <a:t>فرآيند تكامل آينده، بسيار پيچيده‌تر از آن است كه بتوان آن را پيش‌گويي كرد. </a:t>
            </a:r>
          </a:p>
          <a:p>
            <a:pPr eaLnBrk="1" hangingPunct="1">
              <a:lnSpc>
                <a:spcPct val="200000"/>
              </a:lnSpc>
            </a:pPr>
            <a:r>
              <a:rPr lang="fa-IR" sz="2400" smtClean="0">
                <a:cs typeface="Mitra" pitchFamily="2" charset="-78"/>
              </a:rPr>
              <a:t>هنگامي كه به هرنقطه‌اي در آينده برسيم، مي‌توانيم به گذشته نگاه كنيم و خطي را تعقيب كنيم كه به ما نشان مي‌دهد چگونه رويدادها، روندها و شگفتي سازها ما را به آن آينده‌ي خاص رسانده‌اند. </a:t>
            </a:r>
          </a:p>
          <a:p>
            <a:pPr eaLnBrk="1" hangingPunct="1">
              <a:lnSpc>
                <a:spcPct val="200000"/>
              </a:lnSpc>
            </a:pPr>
            <a:r>
              <a:rPr lang="fa-IR" sz="2400" smtClean="0">
                <a:cs typeface="Mitra" pitchFamily="2" charset="-78"/>
              </a:rPr>
              <a:t>راهنماها و /يا “نقاط” در آن محل به يكديگر متصل هستند، اما درك اين اتصالات و ارتباطات براي ما ظريف يا غيرقطعي است. </a:t>
            </a:r>
          </a:p>
          <a:p>
            <a:pPr eaLnBrk="1" hangingPunct="1">
              <a:lnSpc>
                <a:spcPct val="200000"/>
              </a:lnSpc>
              <a:buFontTx/>
              <a:buNone/>
            </a:pPr>
            <a:endParaRPr lang="en-US" sz="2400" smtClean="0">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fade">
                                      <p:cBhvr>
                                        <p:cTn id="7" dur="500"/>
                                        <p:tgtEl>
                                          <p:spTgt spid="27955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79555">
                                            <p:txEl>
                                              <p:pRg st="0" end="0"/>
                                            </p:txEl>
                                          </p:spTgt>
                                        </p:tgtEl>
                                        <p:attrNameLst>
                                          <p:attrName>style.visibility</p:attrName>
                                        </p:attrNameLst>
                                      </p:cBhvr>
                                      <p:to>
                                        <p:strVal val="visible"/>
                                      </p:to>
                                    </p:set>
                                    <p:animEffect transition="in" filter="fade">
                                      <p:cBhvr>
                                        <p:cTn id="12" dur="1000"/>
                                        <p:tgtEl>
                                          <p:spTgt spid="279555">
                                            <p:txEl>
                                              <p:pRg st="0" end="0"/>
                                            </p:txEl>
                                          </p:spTgt>
                                        </p:tgtEl>
                                      </p:cBhvr>
                                    </p:animEffect>
                                    <p:anim calcmode="lin" valueType="num">
                                      <p:cBhvr>
                                        <p:cTn id="13" dur="10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7955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79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79555">
                                            <p:txEl>
                                              <p:pRg st="1" end="1"/>
                                            </p:txEl>
                                          </p:spTgt>
                                        </p:tgtEl>
                                        <p:attrNameLst>
                                          <p:attrName>style.visibility</p:attrName>
                                        </p:attrNameLst>
                                      </p:cBhvr>
                                      <p:to>
                                        <p:strVal val="visible"/>
                                      </p:to>
                                    </p:set>
                                    <p:animEffect transition="in" filter="fade">
                                      <p:cBhvr>
                                        <p:cTn id="20" dur="1000"/>
                                        <p:tgtEl>
                                          <p:spTgt spid="279555">
                                            <p:txEl>
                                              <p:pRg st="1" end="1"/>
                                            </p:txEl>
                                          </p:spTgt>
                                        </p:tgtEl>
                                      </p:cBhvr>
                                    </p:animEffect>
                                    <p:anim calcmode="lin" valueType="num">
                                      <p:cBhvr>
                                        <p:cTn id="21" dur="10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79555">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795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79555">
                                            <p:txEl>
                                              <p:pRg st="2" end="2"/>
                                            </p:txEl>
                                          </p:spTgt>
                                        </p:tgtEl>
                                        <p:attrNameLst>
                                          <p:attrName>style.visibility</p:attrName>
                                        </p:attrNameLst>
                                      </p:cBhvr>
                                      <p:to>
                                        <p:strVal val="visible"/>
                                      </p:to>
                                    </p:set>
                                    <p:animEffect transition="in" filter="fade">
                                      <p:cBhvr>
                                        <p:cTn id="28" dur="1000"/>
                                        <p:tgtEl>
                                          <p:spTgt spid="279555">
                                            <p:txEl>
                                              <p:pRg st="2" end="2"/>
                                            </p:txEl>
                                          </p:spTgt>
                                        </p:tgtEl>
                                      </p:cBhvr>
                                    </p:animEffect>
                                    <p:anim calcmode="lin" valueType="num">
                                      <p:cBhvr>
                                        <p:cTn id="29" dur="10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7955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7955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27955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539750" y="260350"/>
            <a:ext cx="8229600" cy="1143000"/>
          </a:xfrm>
          <a:noFill/>
        </p:spPr>
        <p:txBody>
          <a:bodyPr/>
          <a:lstStyle/>
          <a:p>
            <a:pPr algn="ctr" eaLnBrk="1" hangingPunct="1"/>
            <a:r>
              <a:rPr lang="fa-IR" sz="4000" smtClean="0">
                <a:solidFill>
                  <a:srgbClr val="FF0000"/>
                </a:solidFill>
                <a:cs typeface="Titr" pitchFamily="2" charset="-78"/>
              </a:rPr>
              <a:t>فرصت</a:t>
            </a:r>
            <a:endParaRPr lang="en-US" sz="4000" smtClean="0">
              <a:solidFill>
                <a:srgbClr val="FF0000"/>
              </a:solidFill>
              <a:cs typeface="Titr" pitchFamily="2" charset="-78"/>
            </a:endParaRPr>
          </a:p>
        </p:txBody>
      </p:sp>
      <p:sp>
        <p:nvSpPr>
          <p:cNvPr id="280579" name="Rectangle 3"/>
          <p:cNvSpPr>
            <a:spLocks noGrp="1" noChangeArrowheads="1"/>
          </p:cNvSpPr>
          <p:nvPr>
            <p:ph idx="1"/>
          </p:nvPr>
        </p:nvSpPr>
        <p:spPr>
          <a:xfrm>
            <a:off x="468313" y="1268413"/>
            <a:ext cx="8229600" cy="3736975"/>
          </a:xfrm>
        </p:spPr>
        <p:txBody>
          <a:bodyPr/>
          <a:lstStyle/>
          <a:p>
            <a:pPr eaLnBrk="1" hangingPunct="1">
              <a:lnSpc>
                <a:spcPct val="200000"/>
              </a:lnSpc>
            </a:pPr>
            <a:r>
              <a:rPr lang="fa-IR" sz="2400" smtClean="0">
                <a:cs typeface="Mitra" pitchFamily="2" charset="-78"/>
              </a:rPr>
              <a:t>شمار وضعيت‌هاي آينده‌هاي مهم و بالقوه، نسبتاً كمترا ز حجم كل است و درنتيجه از ديدگاه نظري قابل رديابي است</a:t>
            </a:r>
          </a:p>
          <a:p>
            <a:pPr eaLnBrk="1" hangingPunct="1">
              <a:lnSpc>
                <a:spcPct val="200000"/>
              </a:lnSpc>
            </a:pPr>
            <a:r>
              <a:rPr lang="fa-IR" sz="2400" smtClean="0">
                <a:cs typeface="Mitra" pitchFamily="2" charset="-78"/>
              </a:rPr>
              <a:t>هيچگونه تلاش موفقيت‌آميز شناخته‌شده‌اي به صورت نظام‌مند براي تدوين طيف كامل احتمالات صورت نمي‌گيرد</a:t>
            </a:r>
          </a:p>
          <a:p>
            <a:pPr eaLnBrk="1" hangingPunct="1">
              <a:lnSpc>
                <a:spcPct val="200000"/>
              </a:lnSpc>
            </a:pPr>
            <a:r>
              <a:rPr lang="fa-IR" sz="2400" smtClean="0">
                <a:cs typeface="Mitra" pitchFamily="2" charset="-78"/>
              </a:rPr>
              <a:t>حتا شناسايي حجم كمي از رويدادهاي بالقوه و پيش‌نگري نشده با ارزش بالا مي‌تواند بسيار ارزشمند باشد </a:t>
            </a:r>
          </a:p>
          <a:p>
            <a:pPr eaLnBrk="1" hangingPunct="1">
              <a:lnSpc>
                <a:spcPct val="200000"/>
              </a:lnSpc>
            </a:pPr>
            <a:r>
              <a:rPr lang="fa-IR" sz="2400" smtClean="0">
                <a:cs typeface="Mitra" pitchFamily="2" charset="-78"/>
              </a:rPr>
              <a:t>فناوري‌هاي جديد بعضي از آن‌ها را امكان‌پذير مي‌سازند</a:t>
            </a:r>
            <a:endParaRPr lang="en-US" sz="2400" smtClean="0">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0578"/>
                                        </p:tgtEl>
                                        <p:attrNameLst>
                                          <p:attrName>style.visibility</p:attrName>
                                        </p:attrNameLst>
                                      </p:cBhvr>
                                      <p:to>
                                        <p:strVal val="visible"/>
                                      </p:to>
                                    </p:set>
                                    <p:animEffect transition="in" filter="fade">
                                      <p:cBhvr>
                                        <p:cTn id="7" dur="1000"/>
                                        <p:tgtEl>
                                          <p:spTgt spid="28057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80579">
                                            <p:txEl>
                                              <p:pRg st="0" end="0"/>
                                            </p:txEl>
                                          </p:spTgt>
                                        </p:tgtEl>
                                        <p:attrNameLst>
                                          <p:attrName>style.visibility</p:attrName>
                                        </p:attrNameLst>
                                      </p:cBhvr>
                                      <p:to>
                                        <p:strVal val="visible"/>
                                      </p:to>
                                    </p:set>
                                    <p:animEffect transition="in" filter="fade">
                                      <p:cBhvr>
                                        <p:cTn id="12" dur="1000"/>
                                        <p:tgtEl>
                                          <p:spTgt spid="280579">
                                            <p:txEl>
                                              <p:pRg st="0" end="0"/>
                                            </p:txEl>
                                          </p:spTgt>
                                        </p:tgtEl>
                                      </p:cBhvr>
                                    </p:animEffect>
                                    <p:anim calcmode="lin" valueType="num">
                                      <p:cBhvr>
                                        <p:cTn id="13" dur="10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80579">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805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80579">
                                            <p:txEl>
                                              <p:pRg st="1" end="1"/>
                                            </p:txEl>
                                          </p:spTgt>
                                        </p:tgtEl>
                                        <p:attrNameLst>
                                          <p:attrName>style.visibility</p:attrName>
                                        </p:attrNameLst>
                                      </p:cBhvr>
                                      <p:to>
                                        <p:strVal val="visible"/>
                                      </p:to>
                                    </p:set>
                                    <p:animEffect transition="in" filter="fade">
                                      <p:cBhvr>
                                        <p:cTn id="20" dur="1000"/>
                                        <p:tgtEl>
                                          <p:spTgt spid="280579">
                                            <p:txEl>
                                              <p:pRg st="1" end="1"/>
                                            </p:txEl>
                                          </p:spTgt>
                                        </p:tgtEl>
                                      </p:cBhvr>
                                    </p:animEffect>
                                    <p:anim calcmode="lin" valueType="num">
                                      <p:cBhvr>
                                        <p:cTn id="21" dur="10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80579">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80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80579">
                                            <p:txEl>
                                              <p:pRg st="2" end="2"/>
                                            </p:txEl>
                                          </p:spTgt>
                                        </p:tgtEl>
                                        <p:attrNameLst>
                                          <p:attrName>style.visibility</p:attrName>
                                        </p:attrNameLst>
                                      </p:cBhvr>
                                      <p:to>
                                        <p:strVal val="visible"/>
                                      </p:to>
                                    </p:set>
                                    <p:animEffect transition="in" filter="fade">
                                      <p:cBhvr>
                                        <p:cTn id="28" dur="1000"/>
                                        <p:tgtEl>
                                          <p:spTgt spid="280579">
                                            <p:txEl>
                                              <p:pRg st="2" end="2"/>
                                            </p:txEl>
                                          </p:spTgt>
                                        </p:tgtEl>
                                      </p:cBhvr>
                                    </p:animEffect>
                                    <p:anim calcmode="lin" valueType="num">
                                      <p:cBhvr>
                                        <p:cTn id="29" dur="10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80579">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80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280579">
                                            <p:txEl>
                                              <p:pRg st="3" end="3"/>
                                            </p:txEl>
                                          </p:spTgt>
                                        </p:tgtEl>
                                        <p:attrNameLst>
                                          <p:attrName>style.visibility</p:attrName>
                                        </p:attrNameLst>
                                      </p:cBhvr>
                                      <p:to>
                                        <p:strVal val="visible"/>
                                      </p:to>
                                    </p:set>
                                    <p:animEffect transition="in" filter="fade">
                                      <p:cBhvr>
                                        <p:cTn id="36" dur="1000"/>
                                        <p:tgtEl>
                                          <p:spTgt spid="280579">
                                            <p:txEl>
                                              <p:pRg st="3" end="3"/>
                                            </p:txEl>
                                          </p:spTgt>
                                        </p:tgtEl>
                                      </p:cBhvr>
                                    </p:animEffect>
                                    <p:anim calcmode="lin" valueType="num">
                                      <p:cBhvr>
                                        <p:cTn id="37" dur="1000" fill="hold"/>
                                        <p:tgtEl>
                                          <p:spTgt spid="280579">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80579">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8057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9"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188913"/>
            <a:ext cx="9144000" cy="1412875"/>
          </a:xfrm>
          <a:prstGeom prst="rect">
            <a:avLst/>
          </a:prstGeom>
          <a:noFill/>
          <a:ln w="38100">
            <a:noFill/>
            <a:miter lim="800000"/>
            <a:headEnd/>
            <a:tailEnd/>
          </a:ln>
        </p:spPr>
        <p:txBody>
          <a:bodyPr anchor="ctr"/>
          <a:lstStyle/>
          <a:p>
            <a:pPr algn="ctr"/>
            <a:r>
              <a:rPr lang="fa-IR" sz="3200" b="1">
                <a:solidFill>
                  <a:srgbClr val="FF3300"/>
                </a:solidFill>
                <a:cs typeface="B Titr" pitchFamily="2" charset="-78"/>
              </a:rPr>
              <a:t>چند نکته مهم :</a:t>
            </a:r>
            <a:endParaRPr lang="en-US" sz="3200" b="1">
              <a:solidFill>
                <a:srgbClr val="FF3300"/>
              </a:solidFill>
              <a:cs typeface="B Titr" pitchFamily="2" charset="-78"/>
            </a:endParaRPr>
          </a:p>
        </p:txBody>
      </p:sp>
      <p:sp>
        <p:nvSpPr>
          <p:cNvPr id="86019"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609600" indent="-609600" algn="just">
              <a:lnSpc>
                <a:spcPct val="200000"/>
              </a:lnSpc>
              <a:spcBef>
                <a:spcPct val="20000"/>
              </a:spcBef>
              <a:buClr>
                <a:srgbClr val="FF0000"/>
              </a:buClr>
              <a:buSzPct val="120000"/>
              <a:buFont typeface="Wingdings" pitchFamily="2" charset="2"/>
              <a:buChar char="q"/>
            </a:pPr>
            <a:r>
              <a:rPr lang="fa-IR" sz="2400">
                <a:cs typeface="B Nazanin" pitchFamily="2" charset="-78"/>
              </a:rPr>
              <a:t>ما نمی توانیم و نباید سعی در پیش‌بینی آینده کنیم.</a:t>
            </a:r>
          </a:p>
          <a:p>
            <a:pPr marL="609600" indent="-609600" algn="just">
              <a:lnSpc>
                <a:spcPct val="200000"/>
              </a:lnSpc>
              <a:spcBef>
                <a:spcPct val="20000"/>
              </a:spcBef>
              <a:buClr>
                <a:srgbClr val="FF0000"/>
              </a:buClr>
              <a:buSzPct val="120000"/>
              <a:buFont typeface="Wingdings" pitchFamily="2" charset="2"/>
              <a:buChar char="q"/>
            </a:pPr>
            <a:r>
              <a:rPr lang="fa-IR" sz="2400">
                <a:cs typeface="B Nazanin" pitchFamily="2" charset="-78"/>
              </a:rPr>
              <a:t>در مطالعه آینده؛ ما در ایده هایی که نسبت به آینده داریم محدود و محصور هستیم و خود آینده گستره بسیار وسیعی است.</a:t>
            </a:r>
          </a:p>
          <a:p>
            <a:pPr marL="609600" indent="-609600" algn="just">
              <a:lnSpc>
                <a:spcPct val="200000"/>
              </a:lnSpc>
              <a:spcBef>
                <a:spcPct val="20000"/>
              </a:spcBef>
              <a:buClr>
                <a:srgbClr val="FF0000"/>
              </a:buClr>
              <a:buSzPct val="120000"/>
              <a:buFont typeface="Wingdings" pitchFamily="2" charset="2"/>
              <a:buChar char="q"/>
            </a:pPr>
            <a:r>
              <a:rPr lang="fa-IR" sz="2400">
                <a:cs typeface="B Nazanin" pitchFamily="2" charset="-78"/>
              </a:rPr>
              <a:t>چشم اندازهای ما از آینده به تفاسیر و تعابیر ما از زمان حال بستگی دارد.</a:t>
            </a:r>
          </a:p>
          <a:p>
            <a:pPr marL="609600" indent="-609600" algn="just">
              <a:lnSpc>
                <a:spcPct val="200000"/>
              </a:lnSpc>
              <a:spcBef>
                <a:spcPct val="20000"/>
              </a:spcBef>
              <a:buClr>
                <a:srgbClr val="FF0000"/>
              </a:buClr>
              <a:buSzPct val="120000"/>
              <a:buFont typeface="Wingdings" pitchFamily="2" charset="2"/>
              <a:buChar char="q"/>
            </a:pPr>
            <a:r>
              <a:rPr lang="fa-IR" sz="2400">
                <a:cs typeface="B Nazanin" pitchFamily="2" charset="-78"/>
              </a:rPr>
              <a:t>تصمیم ها بر مبنای ادراک ما از حوادث گرفته می شود.</a:t>
            </a:r>
          </a:p>
          <a:p>
            <a:pPr marL="609600" indent="-609600" algn="just">
              <a:lnSpc>
                <a:spcPct val="200000"/>
              </a:lnSpc>
              <a:spcBef>
                <a:spcPct val="20000"/>
              </a:spcBef>
              <a:buClr>
                <a:srgbClr val="FF0000"/>
              </a:buClr>
              <a:buSzPct val="120000"/>
              <a:buFont typeface="Wingdings" pitchFamily="2" charset="2"/>
              <a:buChar char="q"/>
            </a:pPr>
            <a:r>
              <a:rPr lang="fa-IR" sz="2400">
                <a:cs typeface="B Nazanin" pitchFamily="2" charset="-78"/>
              </a:rPr>
              <a:t>ادراک ما از حوادث به اندازه واقعیت ها مهم هستند.  </a:t>
            </a:r>
            <a:endParaRPr lang="en-US" sz="2400">
              <a:cs typeface="B Nazanin" pitchFamily="2" charset="-78"/>
            </a:endParaRPr>
          </a:p>
        </p:txBody>
      </p:sp>
    </p:spTree>
  </p:cSld>
  <p:clrMapOvr>
    <a:masterClrMapping/>
  </p:clrMapOvr>
  <p:transition>
    <p:comb/>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heidari\My Documents\My Pictures\2v9etyq.jpg"/>
          <p:cNvPicPr>
            <a:picLocks noChangeAspect="1" noChangeArrowheads="1"/>
          </p:cNvPicPr>
          <p:nvPr/>
        </p:nvPicPr>
        <p:blipFill>
          <a:blip r:embed="rId3" cstate="print"/>
          <a:srcRect/>
          <a:stretch>
            <a:fillRect/>
          </a:stretch>
        </p:blipFill>
        <p:spPr bwMode="auto">
          <a:xfrm>
            <a:off x="468313" y="620713"/>
            <a:ext cx="8351837" cy="5616575"/>
          </a:xfrm>
          <a:prstGeom prst="rect">
            <a:avLst/>
          </a:prstGeom>
          <a:noFill/>
          <a:ln w="9525">
            <a:noFill/>
            <a:miter lim="800000"/>
            <a:headEnd/>
            <a:tailEnd/>
          </a:ln>
        </p:spPr>
      </p:pic>
      <p:sp>
        <p:nvSpPr>
          <p:cNvPr id="87043" name="Rectangle 2"/>
          <p:cNvSpPr>
            <a:spLocks noChangeArrowheads="1"/>
          </p:cNvSpPr>
          <p:nvPr/>
        </p:nvSpPr>
        <p:spPr bwMode="auto">
          <a:xfrm>
            <a:off x="0" y="6308725"/>
            <a:ext cx="8893175" cy="549275"/>
          </a:xfrm>
          <a:prstGeom prst="rect">
            <a:avLst/>
          </a:prstGeom>
          <a:noFill/>
          <a:ln w="38100">
            <a:noFill/>
            <a:miter lim="800000"/>
            <a:headEnd/>
            <a:tailEnd/>
          </a:ln>
        </p:spPr>
        <p:txBody>
          <a:bodyPr anchor="ctr"/>
          <a:lstStyle/>
          <a:p>
            <a:pPr algn="ctr"/>
            <a:r>
              <a:rPr lang="fa-IR" sz="2000" b="1" dirty="0">
                <a:solidFill>
                  <a:srgbClr val="7030A0"/>
                </a:solidFill>
                <a:cs typeface="B Titr" pitchFamily="2" charset="-78"/>
              </a:rPr>
              <a:t>با تشكر و آرزوي موفقيت براي </a:t>
            </a:r>
            <a:r>
              <a:rPr lang="fa-IR" sz="2000" b="1" dirty="0" smtClean="0">
                <a:solidFill>
                  <a:srgbClr val="7030A0"/>
                </a:solidFill>
                <a:cs typeface="B Titr" pitchFamily="2" charset="-78"/>
              </a:rPr>
              <a:t>شما</a:t>
            </a:r>
            <a:endParaRPr lang="en-US" sz="2000" b="1" dirty="0">
              <a:solidFill>
                <a:srgbClr val="7030A0"/>
              </a:solidFill>
              <a:cs typeface="B Titr" pitchFamily="2" charset="-78"/>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26988"/>
            <a:ext cx="8183562" cy="1052512"/>
          </a:xfrm>
        </p:spPr>
        <p:txBody>
          <a:bodyPr/>
          <a:lstStyle/>
          <a:p>
            <a:pPr algn="ctr"/>
            <a:r>
              <a:rPr lang="fa-IR" sz="3200" smtClean="0">
                <a:solidFill>
                  <a:srgbClr val="FF0000"/>
                </a:solidFill>
                <a:cs typeface="B Titr" pitchFamily="2" charset="-78"/>
              </a:rPr>
              <a:t>مقایسه جهان خطی و جهان دانش بنیان</a:t>
            </a:r>
          </a:p>
        </p:txBody>
      </p:sp>
      <p:graphicFrame>
        <p:nvGraphicFramePr>
          <p:cNvPr id="5" name="Content Placeholder 4"/>
          <p:cNvGraphicFramePr>
            <a:graphicFrameLocks noGrp="1"/>
          </p:cNvGraphicFramePr>
          <p:nvPr>
            <p:ph idx="1"/>
          </p:nvPr>
        </p:nvGraphicFramePr>
        <p:xfrm>
          <a:off x="468313" y="1125538"/>
          <a:ext cx="8183562" cy="5461000"/>
        </p:xfrm>
        <a:graphic>
          <a:graphicData uri="http://schemas.openxmlformats.org/drawingml/2006/table">
            <a:tbl>
              <a:tblPr rtl="1" firstRow="1" bandRow="1">
                <a:tableStyleId>{F2DE63D5-997A-4646-A377-4702673A728D}</a:tableStyleId>
              </a:tblPr>
              <a:tblGrid>
                <a:gridCol w="4091781"/>
                <a:gridCol w="4091781"/>
              </a:tblGrid>
              <a:tr h="640080">
                <a:tc>
                  <a:txBody>
                    <a:bodyPr/>
                    <a:lstStyle/>
                    <a:p>
                      <a:pPr marL="0" algn="ctr" rtl="1" eaLnBrk="1" latinLnBrk="0" hangingPunct="1"/>
                      <a:r>
                        <a:rPr kumimoji="0" lang="fa-IR" sz="1800" b="1" kern="1200" dirty="0" smtClean="0">
                          <a:solidFill>
                            <a:schemeClr val="bg1"/>
                          </a:solidFill>
                          <a:latin typeface="+mn-lt"/>
                          <a:ea typeface="+mn-ea"/>
                          <a:cs typeface="B Titr" pitchFamily="2" charset="-78"/>
                        </a:rPr>
                        <a:t>پارادایم  نیوتنی- دکارتی</a:t>
                      </a:r>
                    </a:p>
                  </a:txBody>
                  <a:tcPr/>
                </a:tc>
                <a:tc>
                  <a:txBody>
                    <a:bodyPr/>
                    <a:lstStyle/>
                    <a:p>
                      <a:pPr algn="ctr" rtl="1"/>
                      <a:r>
                        <a:rPr lang="fa-IR" sz="1800" dirty="0" smtClean="0">
                          <a:cs typeface="B Titr" pitchFamily="2" charset="-78"/>
                        </a:rPr>
                        <a:t>پارادایم عصر دانش بنیان(پیچیدگی)</a:t>
                      </a:r>
                      <a:endParaRPr lang="fa-IR" sz="1800" dirty="0">
                        <a:cs typeface="B Titr" pitchFamily="2" charset="-78"/>
                      </a:endParaRPr>
                    </a:p>
                  </a:txBody>
                  <a:tcPr/>
                </a:tc>
              </a:tr>
              <a:tr h="370840">
                <a:tc>
                  <a:txBody>
                    <a:bodyPr/>
                    <a:lstStyle/>
                    <a:p>
                      <a:pPr algn="ctr" rtl="1"/>
                      <a:r>
                        <a:rPr lang="fa-IR" sz="1800" b="1" dirty="0" smtClean="0">
                          <a:cs typeface="B Nazanin" pitchFamily="2" charset="-78"/>
                        </a:rPr>
                        <a:t>جهان مکانیکی</a:t>
                      </a:r>
                      <a:endParaRPr lang="fa-IR" sz="1800" b="1" dirty="0">
                        <a:cs typeface="B Nazanin" pitchFamily="2" charset="-78"/>
                      </a:endParaRPr>
                    </a:p>
                  </a:txBody>
                  <a:tcPr/>
                </a:tc>
                <a:tc>
                  <a:txBody>
                    <a:bodyPr/>
                    <a:lstStyle/>
                    <a:p>
                      <a:pPr algn="ctr" rtl="1"/>
                      <a:r>
                        <a:rPr lang="fa-IR" sz="1800" b="1" dirty="0" smtClean="0">
                          <a:cs typeface="B Nazanin" pitchFamily="2" charset="-78"/>
                        </a:rPr>
                        <a:t>پویا/خود سازمانده</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خطی</a:t>
                      </a:r>
                      <a:endParaRPr lang="fa-IR" sz="1800" b="1" dirty="0">
                        <a:cs typeface="B Nazanin" pitchFamily="2" charset="-78"/>
                      </a:endParaRPr>
                    </a:p>
                  </a:txBody>
                  <a:tcPr/>
                </a:tc>
                <a:tc>
                  <a:txBody>
                    <a:bodyPr/>
                    <a:lstStyle/>
                    <a:p>
                      <a:pPr algn="ctr" rtl="1"/>
                      <a:r>
                        <a:rPr lang="fa-IR" sz="1800" b="1" dirty="0" smtClean="0">
                          <a:cs typeface="B Nazanin" pitchFamily="2" charset="-78"/>
                        </a:rPr>
                        <a:t>غیر خطی</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کنترل پذیر</a:t>
                      </a:r>
                      <a:endParaRPr lang="fa-IR" sz="1800" b="1" dirty="0">
                        <a:cs typeface="B Nazanin" pitchFamily="2" charset="-78"/>
                      </a:endParaRPr>
                    </a:p>
                  </a:txBody>
                  <a:tcPr/>
                </a:tc>
                <a:tc>
                  <a:txBody>
                    <a:bodyPr/>
                    <a:lstStyle/>
                    <a:p>
                      <a:pPr algn="ctr" rtl="1"/>
                      <a:r>
                        <a:rPr lang="fa-IR" sz="1800" b="1" dirty="0" smtClean="0">
                          <a:cs typeface="B Nazanin" pitchFamily="2" charset="-78"/>
                        </a:rPr>
                        <a:t>کنترل ناپذیر</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تمرکز گرا</a:t>
                      </a:r>
                      <a:endParaRPr lang="fa-IR" sz="1800" b="1" dirty="0">
                        <a:cs typeface="B Nazanin" pitchFamily="2" charset="-78"/>
                      </a:endParaRPr>
                    </a:p>
                  </a:txBody>
                  <a:tcPr/>
                </a:tc>
                <a:tc>
                  <a:txBody>
                    <a:bodyPr/>
                    <a:lstStyle/>
                    <a:p>
                      <a:pPr algn="ctr" rtl="1"/>
                      <a:r>
                        <a:rPr lang="fa-IR" sz="1800" b="1" dirty="0" smtClean="0">
                          <a:cs typeface="B Nazanin" pitchFamily="2" charset="-78"/>
                        </a:rPr>
                        <a:t>شبکه ای</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سلسله مراتبی</a:t>
                      </a:r>
                      <a:endParaRPr lang="fa-IR" sz="1800" b="1" dirty="0">
                        <a:cs typeface="B Nazanin" pitchFamily="2" charset="-78"/>
                      </a:endParaRPr>
                    </a:p>
                  </a:txBody>
                  <a:tcPr/>
                </a:tc>
                <a:tc>
                  <a:txBody>
                    <a:bodyPr/>
                    <a:lstStyle/>
                    <a:p>
                      <a:pPr algn="ctr" rtl="1"/>
                      <a:r>
                        <a:rPr lang="fa-IR" sz="1800" b="1" dirty="0" smtClean="0">
                          <a:cs typeface="B Nazanin" pitchFamily="2" charset="-78"/>
                        </a:rPr>
                        <a:t>غیر سلسله مراتبی</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ارتباطات</a:t>
                      </a:r>
                      <a:r>
                        <a:rPr lang="fa-IR" sz="1800" b="1" baseline="0" dirty="0" smtClean="0">
                          <a:cs typeface="B Nazanin" pitchFamily="2" charset="-78"/>
                        </a:rPr>
                        <a:t> محدود</a:t>
                      </a:r>
                      <a:endParaRPr lang="fa-IR" sz="1800" b="1" dirty="0">
                        <a:cs typeface="B Nazanin" pitchFamily="2" charset="-78"/>
                      </a:endParaRPr>
                    </a:p>
                  </a:txBody>
                  <a:tcPr/>
                </a:tc>
                <a:tc>
                  <a:txBody>
                    <a:bodyPr/>
                    <a:lstStyle/>
                    <a:p>
                      <a:pPr algn="ctr" rtl="1"/>
                      <a:r>
                        <a:rPr lang="fa-IR" sz="1800" b="1" dirty="0" smtClean="0">
                          <a:cs typeface="B Nazanin" pitchFamily="2" charset="-78"/>
                        </a:rPr>
                        <a:t>ارتباطات گسترده</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یکنواخت</a:t>
                      </a:r>
                      <a:endParaRPr lang="fa-IR" sz="1800" b="1" dirty="0">
                        <a:cs typeface="B Nazanin" pitchFamily="2" charset="-78"/>
                      </a:endParaRPr>
                    </a:p>
                  </a:txBody>
                  <a:tcPr/>
                </a:tc>
                <a:tc>
                  <a:txBody>
                    <a:bodyPr/>
                    <a:lstStyle/>
                    <a:p>
                      <a:pPr algn="ctr" rtl="1"/>
                      <a:r>
                        <a:rPr lang="fa-IR" sz="1800" b="1" dirty="0" smtClean="0">
                          <a:cs typeface="B Nazanin" pitchFamily="2" charset="-78"/>
                        </a:rPr>
                        <a:t>متنوع</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علت - معلولی</a:t>
                      </a:r>
                      <a:endParaRPr lang="fa-IR" sz="1800" b="1" dirty="0">
                        <a:cs typeface="B Nazanin" pitchFamily="2" charset="-78"/>
                      </a:endParaRPr>
                    </a:p>
                  </a:txBody>
                  <a:tcPr/>
                </a:tc>
                <a:tc>
                  <a:txBody>
                    <a:bodyPr/>
                    <a:lstStyle/>
                    <a:p>
                      <a:pPr algn="ctr" rtl="1"/>
                      <a:r>
                        <a:rPr lang="fa-IR" sz="1800" b="1" dirty="0" smtClean="0">
                          <a:cs typeface="B Nazanin" pitchFamily="2" charset="-78"/>
                        </a:rPr>
                        <a:t>معلولی- معلولی</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پیش بینی پذیر</a:t>
                      </a:r>
                      <a:endParaRPr lang="fa-IR" sz="1800" b="1" dirty="0">
                        <a:cs typeface="B Nazanin" pitchFamily="2" charset="-78"/>
                      </a:endParaRPr>
                    </a:p>
                  </a:txBody>
                  <a:tcPr/>
                </a:tc>
                <a:tc>
                  <a:txBody>
                    <a:bodyPr/>
                    <a:lstStyle/>
                    <a:p>
                      <a:pPr algn="ctr" rtl="1"/>
                      <a:r>
                        <a:rPr lang="fa-IR" sz="1800" b="1" dirty="0" smtClean="0">
                          <a:cs typeface="B Nazanin" pitchFamily="2" charset="-78"/>
                        </a:rPr>
                        <a:t>پیش بینی ناپذیر</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تقلیل گرا</a:t>
                      </a:r>
                      <a:endParaRPr lang="fa-IR" sz="1800" b="1" dirty="0">
                        <a:cs typeface="B Nazanin" pitchFamily="2" charset="-78"/>
                      </a:endParaRPr>
                    </a:p>
                  </a:txBody>
                  <a:tcPr/>
                </a:tc>
                <a:tc>
                  <a:txBody>
                    <a:bodyPr/>
                    <a:lstStyle/>
                    <a:p>
                      <a:pPr algn="ctr" rtl="1"/>
                      <a:r>
                        <a:rPr lang="fa-IR" sz="1800" b="1" dirty="0" smtClean="0">
                          <a:cs typeface="B Nazanin" pitchFamily="2" charset="-78"/>
                        </a:rPr>
                        <a:t>کل گرا</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شی گرا</a:t>
                      </a:r>
                      <a:endParaRPr lang="fa-IR" sz="1800" b="1" dirty="0">
                        <a:cs typeface="B Nazanin" pitchFamily="2" charset="-78"/>
                      </a:endParaRPr>
                    </a:p>
                  </a:txBody>
                  <a:tcPr/>
                </a:tc>
                <a:tc>
                  <a:txBody>
                    <a:bodyPr/>
                    <a:lstStyle/>
                    <a:p>
                      <a:pPr algn="ctr" rtl="1"/>
                      <a:r>
                        <a:rPr lang="fa-IR" sz="1800" b="1" dirty="0" smtClean="0">
                          <a:cs typeface="B Nazanin" pitchFamily="2" charset="-78"/>
                        </a:rPr>
                        <a:t>موضوع گرا</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هویت گرا</a:t>
                      </a:r>
                      <a:endParaRPr lang="fa-IR" sz="1800" b="1" dirty="0">
                        <a:cs typeface="B Nazanin" pitchFamily="2" charset="-78"/>
                      </a:endParaRPr>
                    </a:p>
                  </a:txBody>
                  <a:tcPr/>
                </a:tc>
                <a:tc>
                  <a:txBody>
                    <a:bodyPr/>
                    <a:lstStyle/>
                    <a:p>
                      <a:pPr algn="ctr" rtl="1"/>
                      <a:r>
                        <a:rPr lang="fa-IR" sz="1800" b="1" dirty="0" smtClean="0">
                          <a:cs typeface="B Nazanin" pitchFamily="2" charset="-78"/>
                        </a:rPr>
                        <a:t>فرایند</a:t>
                      </a:r>
                      <a:r>
                        <a:rPr lang="fa-IR" sz="1800" b="1" baseline="0" dirty="0" smtClean="0">
                          <a:cs typeface="B Nazanin" pitchFamily="2" charset="-78"/>
                        </a:rPr>
                        <a:t> گرا</a:t>
                      </a:r>
                      <a:endParaRPr lang="fa-IR" sz="1800" b="1" dirty="0">
                        <a:cs typeface="B Nazanin" pitchFamily="2" charset="-78"/>
                      </a:endParaRPr>
                    </a:p>
                  </a:txBody>
                  <a:tcPr/>
                </a:tc>
              </a:tr>
              <a:tr h="370840">
                <a:tc>
                  <a:txBody>
                    <a:bodyPr/>
                    <a:lstStyle/>
                    <a:p>
                      <a:pPr algn="ctr" rtl="1"/>
                      <a:r>
                        <a:rPr lang="fa-IR" sz="1800" b="1" dirty="0" smtClean="0">
                          <a:cs typeface="B Nazanin" pitchFamily="2" charset="-78"/>
                        </a:rPr>
                        <a:t>تحول گرا</a:t>
                      </a:r>
                      <a:endParaRPr lang="fa-IR" sz="1800" b="1" dirty="0">
                        <a:cs typeface="B Nazanin" pitchFamily="2" charset="-78"/>
                      </a:endParaRPr>
                    </a:p>
                  </a:txBody>
                  <a:tcPr/>
                </a:tc>
                <a:tc>
                  <a:txBody>
                    <a:bodyPr/>
                    <a:lstStyle/>
                    <a:p>
                      <a:pPr algn="ctr" rtl="1"/>
                      <a:r>
                        <a:rPr lang="fa-IR" sz="1800" b="1" dirty="0" smtClean="0">
                          <a:cs typeface="B Nazanin" pitchFamily="2" charset="-78"/>
                        </a:rPr>
                        <a:t>انقلابی و تحول گرا</a:t>
                      </a:r>
                      <a:endParaRPr lang="fa-IR" sz="1800" b="1" dirty="0">
                        <a:cs typeface="B Nazanin" pitchFamily="2" charset="-78"/>
                      </a:endParaRPr>
                    </a:p>
                  </a:txBody>
                  <a:tcPr/>
                </a:tc>
              </a:tr>
            </a:tbl>
          </a:graphicData>
        </a:graphic>
      </p:graphicFrame>
      <p:sp>
        <p:nvSpPr>
          <p:cNvPr id="4" name="Slide Number Placeholder 3"/>
          <p:cNvSpPr>
            <a:spLocks noGrp="1"/>
          </p:cNvSpPr>
          <p:nvPr>
            <p:ph type="sldNum" sz="quarter" idx="12"/>
          </p:nvPr>
        </p:nvSpPr>
        <p:spPr/>
        <p:txBody>
          <a:bodyPr/>
          <a:lstStyle/>
          <a:p>
            <a:pPr>
              <a:defRPr/>
            </a:pPr>
            <a:fld id="{0795F5EA-7936-4779-9F8A-A06B2B478E8A}" type="slidenum">
              <a:rPr lang="ar-SA" smtClean="0"/>
              <a:pPr>
                <a:defRPr/>
              </a:pPr>
              <a:t>14</a:t>
            </a:fld>
            <a:endParaRPr lang="en-US"/>
          </a:p>
        </p:txBody>
      </p:sp>
    </p:spTree>
    <p:extLst>
      <p:ext uri="{BB962C8B-B14F-4D97-AF65-F5344CB8AC3E}">
        <p14:creationId xmlns:p14="http://schemas.microsoft.com/office/powerpoint/2010/main" val="1758158276"/>
      </p:ext>
    </p:extLst>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0" y="1738313"/>
            <a:ext cx="7772400" cy="1828800"/>
          </a:xfrm>
        </p:spPr>
        <p:txBody>
          <a:bodyPr/>
          <a:lstStyle/>
          <a:p>
            <a:pPr rtl="1" eaLnBrk="1" hangingPunct="1">
              <a:lnSpc>
                <a:spcPct val="120000"/>
              </a:lnSpc>
              <a:defRPr/>
            </a:pPr>
            <a:r>
              <a:rPr lang="ar-SA" sz="2300" b="1" i="1" smtClean="0">
                <a:latin typeface="Franklin Gothic Medium" pitchFamily="34" charset="0"/>
                <a:cs typeface="Zar" pitchFamily="2" charset="-78"/>
              </a:rPr>
              <a:t>آيا منظور از دنيايي كه تغيير مي</a:t>
            </a:r>
            <a:r>
              <a:rPr lang="en-US" sz="2300" b="1" i="1" smtClean="0">
                <a:latin typeface="Franklin Gothic Medium" pitchFamily="34" charset="0"/>
                <a:cs typeface="Zar" pitchFamily="2" charset="-78"/>
              </a:rPr>
              <a:t> </a:t>
            </a:r>
            <a:r>
              <a:rPr lang="ar-SA" sz="2300" b="1" i="1" smtClean="0">
                <a:latin typeface="Franklin Gothic Medium" pitchFamily="34" charset="0"/>
                <a:cs typeface="Zar" pitchFamily="2" charset="-78"/>
              </a:rPr>
              <a:t>كند كل دنياست ؟ </a:t>
            </a:r>
            <a:r>
              <a:rPr lang="en-US" sz="2300" b="1" i="1" smtClean="0">
                <a:latin typeface="Franklin Gothic Medium" pitchFamily="34" charset="0"/>
                <a:cs typeface="Zar" pitchFamily="2" charset="-78"/>
              </a:rPr>
              <a:t/>
            </a:r>
            <a:br>
              <a:rPr lang="en-US" sz="2300" b="1" i="1" smtClean="0">
                <a:latin typeface="Franklin Gothic Medium" pitchFamily="34" charset="0"/>
                <a:cs typeface="Zar" pitchFamily="2" charset="-78"/>
              </a:rPr>
            </a:br>
            <a:r>
              <a:rPr lang="ar-SA" sz="2300" b="1" i="1" smtClean="0">
                <a:latin typeface="Franklin Gothic Medium" pitchFamily="34" charset="0"/>
                <a:cs typeface="Zar" pitchFamily="2" charset="-78"/>
              </a:rPr>
              <a:t>به ديگر عبارت، يعني آيا براي ديگر ساكنان اين كره خاكي </a:t>
            </a:r>
            <a:r>
              <a:rPr lang="en-US" sz="2300" b="1" i="1" smtClean="0">
                <a:latin typeface="Franklin Gothic Medium" pitchFamily="34" charset="0"/>
                <a:cs typeface="Zar" pitchFamily="2" charset="-78"/>
              </a:rPr>
              <a:t/>
            </a:r>
            <a:br>
              <a:rPr lang="en-US" sz="2300" b="1" i="1" smtClean="0">
                <a:latin typeface="Franklin Gothic Medium" pitchFamily="34" charset="0"/>
                <a:cs typeface="Zar" pitchFamily="2" charset="-78"/>
              </a:rPr>
            </a:br>
            <a:r>
              <a:rPr lang="ar-SA" sz="2300" b="1" i="1" smtClean="0">
                <a:latin typeface="Franklin Gothic Medium" pitchFamily="34" charset="0"/>
                <a:cs typeface="Zar" pitchFamily="2" charset="-78"/>
              </a:rPr>
              <a:t>مانند حيوانات و گياهان نيز جهان تغيير يافته است؟</a:t>
            </a:r>
            <a:r>
              <a:rPr lang="ar-SA" sz="3200" smtClean="0">
                <a:latin typeface="Franklin Gothic Medium" pitchFamily="34" charset="0"/>
                <a:cs typeface="Zar" pitchFamily="2" charset="-78"/>
              </a:rPr>
              <a:t> </a:t>
            </a:r>
            <a:r>
              <a:rPr lang="en-US" sz="3200" smtClean="0"/>
              <a:t/>
            </a:r>
            <a:br>
              <a:rPr lang="en-US" sz="3200" smtClean="0"/>
            </a:br>
            <a:endParaRPr lang="fa-IR" sz="3200" smtClean="0"/>
          </a:p>
        </p:txBody>
      </p:sp>
      <p:sp>
        <p:nvSpPr>
          <p:cNvPr id="76803" name="Rectangle 3"/>
          <p:cNvSpPr>
            <a:spLocks noGrp="1" noChangeArrowheads="1"/>
          </p:cNvSpPr>
          <p:nvPr>
            <p:ph type="body" idx="1"/>
          </p:nvPr>
        </p:nvSpPr>
        <p:spPr>
          <a:xfrm>
            <a:off x="457200" y="3122613"/>
            <a:ext cx="8229600" cy="3733800"/>
          </a:xfrm>
        </p:spPr>
        <p:txBody>
          <a:bodyPr/>
          <a:lstStyle/>
          <a:p>
            <a:pPr algn="just" rtl="1" eaLnBrk="1" hangingPunct="1">
              <a:buFont typeface="Wingdings" pitchFamily="2" charset="2"/>
              <a:buNone/>
              <a:defRPr/>
            </a:pPr>
            <a:r>
              <a:rPr lang="ar-SA" smtClean="0">
                <a:latin typeface="Franklin Gothic Medium" pitchFamily="34" charset="0"/>
                <a:cs typeface="B Mitra" pitchFamily="2" charset="-78"/>
              </a:rPr>
              <a:t>آنچه كه تغيير دنيا مي</a:t>
            </a:r>
            <a:r>
              <a:rPr lang="en-US" b="1" smtClean="0">
                <a:latin typeface="Times New Roman" pitchFamily="18" charset="0"/>
                <a:cs typeface="Zar" pitchFamily="2" charset="-78"/>
              </a:rPr>
              <a:t>‌</a:t>
            </a:r>
            <a:r>
              <a:rPr lang="ar-SA" smtClean="0">
                <a:latin typeface="Franklin Gothic Medium" pitchFamily="34" charset="0"/>
                <a:cs typeface="B Mitra" pitchFamily="2" charset="-78"/>
              </a:rPr>
              <a:t>ناميم را مي</a:t>
            </a:r>
            <a:r>
              <a:rPr lang="en-US" b="1" smtClean="0">
                <a:latin typeface="Times New Roman" pitchFamily="18" charset="0"/>
                <a:cs typeface="Zar" pitchFamily="2" charset="-78"/>
              </a:rPr>
              <a:t>‌</a:t>
            </a:r>
            <a:r>
              <a:rPr lang="ar-SA" smtClean="0">
                <a:latin typeface="Franklin Gothic Medium" pitchFamily="34" charset="0"/>
                <a:cs typeface="B Mitra" pitchFamily="2" charset="-78"/>
              </a:rPr>
              <a:t>توان در تغيير چهار مولفه خلاصه نمود، تغيير در : </a:t>
            </a:r>
            <a:endParaRPr lang="ar-SA" smtClean="0">
              <a:cs typeface="B Mitra" pitchFamily="2" charset="-78"/>
            </a:endParaRPr>
          </a:p>
          <a:p>
            <a:pPr algn="just" rtl="1" eaLnBrk="1" hangingPunct="1">
              <a:buFont typeface="Wingdings" pitchFamily="2" charset="2"/>
              <a:buNone/>
              <a:defRPr/>
            </a:pPr>
            <a:r>
              <a:rPr lang="ar-SA" smtClean="0">
                <a:latin typeface="Franklin Gothic Medium" pitchFamily="34" charset="0"/>
                <a:cs typeface="B Mitra" pitchFamily="2" charset="-78"/>
              </a:rPr>
              <a:t>1.</a:t>
            </a:r>
            <a:r>
              <a:rPr lang="en-US" smtClean="0">
                <a:latin typeface="Franklin Gothic Medium" pitchFamily="34" charset="0"/>
                <a:cs typeface="B Mitra" pitchFamily="2" charset="-78"/>
              </a:rPr>
              <a:t> </a:t>
            </a:r>
            <a:r>
              <a:rPr lang="ar-SA" smtClean="0">
                <a:latin typeface="Franklin Gothic Medium" pitchFamily="34" charset="0"/>
                <a:cs typeface="B Mitra" pitchFamily="2" charset="-78"/>
              </a:rPr>
              <a:t>تغيير در </a:t>
            </a:r>
            <a:r>
              <a:rPr lang="ar-SA" smtClean="0">
                <a:solidFill>
                  <a:schemeClr val="folHlink"/>
                </a:solidFill>
                <a:latin typeface="Franklin Gothic Medium" pitchFamily="34" charset="0"/>
                <a:cs typeface="B Mitra" pitchFamily="2" charset="-78"/>
              </a:rPr>
              <a:t>پيش فرض</a:t>
            </a:r>
            <a:r>
              <a:rPr lang="en-US" b="1" smtClean="0">
                <a:solidFill>
                  <a:schemeClr val="folHlink"/>
                </a:solidFill>
                <a:latin typeface="Times New Roman" pitchFamily="18" charset="0"/>
                <a:cs typeface="Zar" pitchFamily="2" charset="-78"/>
              </a:rPr>
              <a:t>‌</a:t>
            </a:r>
            <a:r>
              <a:rPr lang="ar-SA" smtClean="0">
                <a:solidFill>
                  <a:schemeClr val="folHlink"/>
                </a:solidFill>
                <a:latin typeface="Franklin Gothic Medium" pitchFamily="34" charset="0"/>
                <a:cs typeface="B Mitra" pitchFamily="2" charset="-78"/>
              </a:rPr>
              <a:t>ها</a:t>
            </a:r>
            <a:r>
              <a:rPr lang="ar-SA" smtClean="0">
                <a:latin typeface="Franklin Gothic Medium" pitchFamily="34" charset="0"/>
                <a:cs typeface="B Mitra" pitchFamily="2" charset="-78"/>
              </a:rPr>
              <a:t> </a:t>
            </a:r>
            <a:endParaRPr lang="ar-SA" smtClean="0">
              <a:cs typeface="B Mitra" pitchFamily="2" charset="-78"/>
            </a:endParaRPr>
          </a:p>
          <a:p>
            <a:pPr algn="just" rtl="1" eaLnBrk="1" hangingPunct="1">
              <a:buFont typeface="Wingdings" pitchFamily="2" charset="2"/>
              <a:buNone/>
              <a:defRPr/>
            </a:pPr>
            <a:r>
              <a:rPr lang="ar-SA" smtClean="0">
                <a:latin typeface="Franklin Gothic Medium" pitchFamily="34" charset="0"/>
                <a:cs typeface="B Mitra" pitchFamily="2" charset="-78"/>
              </a:rPr>
              <a:t>2.</a:t>
            </a:r>
            <a:r>
              <a:rPr lang="en-US" smtClean="0">
                <a:latin typeface="Franklin Gothic Medium" pitchFamily="34" charset="0"/>
                <a:cs typeface="B Mitra" pitchFamily="2" charset="-78"/>
              </a:rPr>
              <a:t> </a:t>
            </a:r>
            <a:r>
              <a:rPr lang="ar-SA" smtClean="0">
                <a:latin typeface="Franklin Gothic Medium" pitchFamily="34" charset="0"/>
                <a:cs typeface="B Mitra" pitchFamily="2" charset="-78"/>
              </a:rPr>
              <a:t>تغيير در </a:t>
            </a:r>
            <a:r>
              <a:rPr lang="ar-SA" smtClean="0">
                <a:solidFill>
                  <a:schemeClr val="folHlink"/>
                </a:solidFill>
                <a:latin typeface="Franklin Gothic Medium" pitchFamily="34" charset="0"/>
                <a:cs typeface="B Mitra" pitchFamily="2" charset="-78"/>
              </a:rPr>
              <a:t>ابزارها و روش</a:t>
            </a:r>
            <a:r>
              <a:rPr lang="en-US" b="1" smtClean="0">
                <a:solidFill>
                  <a:schemeClr val="folHlink"/>
                </a:solidFill>
                <a:latin typeface="Times New Roman" pitchFamily="18" charset="0"/>
                <a:cs typeface="Zar" pitchFamily="2" charset="-78"/>
              </a:rPr>
              <a:t>‌</a:t>
            </a:r>
            <a:r>
              <a:rPr lang="ar-SA" smtClean="0">
                <a:solidFill>
                  <a:schemeClr val="folHlink"/>
                </a:solidFill>
                <a:latin typeface="Franklin Gothic Medium" pitchFamily="34" charset="0"/>
                <a:cs typeface="B Mitra" pitchFamily="2" charset="-78"/>
              </a:rPr>
              <a:t>ها</a:t>
            </a:r>
            <a:r>
              <a:rPr lang="ar-SA" smtClean="0">
                <a:latin typeface="Franklin Gothic Medium" pitchFamily="34" charset="0"/>
                <a:cs typeface="B Mitra" pitchFamily="2" charset="-78"/>
              </a:rPr>
              <a:t> </a:t>
            </a:r>
            <a:endParaRPr lang="ar-SA" smtClean="0">
              <a:cs typeface="B Mitra" pitchFamily="2" charset="-78"/>
            </a:endParaRPr>
          </a:p>
          <a:p>
            <a:pPr algn="just" rtl="1" eaLnBrk="1" hangingPunct="1">
              <a:buFont typeface="Wingdings" pitchFamily="2" charset="2"/>
              <a:buNone/>
              <a:defRPr/>
            </a:pPr>
            <a:r>
              <a:rPr lang="ar-SA" smtClean="0">
                <a:latin typeface="Franklin Gothic Medium" pitchFamily="34" charset="0"/>
                <a:cs typeface="B Mitra" pitchFamily="2" charset="-78"/>
              </a:rPr>
              <a:t>3. تغيير در </a:t>
            </a:r>
            <a:r>
              <a:rPr lang="ar-SA" smtClean="0">
                <a:solidFill>
                  <a:schemeClr val="folHlink"/>
                </a:solidFill>
                <a:latin typeface="Franklin Gothic Medium" pitchFamily="34" charset="0"/>
                <a:cs typeface="B Mitra" pitchFamily="2" charset="-78"/>
              </a:rPr>
              <a:t>اهداف و غايات</a:t>
            </a:r>
            <a:r>
              <a:rPr lang="ar-SA" smtClean="0">
                <a:latin typeface="Franklin Gothic Medium" pitchFamily="34" charset="0"/>
                <a:cs typeface="B Mitra" pitchFamily="2" charset="-78"/>
              </a:rPr>
              <a:t> </a:t>
            </a:r>
            <a:endParaRPr lang="ar-SA" smtClean="0">
              <a:cs typeface="B Mitra" pitchFamily="2" charset="-78"/>
            </a:endParaRPr>
          </a:p>
          <a:p>
            <a:pPr algn="r" rtl="1" eaLnBrk="1" hangingPunct="1">
              <a:buFont typeface="Wingdings" pitchFamily="2" charset="2"/>
              <a:buNone/>
              <a:defRPr/>
            </a:pPr>
            <a:r>
              <a:rPr lang="ar-SA" smtClean="0">
                <a:latin typeface="Franklin Gothic Medium" pitchFamily="34" charset="0"/>
                <a:cs typeface="B Mitra" pitchFamily="2" charset="-78"/>
              </a:rPr>
              <a:t>4</a:t>
            </a:r>
            <a:r>
              <a:rPr lang="ar-SA" smtClean="0">
                <a:solidFill>
                  <a:schemeClr val="folHlink"/>
                </a:solidFill>
                <a:latin typeface="Franklin Gothic Medium" pitchFamily="34" charset="0"/>
                <a:cs typeface="B Mitra" pitchFamily="2" charset="-78"/>
              </a:rPr>
              <a:t>. </a:t>
            </a:r>
            <a:r>
              <a:rPr lang="ar-SA" smtClean="0">
                <a:latin typeface="Franklin Gothic Medium" pitchFamily="34" charset="0"/>
                <a:cs typeface="B Mitra" pitchFamily="2" charset="-78"/>
              </a:rPr>
              <a:t>تغيير در </a:t>
            </a:r>
            <a:r>
              <a:rPr lang="ar-SA" smtClean="0">
                <a:solidFill>
                  <a:schemeClr val="folHlink"/>
                </a:solidFill>
                <a:latin typeface="Franklin Gothic Medium" pitchFamily="34" charset="0"/>
                <a:cs typeface="B Mitra" pitchFamily="2" charset="-78"/>
              </a:rPr>
              <a:t>مفاهيم</a:t>
            </a:r>
            <a:r>
              <a:rPr lang="ar-SA" smtClean="0">
                <a:latin typeface="Franklin Gothic Medium" pitchFamily="34" charset="0"/>
                <a:cs typeface="B Mitra" pitchFamily="2" charset="-78"/>
              </a:rPr>
              <a:t> </a:t>
            </a:r>
          </a:p>
          <a:p>
            <a:pPr algn="r" rtl="1" eaLnBrk="1" hangingPunct="1">
              <a:buFont typeface="Wingdings" pitchFamily="2" charset="2"/>
              <a:buNone/>
              <a:defRPr/>
            </a:pPr>
            <a:endParaRPr lang="en-US" smtClean="0">
              <a:latin typeface="Franklin Gothic Medium" pitchFamily="34" charset="0"/>
              <a:cs typeface="B Mitra" pitchFamily="2" charset="-78"/>
            </a:endParaRPr>
          </a:p>
        </p:txBody>
      </p:sp>
      <p:sp>
        <p:nvSpPr>
          <p:cNvPr id="5124" name="Line 4"/>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Text Box 7"/>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1</a:t>
            </a:r>
            <a:endParaRPr lang="en-US" sz="2700" b="1">
              <a:cs typeface="B Titr" pitchFamily="2" charset="-78"/>
            </a:endParaRPr>
          </a:p>
        </p:txBody>
      </p:sp>
    </p:spTree>
    <p:extLst>
      <p:ext uri="{BB962C8B-B14F-4D97-AF65-F5344CB8AC3E}">
        <p14:creationId xmlns:p14="http://schemas.microsoft.com/office/powerpoint/2010/main" val="375869210"/>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ar-SA" sz="3300" b="1" smtClean="0">
                <a:latin typeface="Franklin Gothic Medium" pitchFamily="34" charset="0"/>
                <a:cs typeface="Zar" pitchFamily="2" charset="-78"/>
              </a:rPr>
              <a:t>پارادايم اول</a:t>
            </a:r>
            <a:endParaRPr lang="en-US" sz="3300" b="1" smtClean="0">
              <a:latin typeface="Franklin Gothic Medium" pitchFamily="34" charset="0"/>
              <a:cs typeface="Zar" pitchFamily="2" charset="-78"/>
            </a:endParaRPr>
          </a:p>
        </p:txBody>
      </p:sp>
      <p:sp>
        <p:nvSpPr>
          <p:cNvPr id="67587" name="Rectangle 3"/>
          <p:cNvSpPr>
            <a:spLocks noGrp="1" noChangeArrowheads="1"/>
          </p:cNvSpPr>
          <p:nvPr>
            <p:ph type="body" sz="half" idx="1"/>
          </p:nvPr>
        </p:nvSpPr>
        <p:spPr>
          <a:xfrm>
            <a:off x="304800" y="1600200"/>
            <a:ext cx="8534400" cy="5257800"/>
          </a:xfrm>
        </p:spPr>
        <p:txBody>
          <a:bodyPr/>
          <a:lstStyle/>
          <a:p>
            <a:pPr marL="479425" indent="-3175" algn="r" rtl="1" eaLnBrk="1" hangingPunct="1">
              <a:buFont typeface="Wingdings" pitchFamily="2" charset="2"/>
              <a:buNone/>
              <a:defRPr/>
            </a:pPr>
            <a:r>
              <a:rPr lang="ar-SA" sz="2800" smtClean="0">
                <a:latin typeface="Franklin Gothic Medium" pitchFamily="34" charset="0"/>
                <a:cs typeface="B Mitra" pitchFamily="2" charset="-78"/>
              </a:rPr>
              <a:t>پارادايم سنتي   </a:t>
            </a:r>
            <a:r>
              <a:rPr lang="ar-SA" sz="2500" b="1" i="1" smtClean="0">
                <a:latin typeface="Franklin Gothic Medium" pitchFamily="34" charset="0"/>
                <a:cs typeface="B Mitra" pitchFamily="2" charset="-78"/>
              </a:rPr>
              <a:t>پاراديم اكتشافي </a:t>
            </a:r>
            <a:r>
              <a:rPr lang="en-US" sz="2500" b="1" smtClean="0">
                <a:latin typeface="Times New Roman" pitchFamily="18" charset="0"/>
                <a:cs typeface="B Mitra" pitchFamily="2" charset="-78"/>
              </a:rPr>
              <a:t>Exploratory</a:t>
            </a:r>
            <a:endParaRPr lang="ar-SA" sz="2500" b="1" smtClean="0">
              <a:latin typeface="Times New Roman" pitchFamily="18" charset="0"/>
              <a:cs typeface="B Mitra" pitchFamily="2" charset="-78"/>
            </a:endParaRPr>
          </a:p>
          <a:p>
            <a:pPr marL="479425" indent="-3175" algn="just" rtl="1" eaLnBrk="1" hangingPunct="1">
              <a:buFont typeface="Wingdings" pitchFamily="2" charset="2"/>
              <a:buNone/>
              <a:defRPr/>
            </a:pPr>
            <a:r>
              <a:rPr lang="ar-SA" sz="2800" smtClean="0">
                <a:latin typeface="Franklin Gothic Medium" pitchFamily="34" charset="0"/>
                <a:cs typeface="B Mitra" pitchFamily="2" charset="-78"/>
              </a:rPr>
              <a:t>آينده نتيجه‌اي علّي و معلولي از وضعيت حال است.</a:t>
            </a:r>
            <a:r>
              <a:rPr lang="ar-SA" sz="2800" smtClean="0">
                <a:cs typeface="B Mitra" pitchFamily="2" charset="-78"/>
              </a:rPr>
              <a:t> </a:t>
            </a:r>
          </a:p>
          <a:p>
            <a:pPr marL="479425" indent="-3175" algn="just" rtl="1" eaLnBrk="1" hangingPunct="1">
              <a:buFont typeface="Wingdings" pitchFamily="2" charset="2"/>
              <a:buNone/>
              <a:defRPr/>
            </a:pPr>
            <a:r>
              <a:rPr lang="ar-SA" sz="2800" smtClean="0">
                <a:latin typeface="Franklin Gothic Medium" pitchFamily="34" charset="0"/>
                <a:cs typeface="B Mitra" pitchFamily="2" charset="-78"/>
              </a:rPr>
              <a:t>آينده، آينده</a:t>
            </a:r>
            <a:r>
              <a:rPr lang="en-US" sz="2800" b="1" smtClean="0">
                <a:latin typeface="Times New Roman" pitchFamily="18" charset="0"/>
                <a:cs typeface="B Mitra" pitchFamily="2" charset="-78"/>
              </a:rPr>
              <a:t>‌</a:t>
            </a:r>
            <a:r>
              <a:rPr lang="ar-SA" sz="2800" smtClean="0">
                <a:latin typeface="Franklin Gothic Medium" pitchFamily="34" charset="0"/>
                <a:cs typeface="B Mitra" pitchFamily="2" charset="-78"/>
              </a:rPr>
              <a:t>اي محتوم، صلب و ثابت است. </a:t>
            </a:r>
          </a:p>
          <a:p>
            <a:pPr marL="479425" indent="-3175" algn="just" rtl="1" eaLnBrk="1" hangingPunct="1">
              <a:buFont typeface="Wingdings" pitchFamily="2" charset="2"/>
              <a:buNone/>
              <a:defRPr/>
            </a:pPr>
            <a:r>
              <a:rPr lang="ar-SA" sz="2800" smtClean="0">
                <a:latin typeface="Franklin Gothic Medium" pitchFamily="34" charset="0"/>
                <a:cs typeface="B Mitra" pitchFamily="2" charset="-78"/>
              </a:rPr>
              <a:t>موضع پژوهشگر ، موضعي انفعالي است كه خود را به بهترين وجه ممكن با آن آينده معين وفق مي</a:t>
            </a:r>
            <a:r>
              <a:rPr lang="en-US" sz="2800" b="1" smtClean="0">
                <a:latin typeface="Times New Roman" pitchFamily="18" charset="0"/>
                <a:cs typeface="B Mitra" pitchFamily="2" charset="-78"/>
              </a:rPr>
              <a:t>‌</a:t>
            </a:r>
            <a:r>
              <a:rPr lang="ar-SA" sz="2800" smtClean="0">
                <a:latin typeface="Franklin Gothic Medium" pitchFamily="34" charset="0"/>
                <a:cs typeface="B Mitra" pitchFamily="2" charset="-78"/>
              </a:rPr>
              <a:t>دهد.</a:t>
            </a:r>
          </a:p>
          <a:p>
            <a:pPr marL="479425" indent="-3175" algn="just" rtl="1" eaLnBrk="1" hangingPunct="1">
              <a:buFont typeface="Wingdings" pitchFamily="2" charset="2"/>
              <a:buNone/>
              <a:defRPr/>
            </a:pPr>
            <a:r>
              <a:rPr lang="ar-SA" sz="2800" smtClean="0">
                <a:latin typeface="Franklin Gothic Medium" pitchFamily="34" charset="0"/>
                <a:cs typeface="B Mitra" pitchFamily="2" charset="-78"/>
              </a:rPr>
              <a:t> تاريخ مطابق با قوانين خود حال را به آينده تبديل مي‌نمايد. </a:t>
            </a:r>
          </a:p>
          <a:p>
            <a:pPr marL="479425" indent="-3175" algn="just" rtl="1" eaLnBrk="1" hangingPunct="1">
              <a:buFont typeface="Wingdings" pitchFamily="2" charset="2"/>
              <a:buNone/>
              <a:defRPr/>
            </a:pPr>
            <a:r>
              <a:rPr lang="ar-SA" sz="2800" smtClean="0">
                <a:latin typeface="Franklin Gothic Medium" pitchFamily="34" charset="0"/>
                <a:cs typeface="B Mitra" pitchFamily="2" charset="-78"/>
              </a:rPr>
              <a:t>آدمي ناظري بيروني است كه تنها مي</a:t>
            </a:r>
            <a:r>
              <a:rPr lang="en-US" sz="2800" b="1" smtClean="0">
                <a:latin typeface="Times New Roman" pitchFamily="18" charset="0"/>
                <a:cs typeface="B Mitra" pitchFamily="2" charset="-78"/>
              </a:rPr>
              <a:t>‌</a:t>
            </a:r>
            <a:r>
              <a:rPr lang="ar-SA" sz="2800" smtClean="0">
                <a:latin typeface="Franklin Gothic Medium" pitchFamily="34" charset="0"/>
                <a:cs typeface="B Mitra" pitchFamily="2" charset="-78"/>
              </a:rPr>
              <a:t>تواند به اكتشاف آن آينده محتوم بپردازد. و پيش</a:t>
            </a:r>
            <a:r>
              <a:rPr lang="en-US" sz="2800" b="1" smtClean="0">
                <a:latin typeface="Times New Roman" pitchFamily="18" charset="0"/>
                <a:cs typeface="B Mitra" pitchFamily="2" charset="-78"/>
              </a:rPr>
              <a:t>‌</a:t>
            </a:r>
            <a:r>
              <a:rPr lang="ar-SA" sz="2800" smtClean="0">
                <a:latin typeface="Franklin Gothic Medium" pitchFamily="34" charset="0"/>
                <a:cs typeface="B Mitra" pitchFamily="2" charset="-78"/>
              </a:rPr>
              <a:t>بيني تنها نيم</a:t>
            </a:r>
            <a:r>
              <a:rPr lang="en-US" sz="2800" b="1" smtClean="0">
                <a:latin typeface="Times New Roman" pitchFamily="18" charset="0"/>
                <a:cs typeface="B Mitra" pitchFamily="2" charset="-78"/>
              </a:rPr>
              <a:t>‌</a:t>
            </a:r>
            <a:r>
              <a:rPr lang="ar-SA" sz="2800" smtClean="0">
                <a:latin typeface="Franklin Gothic Medium" pitchFamily="34" charset="0"/>
                <a:cs typeface="B Mitra" pitchFamily="2" charset="-78"/>
              </a:rPr>
              <a:t>نگاهي است به پلان</a:t>
            </a:r>
            <a:r>
              <a:rPr lang="en-US" sz="2800" b="1" smtClean="0">
                <a:latin typeface="Times New Roman" pitchFamily="18" charset="0"/>
                <a:cs typeface="B Mitra" pitchFamily="2" charset="-78"/>
              </a:rPr>
              <a:t>‌</a:t>
            </a:r>
            <a:r>
              <a:rPr lang="ar-SA" sz="2800" smtClean="0">
                <a:latin typeface="Franklin Gothic Medium" pitchFamily="34" charset="0"/>
                <a:cs typeface="B Mitra" pitchFamily="2" charset="-78"/>
              </a:rPr>
              <a:t>هاي باقيمانده از فيلمي كه در حال پخش است. </a:t>
            </a:r>
          </a:p>
          <a:p>
            <a:pPr marL="479425" indent="-3175" algn="r" rtl="1" eaLnBrk="1" hangingPunct="1">
              <a:buFont typeface="Wingdings" pitchFamily="2" charset="2"/>
              <a:buNone/>
              <a:defRPr/>
            </a:pPr>
            <a:endParaRPr lang="ar-SA" sz="2800" smtClean="0">
              <a:latin typeface="Franklin Gothic Medium" pitchFamily="34" charset="0"/>
              <a:cs typeface="B Mitra" pitchFamily="2" charset="-78"/>
            </a:endParaRPr>
          </a:p>
          <a:p>
            <a:pPr marL="708025" lvl="1" indent="0" algn="r" rtl="1" eaLnBrk="1" hangingPunct="1">
              <a:buFont typeface="Wingdings" pitchFamily="2" charset="2"/>
              <a:buNone/>
              <a:defRPr/>
            </a:pPr>
            <a:endParaRPr lang="fa-IR" sz="2400" smtClean="0">
              <a:latin typeface="Franklin Gothic Medium" pitchFamily="34" charset="0"/>
              <a:cs typeface="Zar" pitchFamily="2" charset="-78"/>
            </a:endParaRPr>
          </a:p>
        </p:txBody>
      </p:sp>
      <p:sp>
        <p:nvSpPr>
          <p:cNvPr id="7172" name="Line 4"/>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a:t>
            </a:r>
            <a:endParaRPr lang="en-US" sz="2700" b="1">
              <a:cs typeface="B Titr" pitchFamily="2" charset="-78"/>
            </a:endParaRPr>
          </a:p>
        </p:txBody>
      </p:sp>
    </p:spTree>
    <p:extLst>
      <p:ext uri="{BB962C8B-B14F-4D97-AF65-F5344CB8AC3E}">
        <p14:creationId xmlns:p14="http://schemas.microsoft.com/office/powerpoint/2010/main" val="212288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Oval 2"/>
          <p:cNvSpPr>
            <a:spLocks noChangeArrowheads="1"/>
          </p:cNvSpPr>
          <p:nvPr/>
        </p:nvSpPr>
        <p:spPr bwMode="auto">
          <a:xfrm>
            <a:off x="4495800" y="1295400"/>
            <a:ext cx="3316288" cy="5410200"/>
          </a:xfrm>
          <a:prstGeom prst="ellipse">
            <a:avLst/>
          </a:prstGeom>
          <a:gradFill rotWithShape="0">
            <a:gsLst>
              <a:gs pos="0">
                <a:srgbClr val="333399"/>
              </a:gs>
              <a:gs pos="100000">
                <a:srgbClr val="CC99FF"/>
              </a:gs>
            </a:gsLst>
            <a:lin ang="0" scaled="1"/>
          </a:gra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Oval 3"/>
          <p:cNvSpPr>
            <a:spLocks noChangeArrowheads="1"/>
          </p:cNvSpPr>
          <p:nvPr/>
        </p:nvSpPr>
        <p:spPr bwMode="auto">
          <a:xfrm>
            <a:off x="973138" y="2889250"/>
            <a:ext cx="1250950" cy="2209800"/>
          </a:xfrm>
          <a:prstGeom prst="ellipse">
            <a:avLst/>
          </a:prstGeom>
          <a:solidFill>
            <a:srgbClr val="00279F"/>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5892" name="Group 4"/>
          <p:cNvGrpSpPr>
            <a:grpSpLocks/>
          </p:cNvGrpSpPr>
          <p:nvPr/>
        </p:nvGrpSpPr>
        <p:grpSpPr bwMode="auto">
          <a:xfrm>
            <a:off x="1878013" y="2181225"/>
            <a:ext cx="4887912" cy="3625850"/>
            <a:chOff x="1314" y="753"/>
            <a:chExt cx="3079" cy="2284"/>
          </a:xfrm>
        </p:grpSpPr>
        <p:sp>
          <p:nvSpPr>
            <p:cNvPr id="8206" name="Freeform 5"/>
            <p:cNvSpPr>
              <a:spLocks/>
            </p:cNvSpPr>
            <p:nvPr/>
          </p:nvSpPr>
          <p:spPr bwMode="auto">
            <a:xfrm>
              <a:off x="1314" y="1572"/>
              <a:ext cx="3079" cy="1465"/>
            </a:xfrm>
            <a:custGeom>
              <a:avLst/>
              <a:gdLst>
                <a:gd name="T0" fmla="*/ 1230 w 3079"/>
                <a:gd name="T1" fmla="*/ 148 h 1465"/>
                <a:gd name="T2" fmla="*/ 2532 w 3079"/>
                <a:gd name="T3" fmla="*/ 150 h 1465"/>
                <a:gd name="T4" fmla="*/ 2526 w 3079"/>
                <a:gd name="T5" fmla="*/ 8 h 1465"/>
                <a:gd name="T6" fmla="*/ 3078 w 3079"/>
                <a:gd name="T7" fmla="*/ 292 h 1465"/>
                <a:gd name="T8" fmla="*/ 2551 w 3079"/>
                <a:gd name="T9" fmla="*/ 600 h 1465"/>
                <a:gd name="T10" fmla="*/ 2553 w 3079"/>
                <a:gd name="T11" fmla="*/ 472 h 1465"/>
                <a:gd name="T12" fmla="*/ 1204 w 3079"/>
                <a:gd name="T13" fmla="*/ 475 h 1465"/>
                <a:gd name="T14" fmla="*/ 1465 w 3079"/>
                <a:gd name="T15" fmla="*/ 586 h 1465"/>
                <a:gd name="T16" fmla="*/ 1669 w 3079"/>
                <a:gd name="T17" fmla="*/ 661 h 1465"/>
                <a:gd name="T18" fmla="*/ 1859 w 3079"/>
                <a:gd name="T19" fmla="*/ 754 h 1465"/>
                <a:gd name="T20" fmla="*/ 2056 w 3079"/>
                <a:gd name="T21" fmla="*/ 862 h 1465"/>
                <a:gd name="T22" fmla="*/ 2214 w 3079"/>
                <a:gd name="T23" fmla="*/ 942 h 1465"/>
                <a:gd name="T24" fmla="*/ 2411 w 3079"/>
                <a:gd name="T25" fmla="*/ 1065 h 1465"/>
                <a:gd name="T26" fmla="*/ 2524 w 3079"/>
                <a:gd name="T27" fmla="*/ 962 h 1465"/>
                <a:gd name="T28" fmla="*/ 2750 w 3079"/>
                <a:gd name="T29" fmla="*/ 1464 h 1465"/>
                <a:gd name="T30" fmla="*/ 2100 w 3079"/>
                <a:gd name="T31" fmla="*/ 1463 h 1465"/>
                <a:gd name="T32" fmla="*/ 2194 w 3079"/>
                <a:gd name="T33" fmla="*/ 1328 h 1465"/>
                <a:gd name="T34" fmla="*/ 2003 w 3079"/>
                <a:gd name="T35" fmla="*/ 1238 h 1465"/>
                <a:gd name="T36" fmla="*/ 1797 w 3079"/>
                <a:gd name="T37" fmla="*/ 1130 h 1465"/>
                <a:gd name="T38" fmla="*/ 1606 w 3079"/>
                <a:gd name="T39" fmla="*/ 1046 h 1465"/>
                <a:gd name="T40" fmla="*/ 1433 w 3079"/>
                <a:gd name="T41" fmla="*/ 970 h 1465"/>
                <a:gd name="T42" fmla="*/ 1271 w 3079"/>
                <a:gd name="T43" fmla="*/ 904 h 1465"/>
                <a:gd name="T44" fmla="*/ 1098 w 3079"/>
                <a:gd name="T45" fmla="*/ 843 h 1465"/>
                <a:gd name="T46" fmla="*/ 885 w 3079"/>
                <a:gd name="T47" fmla="*/ 774 h 1465"/>
                <a:gd name="T48" fmla="*/ 672 w 3079"/>
                <a:gd name="T49" fmla="*/ 749 h 1465"/>
                <a:gd name="T50" fmla="*/ 3 w 3079"/>
                <a:gd name="T51" fmla="*/ 753 h 1465"/>
                <a:gd name="T52" fmla="*/ 0 w 3079"/>
                <a:gd name="T53" fmla="*/ 0 h 1465"/>
                <a:gd name="T54" fmla="*/ 617 w 3079"/>
                <a:gd name="T55" fmla="*/ 0 h 1465"/>
                <a:gd name="T56" fmla="*/ 1230 w 3079"/>
                <a:gd name="T57" fmla="*/ 148 h 14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79" h="1465">
                  <a:moveTo>
                    <a:pt x="1230" y="148"/>
                  </a:moveTo>
                  <a:lnTo>
                    <a:pt x="2532" y="150"/>
                  </a:lnTo>
                  <a:lnTo>
                    <a:pt x="2526" y="8"/>
                  </a:lnTo>
                  <a:lnTo>
                    <a:pt x="3078" y="292"/>
                  </a:lnTo>
                  <a:lnTo>
                    <a:pt x="2551" y="600"/>
                  </a:lnTo>
                  <a:lnTo>
                    <a:pt x="2553" y="472"/>
                  </a:lnTo>
                  <a:lnTo>
                    <a:pt x="1204" y="475"/>
                  </a:lnTo>
                  <a:lnTo>
                    <a:pt x="1465" y="586"/>
                  </a:lnTo>
                  <a:lnTo>
                    <a:pt x="1669" y="661"/>
                  </a:lnTo>
                  <a:lnTo>
                    <a:pt x="1859" y="754"/>
                  </a:lnTo>
                  <a:lnTo>
                    <a:pt x="2056" y="862"/>
                  </a:lnTo>
                  <a:lnTo>
                    <a:pt x="2214" y="942"/>
                  </a:lnTo>
                  <a:lnTo>
                    <a:pt x="2411" y="1065"/>
                  </a:lnTo>
                  <a:lnTo>
                    <a:pt x="2524" y="962"/>
                  </a:lnTo>
                  <a:lnTo>
                    <a:pt x="2750" y="1464"/>
                  </a:lnTo>
                  <a:lnTo>
                    <a:pt x="2100" y="1463"/>
                  </a:lnTo>
                  <a:lnTo>
                    <a:pt x="2194" y="1328"/>
                  </a:lnTo>
                  <a:lnTo>
                    <a:pt x="2003" y="1238"/>
                  </a:lnTo>
                  <a:lnTo>
                    <a:pt x="1797" y="1130"/>
                  </a:lnTo>
                  <a:lnTo>
                    <a:pt x="1606" y="1046"/>
                  </a:lnTo>
                  <a:lnTo>
                    <a:pt x="1433" y="970"/>
                  </a:lnTo>
                  <a:lnTo>
                    <a:pt x="1271" y="904"/>
                  </a:lnTo>
                  <a:lnTo>
                    <a:pt x="1098" y="843"/>
                  </a:lnTo>
                  <a:lnTo>
                    <a:pt x="885" y="774"/>
                  </a:lnTo>
                  <a:lnTo>
                    <a:pt x="672" y="749"/>
                  </a:lnTo>
                  <a:lnTo>
                    <a:pt x="3" y="753"/>
                  </a:lnTo>
                  <a:lnTo>
                    <a:pt x="0" y="0"/>
                  </a:lnTo>
                  <a:lnTo>
                    <a:pt x="617" y="0"/>
                  </a:lnTo>
                  <a:lnTo>
                    <a:pt x="1230" y="148"/>
                  </a:lnTo>
                </a:path>
              </a:pathLst>
            </a:custGeom>
            <a:solidFill>
              <a:srgbClr val="CC3300"/>
            </a:solidFill>
            <a:ln w="127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Freeform 6"/>
            <p:cNvSpPr>
              <a:spLocks/>
            </p:cNvSpPr>
            <p:nvPr/>
          </p:nvSpPr>
          <p:spPr bwMode="auto">
            <a:xfrm>
              <a:off x="1314" y="753"/>
              <a:ext cx="2626" cy="973"/>
            </a:xfrm>
            <a:custGeom>
              <a:avLst/>
              <a:gdLst>
                <a:gd name="T0" fmla="*/ 591 w 2626"/>
                <a:gd name="T1" fmla="*/ 816 h 973"/>
                <a:gd name="T2" fmla="*/ 803 w 2626"/>
                <a:gd name="T3" fmla="*/ 778 h 973"/>
                <a:gd name="T4" fmla="*/ 875 w 2626"/>
                <a:gd name="T5" fmla="*/ 760 h 973"/>
                <a:gd name="T6" fmla="*/ 923 w 2626"/>
                <a:gd name="T7" fmla="*/ 736 h 973"/>
                <a:gd name="T8" fmla="*/ 988 w 2626"/>
                <a:gd name="T9" fmla="*/ 712 h 973"/>
                <a:gd name="T10" fmla="*/ 1180 w 2626"/>
                <a:gd name="T11" fmla="*/ 634 h 973"/>
                <a:gd name="T12" fmla="*/ 1371 w 2626"/>
                <a:gd name="T13" fmla="*/ 550 h 973"/>
                <a:gd name="T14" fmla="*/ 2081 w 2626"/>
                <a:gd name="T15" fmla="*/ 138 h 973"/>
                <a:gd name="T16" fmla="*/ 1956 w 2626"/>
                <a:gd name="T17" fmla="*/ 0 h 973"/>
                <a:gd name="T18" fmla="*/ 2625 w 2626"/>
                <a:gd name="T19" fmla="*/ 0 h 973"/>
                <a:gd name="T20" fmla="*/ 2434 w 2626"/>
                <a:gd name="T21" fmla="*/ 514 h 973"/>
                <a:gd name="T22" fmla="*/ 2326 w 2626"/>
                <a:gd name="T23" fmla="*/ 395 h 973"/>
                <a:gd name="T24" fmla="*/ 1896 w 2626"/>
                <a:gd name="T25" fmla="*/ 676 h 973"/>
                <a:gd name="T26" fmla="*/ 1807 w 2626"/>
                <a:gd name="T27" fmla="*/ 730 h 973"/>
                <a:gd name="T28" fmla="*/ 1669 w 2626"/>
                <a:gd name="T29" fmla="*/ 796 h 973"/>
                <a:gd name="T30" fmla="*/ 1544 w 2626"/>
                <a:gd name="T31" fmla="*/ 867 h 973"/>
                <a:gd name="T32" fmla="*/ 1430 w 2626"/>
                <a:gd name="T33" fmla="*/ 921 h 973"/>
                <a:gd name="T34" fmla="*/ 1305 w 2626"/>
                <a:gd name="T35" fmla="*/ 972 h 973"/>
                <a:gd name="T36" fmla="*/ 0 w 2626"/>
                <a:gd name="T37" fmla="*/ 969 h 973"/>
                <a:gd name="T38" fmla="*/ 0 w 2626"/>
                <a:gd name="T39" fmla="*/ 825 h 9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26" h="973">
                  <a:moveTo>
                    <a:pt x="591" y="816"/>
                  </a:moveTo>
                  <a:lnTo>
                    <a:pt x="803" y="778"/>
                  </a:lnTo>
                  <a:lnTo>
                    <a:pt x="875" y="760"/>
                  </a:lnTo>
                  <a:lnTo>
                    <a:pt x="923" y="736"/>
                  </a:lnTo>
                  <a:lnTo>
                    <a:pt x="988" y="712"/>
                  </a:lnTo>
                  <a:lnTo>
                    <a:pt x="1180" y="634"/>
                  </a:lnTo>
                  <a:lnTo>
                    <a:pt x="1371" y="550"/>
                  </a:lnTo>
                  <a:lnTo>
                    <a:pt x="2081" y="138"/>
                  </a:lnTo>
                  <a:lnTo>
                    <a:pt x="1956" y="0"/>
                  </a:lnTo>
                  <a:lnTo>
                    <a:pt x="2625" y="0"/>
                  </a:lnTo>
                  <a:lnTo>
                    <a:pt x="2434" y="514"/>
                  </a:lnTo>
                  <a:lnTo>
                    <a:pt x="2326" y="395"/>
                  </a:lnTo>
                  <a:lnTo>
                    <a:pt x="1896" y="676"/>
                  </a:lnTo>
                  <a:lnTo>
                    <a:pt x="1807" y="730"/>
                  </a:lnTo>
                  <a:lnTo>
                    <a:pt x="1669" y="796"/>
                  </a:lnTo>
                  <a:lnTo>
                    <a:pt x="1544" y="867"/>
                  </a:lnTo>
                  <a:lnTo>
                    <a:pt x="1430" y="921"/>
                  </a:lnTo>
                  <a:lnTo>
                    <a:pt x="1305" y="972"/>
                  </a:lnTo>
                  <a:lnTo>
                    <a:pt x="0" y="969"/>
                  </a:lnTo>
                  <a:lnTo>
                    <a:pt x="0" y="825"/>
                  </a:lnTo>
                </a:path>
              </a:pathLst>
            </a:custGeom>
            <a:solidFill>
              <a:srgbClr val="FAFD00"/>
            </a:solidFill>
            <a:ln w="127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895" name="Freeform 7"/>
          <p:cNvSpPr>
            <a:spLocks/>
          </p:cNvSpPr>
          <p:nvPr/>
        </p:nvSpPr>
        <p:spPr bwMode="auto">
          <a:xfrm>
            <a:off x="1620838" y="1557338"/>
            <a:ext cx="4306887" cy="1735137"/>
          </a:xfrm>
          <a:custGeom>
            <a:avLst/>
            <a:gdLst>
              <a:gd name="T0" fmla="*/ 3878262 w 2713"/>
              <a:gd name="T1" fmla="*/ 411162 h 1093"/>
              <a:gd name="T2" fmla="*/ 3819525 w 2713"/>
              <a:gd name="T3" fmla="*/ 400050 h 1093"/>
              <a:gd name="T4" fmla="*/ 3746500 w 2713"/>
              <a:gd name="T5" fmla="*/ 390525 h 1093"/>
              <a:gd name="T6" fmla="*/ 3678237 w 2713"/>
              <a:gd name="T7" fmla="*/ 384175 h 1093"/>
              <a:gd name="T8" fmla="*/ 3603625 w 2713"/>
              <a:gd name="T9" fmla="*/ 382587 h 1093"/>
              <a:gd name="T10" fmla="*/ 3522662 w 2713"/>
              <a:gd name="T11" fmla="*/ 381000 h 1093"/>
              <a:gd name="T12" fmla="*/ 3438525 w 2713"/>
              <a:gd name="T13" fmla="*/ 385762 h 1093"/>
              <a:gd name="T14" fmla="*/ 3367087 w 2713"/>
              <a:gd name="T15" fmla="*/ 393700 h 1093"/>
              <a:gd name="T16" fmla="*/ 3287712 w 2713"/>
              <a:gd name="T17" fmla="*/ 400050 h 1093"/>
              <a:gd name="T18" fmla="*/ 3201987 w 2713"/>
              <a:gd name="T19" fmla="*/ 409575 h 1093"/>
              <a:gd name="T20" fmla="*/ 3133725 w 2713"/>
              <a:gd name="T21" fmla="*/ 419100 h 1093"/>
              <a:gd name="T22" fmla="*/ 3033712 w 2713"/>
              <a:gd name="T23" fmla="*/ 434975 h 1093"/>
              <a:gd name="T24" fmla="*/ 2906712 w 2713"/>
              <a:gd name="T25" fmla="*/ 458787 h 1093"/>
              <a:gd name="T26" fmla="*/ 2779712 w 2713"/>
              <a:gd name="T27" fmla="*/ 485775 h 1093"/>
              <a:gd name="T28" fmla="*/ 2647950 w 2713"/>
              <a:gd name="T29" fmla="*/ 520700 h 1093"/>
              <a:gd name="T30" fmla="*/ 2516187 w 2713"/>
              <a:gd name="T31" fmla="*/ 557212 h 1093"/>
              <a:gd name="T32" fmla="*/ 2363787 w 2713"/>
              <a:gd name="T33" fmla="*/ 608012 h 1093"/>
              <a:gd name="T34" fmla="*/ 2209800 w 2713"/>
              <a:gd name="T35" fmla="*/ 663575 h 1093"/>
              <a:gd name="T36" fmla="*/ 2046287 w 2713"/>
              <a:gd name="T37" fmla="*/ 725487 h 1093"/>
              <a:gd name="T38" fmla="*/ 1901825 w 2713"/>
              <a:gd name="T39" fmla="*/ 785812 h 1093"/>
              <a:gd name="T40" fmla="*/ 1758950 w 2713"/>
              <a:gd name="T41" fmla="*/ 841375 h 1093"/>
              <a:gd name="T42" fmla="*/ 1614487 w 2713"/>
              <a:gd name="T43" fmla="*/ 909637 h 1093"/>
              <a:gd name="T44" fmla="*/ 1470025 w 2713"/>
              <a:gd name="T45" fmla="*/ 977900 h 1093"/>
              <a:gd name="T46" fmla="*/ 1312862 w 2713"/>
              <a:gd name="T47" fmla="*/ 1062037 h 1093"/>
              <a:gd name="T48" fmla="*/ 1152525 w 2713"/>
              <a:gd name="T49" fmla="*/ 1144587 h 1093"/>
              <a:gd name="T50" fmla="*/ 993775 w 2713"/>
              <a:gd name="T51" fmla="*/ 1236662 h 1093"/>
              <a:gd name="T52" fmla="*/ 831850 w 2713"/>
              <a:gd name="T53" fmla="*/ 1333500 h 1093"/>
              <a:gd name="T54" fmla="*/ 681037 w 2713"/>
              <a:gd name="T55" fmla="*/ 1431925 h 1093"/>
              <a:gd name="T56" fmla="*/ 0 w 2713"/>
              <a:gd name="T57" fmla="*/ 1733550 h 1093"/>
              <a:gd name="T58" fmla="*/ 495300 w 2713"/>
              <a:gd name="T59" fmla="*/ 1255712 h 1093"/>
              <a:gd name="T60" fmla="*/ 674687 w 2713"/>
              <a:gd name="T61" fmla="*/ 1143000 h 1093"/>
              <a:gd name="T62" fmla="*/ 849312 w 2713"/>
              <a:gd name="T63" fmla="*/ 1039812 h 1093"/>
              <a:gd name="T64" fmla="*/ 1001712 w 2713"/>
              <a:gd name="T65" fmla="*/ 949325 h 1093"/>
              <a:gd name="T66" fmla="*/ 1163637 w 2713"/>
              <a:gd name="T67" fmla="*/ 862012 h 1093"/>
              <a:gd name="T68" fmla="*/ 1312862 w 2713"/>
              <a:gd name="T69" fmla="*/ 782637 h 1093"/>
              <a:gd name="T70" fmla="*/ 1489075 w 2713"/>
              <a:gd name="T71" fmla="*/ 695325 h 1093"/>
              <a:gd name="T72" fmla="*/ 1638300 w 2713"/>
              <a:gd name="T73" fmla="*/ 620712 h 1093"/>
              <a:gd name="T74" fmla="*/ 1814512 w 2713"/>
              <a:gd name="T75" fmla="*/ 542925 h 1093"/>
              <a:gd name="T76" fmla="*/ 1966912 w 2713"/>
              <a:gd name="T77" fmla="*/ 477837 h 1093"/>
              <a:gd name="T78" fmla="*/ 2139950 w 2713"/>
              <a:gd name="T79" fmla="*/ 409575 h 1093"/>
              <a:gd name="T80" fmla="*/ 2293937 w 2713"/>
              <a:gd name="T81" fmla="*/ 349250 h 1093"/>
              <a:gd name="T82" fmla="*/ 2439987 w 2713"/>
              <a:gd name="T83" fmla="*/ 296862 h 1093"/>
              <a:gd name="T84" fmla="*/ 2595562 w 2713"/>
              <a:gd name="T85" fmla="*/ 246062 h 1093"/>
              <a:gd name="T86" fmla="*/ 2747962 w 2713"/>
              <a:gd name="T87" fmla="*/ 198437 h 1093"/>
              <a:gd name="T88" fmla="*/ 2892425 w 2713"/>
              <a:gd name="T89" fmla="*/ 158750 h 1093"/>
              <a:gd name="T90" fmla="*/ 3016250 w 2713"/>
              <a:gd name="T91" fmla="*/ 130175 h 1093"/>
              <a:gd name="T92" fmla="*/ 3162300 w 2713"/>
              <a:gd name="T93" fmla="*/ 96837 h 1093"/>
              <a:gd name="T94" fmla="*/ 3290887 w 2713"/>
              <a:gd name="T95" fmla="*/ 69850 h 1093"/>
              <a:gd name="T96" fmla="*/ 3424237 w 2713"/>
              <a:gd name="T97" fmla="*/ 46037 h 1093"/>
              <a:gd name="T98" fmla="*/ 3549650 w 2713"/>
              <a:gd name="T99" fmla="*/ 30162 h 1093"/>
              <a:gd name="T100" fmla="*/ 3668712 w 2713"/>
              <a:gd name="T101" fmla="*/ 19050 h 1093"/>
              <a:gd name="T102" fmla="*/ 3759200 w 2713"/>
              <a:gd name="T103" fmla="*/ 9525 h 1093"/>
              <a:gd name="T104" fmla="*/ 3825875 w 2713"/>
              <a:gd name="T105" fmla="*/ 3175 h 1093"/>
              <a:gd name="T106" fmla="*/ 3875087 w 2713"/>
              <a:gd name="T107" fmla="*/ 0 h 1093"/>
              <a:gd name="T108" fmla="*/ 3938587 w 2713"/>
              <a:gd name="T109" fmla="*/ 3175 h 1093"/>
              <a:gd name="T110" fmla="*/ 3995737 w 2713"/>
              <a:gd name="T111" fmla="*/ 1587 h 1093"/>
              <a:gd name="T112" fmla="*/ 4059237 w 2713"/>
              <a:gd name="T113" fmla="*/ 4762 h 1093"/>
              <a:gd name="T114" fmla="*/ 4125912 w 2713"/>
              <a:gd name="T115" fmla="*/ 6350 h 1093"/>
              <a:gd name="T116" fmla="*/ 4179887 w 2713"/>
              <a:gd name="T117" fmla="*/ 11112 h 1093"/>
              <a:gd name="T118" fmla="*/ 4232275 w 2713"/>
              <a:gd name="T119" fmla="*/ 15875 h 1093"/>
              <a:gd name="T120" fmla="*/ 4279900 w 2713"/>
              <a:gd name="T121" fmla="*/ 25400 h 10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13" h="1093">
                <a:moveTo>
                  <a:pt x="2712" y="18"/>
                </a:moveTo>
                <a:lnTo>
                  <a:pt x="2443" y="259"/>
                </a:lnTo>
                <a:lnTo>
                  <a:pt x="2426" y="253"/>
                </a:lnTo>
                <a:lnTo>
                  <a:pt x="2406" y="252"/>
                </a:lnTo>
                <a:lnTo>
                  <a:pt x="2381" y="247"/>
                </a:lnTo>
                <a:lnTo>
                  <a:pt x="2360" y="246"/>
                </a:lnTo>
                <a:lnTo>
                  <a:pt x="2337" y="243"/>
                </a:lnTo>
                <a:lnTo>
                  <a:pt x="2317" y="242"/>
                </a:lnTo>
                <a:lnTo>
                  <a:pt x="2291" y="241"/>
                </a:lnTo>
                <a:lnTo>
                  <a:pt x="2270" y="241"/>
                </a:lnTo>
                <a:lnTo>
                  <a:pt x="2243" y="240"/>
                </a:lnTo>
                <a:lnTo>
                  <a:pt x="2219" y="240"/>
                </a:lnTo>
                <a:lnTo>
                  <a:pt x="2192" y="242"/>
                </a:lnTo>
                <a:lnTo>
                  <a:pt x="2166" y="243"/>
                </a:lnTo>
                <a:lnTo>
                  <a:pt x="2145" y="244"/>
                </a:lnTo>
                <a:lnTo>
                  <a:pt x="2121" y="248"/>
                </a:lnTo>
                <a:lnTo>
                  <a:pt x="2098" y="250"/>
                </a:lnTo>
                <a:lnTo>
                  <a:pt x="2071" y="252"/>
                </a:lnTo>
                <a:lnTo>
                  <a:pt x="2042" y="254"/>
                </a:lnTo>
                <a:lnTo>
                  <a:pt x="2017" y="258"/>
                </a:lnTo>
                <a:lnTo>
                  <a:pt x="2000" y="260"/>
                </a:lnTo>
                <a:lnTo>
                  <a:pt x="1974" y="264"/>
                </a:lnTo>
                <a:lnTo>
                  <a:pt x="1943" y="269"/>
                </a:lnTo>
                <a:lnTo>
                  <a:pt x="1911" y="274"/>
                </a:lnTo>
                <a:lnTo>
                  <a:pt x="1871" y="280"/>
                </a:lnTo>
                <a:lnTo>
                  <a:pt x="1831" y="289"/>
                </a:lnTo>
                <a:lnTo>
                  <a:pt x="1789" y="298"/>
                </a:lnTo>
                <a:lnTo>
                  <a:pt x="1751" y="306"/>
                </a:lnTo>
                <a:lnTo>
                  <a:pt x="1704" y="319"/>
                </a:lnTo>
                <a:lnTo>
                  <a:pt x="1668" y="328"/>
                </a:lnTo>
                <a:lnTo>
                  <a:pt x="1629" y="339"/>
                </a:lnTo>
                <a:lnTo>
                  <a:pt x="1585" y="351"/>
                </a:lnTo>
                <a:lnTo>
                  <a:pt x="1538" y="368"/>
                </a:lnTo>
                <a:lnTo>
                  <a:pt x="1489" y="383"/>
                </a:lnTo>
                <a:lnTo>
                  <a:pt x="1444" y="400"/>
                </a:lnTo>
                <a:lnTo>
                  <a:pt x="1392" y="418"/>
                </a:lnTo>
                <a:lnTo>
                  <a:pt x="1340" y="436"/>
                </a:lnTo>
                <a:lnTo>
                  <a:pt x="1289" y="457"/>
                </a:lnTo>
                <a:lnTo>
                  <a:pt x="1243" y="476"/>
                </a:lnTo>
                <a:lnTo>
                  <a:pt x="1198" y="495"/>
                </a:lnTo>
                <a:lnTo>
                  <a:pt x="1156" y="512"/>
                </a:lnTo>
                <a:lnTo>
                  <a:pt x="1108" y="530"/>
                </a:lnTo>
                <a:lnTo>
                  <a:pt x="1062" y="552"/>
                </a:lnTo>
                <a:lnTo>
                  <a:pt x="1017" y="573"/>
                </a:lnTo>
                <a:lnTo>
                  <a:pt x="969" y="598"/>
                </a:lnTo>
                <a:lnTo>
                  <a:pt x="926" y="616"/>
                </a:lnTo>
                <a:lnTo>
                  <a:pt x="877" y="643"/>
                </a:lnTo>
                <a:lnTo>
                  <a:pt x="827" y="669"/>
                </a:lnTo>
                <a:lnTo>
                  <a:pt x="777" y="694"/>
                </a:lnTo>
                <a:lnTo>
                  <a:pt x="726" y="721"/>
                </a:lnTo>
                <a:lnTo>
                  <a:pt x="672" y="751"/>
                </a:lnTo>
                <a:lnTo>
                  <a:pt x="626" y="779"/>
                </a:lnTo>
                <a:lnTo>
                  <a:pt x="582" y="805"/>
                </a:lnTo>
                <a:lnTo>
                  <a:pt x="524" y="840"/>
                </a:lnTo>
                <a:lnTo>
                  <a:pt x="482" y="867"/>
                </a:lnTo>
                <a:lnTo>
                  <a:pt x="429" y="902"/>
                </a:lnTo>
                <a:lnTo>
                  <a:pt x="471" y="938"/>
                </a:lnTo>
                <a:lnTo>
                  <a:pt x="0" y="1092"/>
                </a:lnTo>
                <a:lnTo>
                  <a:pt x="274" y="755"/>
                </a:lnTo>
                <a:lnTo>
                  <a:pt x="312" y="791"/>
                </a:lnTo>
                <a:lnTo>
                  <a:pt x="370" y="753"/>
                </a:lnTo>
                <a:lnTo>
                  <a:pt x="425" y="720"/>
                </a:lnTo>
                <a:lnTo>
                  <a:pt x="482" y="686"/>
                </a:lnTo>
                <a:lnTo>
                  <a:pt x="535" y="655"/>
                </a:lnTo>
                <a:lnTo>
                  <a:pt x="585" y="626"/>
                </a:lnTo>
                <a:lnTo>
                  <a:pt x="631" y="598"/>
                </a:lnTo>
                <a:lnTo>
                  <a:pt x="684" y="569"/>
                </a:lnTo>
                <a:lnTo>
                  <a:pt x="733" y="543"/>
                </a:lnTo>
                <a:lnTo>
                  <a:pt x="774" y="520"/>
                </a:lnTo>
                <a:lnTo>
                  <a:pt x="827" y="493"/>
                </a:lnTo>
                <a:lnTo>
                  <a:pt x="887" y="462"/>
                </a:lnTo>
                <a:lnTo>
                  <a:pt x="938" y="438"/>
                </a:lnTo>
                <a:lnTo>
                  <a:pt x="988" y="414"/>
                </a:lnTo>
                <a:lnTo>
                  <a:pt x="1032" y="391"/>
                </a:lnTo>
                <a:lnTo>
                  <a:pt x="1090" y="366"/>
                </a:lnTo>
                <a:lnTo>
                  <a:pt x="1143" y="342"/>
                </a:lnTo>
                <a:lnTo>
                  <a:pt x="1191" y="323"/>
                </a:lnTo>
                <a:lnTo>
                  <a:pt x="1239" y="301"/>
                </a:lnTo>
                <a:lnTo>
                  <a:pt x="1294" y="277"/>
                </a:lnTo>
                <a:lnTo>
                  <a:pt x="1348" y="258"/>
                </a:lnTo>
                <a:lnTo>
                  <a:pt x="1396" y="239"/>
                </a:lnTo>
                <a:lnTo>
                  <a:pt x="1445" y="220"/>
                </a:lnTo>
                <a:lnTo>
                  <a:pt x="1487" y="204"/>
                </a:lnTo>
                <a:lnTo>
                  <a:pt x="1537" y="187"/>
                </a:lnTo>
                <a:lnTo>
                  <a:pt x="1581" y="172"/>
                </a:lnTo>
                <a:lnTo>
                  <a:pt x="1635" y="155"/>
                </a:lnTo>
                <a:lnTo>
                  <a:pt x="1685" y="138"/>
                </a:lnTo>
                <a:lnTo>
                  <a:pt x="1731" y="125"/>
                </a:lnTo>
                <a:lnTo>
                  <a:pt x="1777" y="113"/>
                </a:lnTo>
                <a:lnTo>
                  <a:pt x="1822" y="100"/>
                </a:lnTo>
                <a:lnTo>
                  <a:pt x="1863" y="89"/>
                </a:lnTo>
                <a:lnTo>
                  <a:pt x="1900" y="82"/>
                </a:lnTo>
                <a:lnTo>
                  <a:pt x="1948" y="70"/>
                </a:lnTo>
                <a:lnTo>
                  <a:pt x="1992" y="61"/>
                </a:lnTo>
                <a:lnTo>
                  <a:pt x="2032" y="51"/>
                </a:lnTo>
                <a:lnTo>
                  <a:pt x="2073" y="44"/>
                </a:lnTo>
                <a:lnTo>
                  <a:pt x="2112" y="37"/>
                </a:lnTo>
                <a:lnTo>
                  <a:pt x="2157" y="29"/>
                </a:lnTo>
                <a:lnTo>
                  <a:pt x="2198" y="25"/>
                </a:lnTo>
                <a:lnTo>
                  <a:pt x="2236" y="19"/>
                </a:lnTo>
                <a:lnTo>
                  <a:pt x="2277" y="13"/>
                </a:lnTo>
                <a:lnTo>
                  <a:pt x="2311" y="12"/>
                </a:lnTo>
                <a:lnTo>
                  <a:pt x="2344" y="8"/>
                </a:lnTo>
                <a:lnTo>
                  <a:pt x="2368" y="6"/>
                </a:lnTo>
                <a:lnTo>
                  <a:pt x="2391" y="3"/>
                </a:lnTo>
                <a:lnTo>
                  <a:pt x="2410" y="2"/>
                </a:lnTo>
                <a:lnTo>
                  <a:pt x="2424" y="2"/>
                </a:lnTo>
                <a:lnTo>
                  <a:pt x="2441" y="0"/>
                </a:lnTo>
                <a:lnTo>
                  <a:pt x="2460" y="1"/>
                </a:lnTo>
                <a:lnTo>
                  <a:pt x="2481" y="2"/>
                </a:lnTo>
                <a:lnTo>
                  <a:pt x="2501" y="2"/>
                </a:lnTo>
                <a:lnTo>
                  <a:pt x="2517" y="1"/>
                </a:lnTo>
                <a:lnTo>
                  <a:pt x="2538" y="2"/>
                </a:lnTo>
                <a:lnTo>
                  <a:pt x="2557" y="3"/>
                </a:lnTo>
                <a:lnTo>
                  <a:pt x="2577" y="4"/>
                </a:lnTo>
                <a:lnTo>
                  <a:pt x="2599" y="4"/>
                </a:lnTo>
                <a:lnTo>
                  <a:pt x="2616" y="7"/>
                </a:lnTo>
                <a:lnTo>
                  <a:pt x="2633" y="7"/>
                </a:lnTo>
                <a:lnTo>
                  <a:pt x="2649" y="9"/>
                </a:lnTo>
                <a:lnTo>
                  <a:pt x="2666" y="10"/>
                </a:lnTo>
                <a:lnTo>
                  <a:pt x="2684" y="13"/>
                </a:lnTo>
                <a:lnTo>
                  <a:pt x="2696" y="16"/>
                </a:lnTo>
                <a:lnTo>
                  <a:pt x="2712" y="18"/>
                </a:lnTo>
              </a:path>
            </a:pathLst>
          </a:custGeom>
          <a:solidFill>
            <a:srgbClr val="00CC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6" name="Rectangle 8"/>
          <p:cNvSpPr>
            <a:spLocks noChangeArrowheads="1"/>
          </p:cNvSpPr>
          <p:nvPr/>
        </p:nvSpPr>
        <p:spPr bwMode="auto">
          <a:xfrm rot="5400000">
            <a:off x="6038057" y="3713956"/>
            <a:ext cx="21034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2400" b="1">
                <a:latin typeface="Times New Roman" pitchFamily="18" charset="0"/>
                <a:cs typeface="Times New Roman" pitchFamily="18" charset="0"/>
              </a:rPr>
              <a:t>possible future</a:t>
            </a:r>
          </a:p>
        </p:txBody>
      </p:sp>
      <p:sp>
        <p:nvSpPr>
          <p:cNvPr id="8199" name="Rectangle 9"/>
          <p:cNvSpPr>
            <a:spLocks noChangeArrowheads="1"/>
          </p:cNvSpPr>
          <p:nvPr/>
        </p:nvSpPr>
        <p:spPr bwMode="auto">
          <a:xfrm rot="5400000">
            <a:off x="901700" y="3817938"/>
            <a:ext cx="1146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2400" b="1">
                <a:latin typeface="Times New Roman" pitchFamily="18" charset="0"/>
                <a:cs typeface="Times New Roman" pitchFamily="18" charset="0"/>
              </a:rPr>
              <a:t>present</a:t>
            </a:r>
          </a:p>
        </p:txBody>
      </p:sp>
      <p:sp>
        <p:nvSpPr>
          <p:cNvPr id="165898" name="Rectangle 10"/>
          <p:cNvSpPr>
            <a:spLocks noChangeArrowheads="1"/>
          </p:cNvSpPr>
          <p:nvPr/>
        </p:nvSpPr>
        <p:spPr bwMode="auto">
          <a:xfrm>
            <a:off x="5481638" y="1744663"/>
            <a:ext cx="21034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2400" b="1">
                <a:latin typeface="Times New Roman" pitchFamily="18" charset="0"/>
                <a:cs typeface="Times New Roman" pitchFamily="18" charset="0"/>
              </a:rPr>
              <a:t>possible future</a:t>
            </a:r>
          </a:p>
        </p:txBody>
      </p:sp>
      <p:sp>
        <p:nvSpPr>
          <p:cNvPr id="165899" name="Rectangle 11"/>
          <p:cNvSpPr>
            <a:spLocks noChangeArrowheads="1"/>
          </p:cNvSpPr>
          <p:nvPr/>
        </p:nvSpPr>
        <p:spPr bwMode="auto">
          <a:xfrm>
            <a:off x="5218113" y="5667375"/>
            <a:ext cx="21034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2400" b="1">
                <a:latin typeface="Times New Roman" pitchFamily="18" charset="0"/>
                <a:cs typeface="Times New Roman" pitchFamily="18" charset="0"/>
              </a:rPr>
              <a:t>possible future</a:t>
            </a:r>
          </a:p>
        </p:txBody>
      </p:sp>
      <p:sp>
        <p:nvSpPr>
          <p:cNvPr id="165900" name="Rectangle 12"/>
          <p:cNvSpPr>
            <a:spLocks noChangeArrowheads="1"/>
          </p:cNvSpPr>
          <p:nvPr/>
        </p:nvSpPr>
        <p:spPr bwMode="auto">
          <a:xfrm>
            <a:off x="3276600" y="381000"/>
            <a:ext cx="20383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0000"/>
              <a:buFont typeface="Wingdings" pitchFamily="2" charset="2"/>
              <a:buNone/>
              <a:defRPr/>
            </a:pPr>
            <a:r>
              <a:rPr lang="ar-SA" sz="3300" b="1">
                <a:solidFill>
                  <a:schemeClr val="tx2"/>
                </a:solidFill>
                <a:effectLst>
                  <a:outerShdw blurRad="38100" dist="38100" dir="2700000" algn="tl">
                    <a:srgbClr val="C0C0C0"/>
                  </a:outerShdw>
                </a:effectLst>
                <a:latin typeface="Franklin Gothic Medium" pitchFamily="34" charset="0"/>
                <a:cs typeface="Zar" pitchFamily="2" charset="-78"/>
              </a:rPr>
              <a:t>پارادايم دوم</a:t>
            </a:r>
            <a:endParaRPr lang="en-US" sz="3300" b="1">
              <a:solidFill>
                <a:schemeClr val="tx2"/>
              </a:solidFill>
              <a:effectLst>
                <a:outerShdw blurRad="38100" dist="38100" dir="2700000" algn="tl">
                  <a:srgbClr val="C0C0C0"/>
                </a:outerShdw>
              </a:effectLst>
              <a:latin typeface="Franklin Gothic Medium" pitchFamily="34" charset="0"/>
              <a:cs typeface="Zar" pitchFamily="2" charset="-78"/>
            </a:endParaRPr>
          </a:p>
        </p:txBody>
      </p:sp>
      <p:sp>
        <p:nvSpPr>
          <p:cNvPr id="8203" name="Line 14"/>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Text Box 15"/>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4</a:t>
            </a:r>
            <a:endParaRPr lang="en-US" sz="2700" b="1">
              <a:cs typeface="B Titr" pitchFamily="2" charset="-78"/>
            </a:endParaRPr>
          </a:p>
        </p:txBody>
      </p:sp>
      <p:sp>
        <p:nvSpPr>
          <p:cNvPr id="8205" name="Line 16"/>
          <p:cNvSpPr>
            <a:spLocks noChangeShapeType="1"/>
          </p:cNvSpPr>
          <p:nvPr/>
        </p:nvSpPr>
        <p:spPr bwMode="auto">
          <a:xfrm>
            <a:off x="0" y="11430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68085713"/>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500" fill="hold"/>
                                        <p:tgtEl>
                                          <p:spTgt spid="165890"/>
                                        </p:tgtEl>
                                        <p:attrNameLst>
                                          <p:attrName>ppt_w</p:attrName>
                                        </p:attrNameLst>
                                      </p:cBhvr>
                                      <p:tavLst>
                                        <p:tav tm="0">
                                          <p:val>
                                            <p:fltVal val="0"/>
                                          </p:val>
                                        </p:tav>
                                        <p:tav tm="100000">
                                          <p:val>
                                            <p:strVal val="#ppt_w"/>
                                          </p:val>
                                        </p:tav>
                                      </p:tavLst>
                                    </p:anim>
                                    <p:anim calcmode="lin" valueType="num">
                                      <p:cBhvr>
                                        <p:cTn id="8" dur="500" fill="hold"/>
                                        <p:tgtEl>
                                          <p:spTgt spid="165890"/>
                                        </p:tgtEl>
                                        <p:attrNameLst>
                                          <p:attrName>ppt_h</p:attrName>
                                        </p:attrNameLst>
                                      </p:cBhvr>
                                      <p:tavLst>
                                        <p:tav tm="0">
                                          <p:val>
                                            <p:fltVal val="0"/>
                                          </p:val>
                                        </p:tav>
                                        <p:tav tm="100000">
                                          <p:val>
                                            <p:strVal val="#ppt_h"/>
                                          </p:val>
                                        </p:tav>
                                      </p:tavLst>
                                    </p:anim>
                                    <p:anim calcmode="lin" valueType="num">
                                      <p:cBhvr>
                                        <p:cTn id="9" dur="500" fill="hold"/>
                                        <p:tgtEl>
                                          <p:spTgt spid="165890"/>
                                        </p:tgtEl>
                                        <p:attrNameLst>
                                          <p:attrName>ppt_x</p:attrName>
                                        </p:attrNameLst>
                                      </p:cBhvr>
                                      <p:tavLst>
                                        <p:tav tm="0">
                                          <p:val>
                                            <p:fltVal val="0.5"/>
                                          </p:val>
                                        </p:tav>
                                        <p:tav tm="100000">
                                          <p:val>
                                            <p:strVal val="#ppt_x"/>
                                          </p:val>
                                        </p:tav>
                                      </p:tavLst>
                                    </p:anim>
                                    <p:anim calcmode="lin" valueType="num">
                                      <p:cBhvr>
                                        <p:cTn id="10" dur="500" fill="hold"/>
                                        <p:tgtEl>
                                          <p:spTgt spid="16589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65896"/>
                                        </p:tgtEl>
                                        <p:attrNameLst>
                                          <p:attrName>style.visibility</p:attrName>
                                        </p:attrNameLst>
                                      </p:cBhvr>
                                      <p:to>
                                        <p:strVal val="visible"/>
                                      </p:to>
                                    </p:set>
                                    <p:anim calcmode="lin" valueType="num">
                                      <p:cBhvr>
                                        <p:cTn id="15" dur="1000" fill="hold"/>
                                        <p:tgtEl>
                                          <p:spTgt spid="165896"/>
                                        </p:tgtEl>
                                        <p:attrNameLst>
                                          <p:attrName>ppt_w</p:attrName>
                                        </p:attrNameLst>
                                      </p:cBhvr>
                                      <p:tavLst>
                                        <p:tav tm="0">
                                          <p:val>
                                            <p:fltVal val="0"/>
                                          </p:val>
                                        </p:tav>
                                        <p:tav tm="100000">
                                          <p:val>
                                            <p:strVal val="#ppt_w"/>
                                          </p:val>
                                        </p:tav>
                                      </p:tavLst>
                                    </p:anim>
                                    <p:anim calcmode="lin" valueType="num">
                                      <p:cBhvr>
                                        <p:cTn id="16" dur="1000" fill="hold"/>
                                        <p:tgtEl>
                                          <p:spTgt spid="165896"/>
                                        </p:tgtEl>
                                        <p:attrNameLst>
                                          <p:attrName>ppt_h</p:attrName>
                                        </p:attrNameLst>
                                      </p:cBhvr>
                                      <p:tavLst>
                                        <p:tav tm="0">
                                          <p:val>
                                            <p:fltVal val="0"/>
                                          </p:val>
                                        </p:tav>
                                        <p:tav tm="100000">
                                          <p:val>
                                            <p:strVal val="#ppt_h"/>
                                          </p:val>
                                        </p:tav>
                                      </p:tavLst>
                                    </p:anim>
                                    <p:anim calcmode="lin" valueType="num">
                                      <p:cBhvr>
                                        <p:cTn id="17"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58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65899"/>
                                        </p:tgtEl>
                                        <p:attrNameLst>
                                          <p:attrName>style.visibility</p:attrName>
                                        </p:attrNameLst>
                                      </p:cBhvr>
                                      <p:to>
                                        <p:strVal val="visible"/>
                                      </p:to>
                                    </p:set>
                                    <p:anim calcmode="lin" valueType="num">
                                      <p:cBhvr>
                                        <p:cTn id="23" dur="1000" fill="hold"/>
                                        <p:tgtEl>
                                          <p:spTgt spid="165899"/>
                                        </p:tgtEl>
                                        <p:attrNameLst>
                                          <p:attrName>ppt_w</p:attrName>
                                        </p:attrNameLst>
                                      </p:cBhvr>
                                      <p:tavLst>
                                        <p:tav tm="0">
                                          <p:val>
                                            <p:fltVal val="0"/>
                                          </p:val>
                                        </p:tav>
                                        <p:tav tm="100000">
                                          <p:val>
                                            <p:strVal val="#ppt_w"/>
                                          </p:val>
                                        </p:tav>
                                      </p:tavLst>
                                    </p:anim>
                                    <p:anim calcmode="lin" valueType="num">
                                      <p:cBhvr>
                                        <p:cTn id="24" dur="1000" fill="hold"/>
                                        <p:tgtEl>
                                          <p:spTgt spid="165899"/>
                                        </p:tgtEl>
                                        <p:attrNameLst>
                                          <p:attrName>ppt_h</p:attrName>
                                        </p:attrNameLst>
                                      </p:cBhvr>
                                      <p:tavLst>
                                        <p:tav tm="0">
                                          <p:val>
                                            <p:fltVal val="0"/>
                                          </p:val>
                                        </p:tav>
                                        <p:tav tm="100000">
                                          <p:val>
                                            <p:strVal val="#ppt_h"/>
                                          </p:val>
                                        </p:tav>
                                      </p:tavLst>
                                    </p:anim>
                                    <p:anim calcmode="lin" valueType="num">
                                      <p:cBhvr>
                                        <p:cTn id="25" dur="1000" fill="hold"/>
                                        <p:tgtEl>
                                          <p:spTgt spid="16589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658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65898"/>
                                        </p:tgtEl>
                                        <p:attrNameLst>
                                          <p:attrName>style.visibility</p:attrName>
                                        </p:attrNameLst>
                                      </p:cBhvr>
                                      <p:to>
                                        <p:strVal val="visible"/>
                                      </p:to>
                                    </p:set>
                                    <p:anim calcmode="lin" valueType="num">
                                      <p:cBhvr>
                                        <p:cTn id="31" dur="1000" fill="hold"/>
                                        <p:tgtEl>
                                          <p:spTgt spid="165898"/>
                                        </p:tgtEl>
                                        <p:attrNameLst>
                                          <p:attrName>ppt_w</p:attrName>
                                        </p:attrNameLst>
                                      </p:cBhvr>
                                      <p:tavLst>
                                        <p:tav tm="0">
                                          <p:val>
                                            <p:fltVal val="0"/>
                                          </p:val>
                                        </p:tav>
                                        <p:tav tm="100000">
                                          <p:val>
                                            <p:strVal val="#ppt_w"/>
                                          </p:val>
                                        </p:tav>
                                      </p:tavLst>
                                    </p:anim>
                                    <p:anim calcmode="lin" valueType="num">
                                      <p:cBhvr>
                                        <p:cTn id="32" dur="1000" fill="hold"/>
                                        <p:tgtEl>
                                          <p:spTgt spid="165898"/>
                                        </p:tgtEl>
                                        <p:attrNameLst>
                                          <p:attrName>ppt_h</p:attrName>
                                        </p:attrNameLst>
                                      </p:cBhvr>
                                      <p:tavLst>
                                        <p:tav tm="0">
                                          <p:val>
                                            <p:fltVal val="0"/>
                                          </p:val>
                                        </p:tav>
                                        <p:tav tm="100000">
                                          <p:val>
                                            <p:strVal val="#ppt_h"/>
                                          </p:val>
                                        </p:tav>
                                      </p:tavLst>
                                    </p:anim>
                                    <p:anim calcmode="lin" valueType="num">
                                      <p:cBhvr>
                                        <p:cTn id="33" dur="1000" fill="hold"/>
                                        <p:tgtEl>
                                          <p:spTgt spid="1658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5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65892"/>
                                        </p:tgtEl>
                                        <p:attrNameLst>
                                          <p:attrName>style.visibility</p:attrName>
                                        </p:attrNameLst>
                                      </p:cBhvr>
                                      <p:to>
                                        <p:strVal val="visible"/>
                                      </p:to>
                                    </p:set>
                                    <p:anim calcmode="lin" valueType="num">
                                      <p:cBhvr additive="base">
                                        <p:cTn id="39" dur="500" fill="hold"/>
                                        <p:tgtEl>
                                          <p:spTgt spid="165892"/>
                                        </p:tgtEl>
                                        <p:attrNameLst>
                                          <p:attrName>ppt_x</p:attrName>
                                        </p:attrNameLst>
                                      </p:cBhvr>
                                      <p:tavLst>
                                        <p:tav tm="0">
                                          <p:val>
                                            <p:strVal val="0-#ppt_w/2"/>
                                          </p:val>
                                        </p:tav>
                                        <p:tav tm="100000">
                                          <p:val>
                                            <p:strVal val="#ppt_x"/>
                                          </p:val>
                                        </p:tav>
                                      </p:tavLst>
                                    </p:anim>
                                    <p:anim calcmode="lin" valueType="num">
                                      <p:cBhvr additive="base">
                                        <p:cTn id="40"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65895"/>
                                        </p:tgtEl>
                                        <p:attrNameLst>
                                          <p:attrName>style.visibility</p:attrName>
                                        </p:attrNameLst>
                                      </p:cBhvr>
                                      <p:to>
                                        <p:strVal val="visible"/>
                                      </p:to>
                                    </p:set>
                                    <p:anim calcmode="lin" valueType="num">
                                      <p:cBhvr additive="base">
                                        <p:cTn id="45" dur="500" fill="hold"/>
                                        <p:tgtEl>
                                          <p:spTgt spid="165895"/>
                                        </p:tgtEl>
                                        <p:attrNameLst>
                                          <p:attrName>ppt_x</p:attrName>
                                        </p:attrNameLst>
                                      </p:cBhvr>
                                      <p:tavLst>
                                        <p:tav tm="0">
                                          <p:val>
                                            <p:strVal val="1+#ppt_w/2"/>
                                          </p:val>
                                        </p:tav>
                                        <p:tav tm="100000">
                                          <p:val>
                                            <p:strVal val="#ppt_x"/>
                                          </p:val>
                                        </p:tav>
                                      </p:tavLst>
                                    </p:anim>
                                    <p:anim calcmode="lin" valueType="num">
                                      <p:cBhvr additive="base">
                                        <p:cTn id="46" dur="500" fill="hold"/>
                                        <p:tgtEl>
                                          <p:spTgt spid="1658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5" grpId="0" animBg="1"/>
      <p:bldP spid="165896" grpId="0" autoUpdateAnimBg="0"/>
      <p:bldP spid="165898" grpId="0" autoUpdateAnimBg="0"/>
      <p:bldP spid="1658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971800" y="0"/>
            <a:ext cx="4343400" cy="1143000"/>
          </a:xfrm>
        </p:spPr>
        <p:txBody>
          <a:bodyPr/>
          <a:lstStyle/>
          <a:p>
            <a:pPr eaLnBrk="1" hangingPunct="1">
              <a:defRPr/>
            </a:pPr>
            <a:r>
              <a:rPr lang="ar-SA" sz="3300" b="1" smtClean="0">
                <a:latin typeface="Franklin Gothic Medium" pitchFamily="34" charset="0"/>
                <a:cs typeface="Zar" pitchFamily="2" charset="-78"/>
              </a:rPr>
              <a:t>پارادايم دوم </a:t>
            </a:r>
            <a:endParaRPr lang="fa-IR" sz="3300" b="1" smtClean="0">
              <a:latin typeface="Franklin Gothic Medium" pitchFamily="34" charset="0"/>
              <a:cs typeface="Zar" pitchFamily="2" charset="-78"/>
            </a:endParaRPr>
          </a:p>
        </p:txBody>
      </p:sp>
      <p:sp>
        <p:nvSpPr>
          <p:cNvPr id="29699" name="Rectangle 3"/>
          <p:cNvSpPr>
            <a:spLocks noGrp="1" noChangeArrowheads="1"/>
          </p:cNvSpPr>
          <p:nvPr>
            <p:ph type="body" idx="1"/>
          </p:nvPr>
        </p:nvSpPr>
        <p:spPr>
          <a:xfrm>
            <a:off x="0" y="3429000"/>
            <a:ext cx="8991600" cy="2819400"/>
          </a:xfrm>
        </p:spPr>
        <p:txBody>
          <a:bodyPr/>
          <a:lstStyle/>
          <a:p>
            <a:pPr algn="r" rtl="1" eaLnBrk="1" hangingPunct="1">
              <a:defRPr/>
            </a:pPr>
            <a:r>
              <a:rPr lang="ar-SA" smtClean="0">
                <a:latin typeface="Franklin Gothic Medium" pitchFamily="34" charset="0"/>
                <a:cs typeface="B Mitra" pitchFamily="2" charset="-78"/>
              </a:rPr>
              <a:t>آينده ساخته مي</a:t>
            </a:r>
            <a:r>
              <a:rPr lang="en-US" smtClean="0">
                <a:latin typeface="Times New Roman" pitchFamily="18" charset="0"/>
                <a:cs typeface="B Mitra" pitchFamily="2" charset="-78"/>
              </a:rPr>
              <a:t>‌</a:t>
            </a:r>
            <a:r>
              <a:rPr lang="ar-SA" smtClean="0">
                <a:latin typeface="Franklin Gothic Medium" pitchFamily="34" charset="0"/>
                <a:cs typeface="B Mitra" pitchFamily="2" charset="-78"/>
              </a:rPr>
              <a:t>شود . پيش</a:t>
            </a:r>
            <a:r>
              <a:rPr lang="en-US" smtClean="0">
                <a:latin typeface="Times New Roman" pitchFamily="18" charset="0"/>
                <a:cs typeface="B Mitra" pitchFamily="2" charset="-78"/>
              </a:rPr>
              <a:t>‌</a:t>
            </a:r>
            <a:r>
              <a:rPr lang="ar-SA" smtClean="0">
                <a:latin typeface="Franklin Gothic Medium" pitchFamily="34" charset="0"/>
                <a:cs typeface="B Mitra" pitchFamily="2" charset="-78"/>
              </a:rPr>
              <a:t>بيني ديگر يك رفتار انفعالي نبوده، تبديل به حالتي افعالي مي</a:t>
            </a:r>
            <a:r>
              <a:rPr lang="en-US" smtClean="0">
                <a:latin typeface="Times New Roman" pitchFamily="18" charset="0"/>
                <a:cs typeface="B Mitra" pitchFamily="2" charset="-78"/>
              </a:rPr>
              <a:t>‌</a:t>
            </a:r>
            <a:r>
              <a:rPr lang="ar-SA" smtClean="0">
                <a:latin typeface="Franklin Gothic Medium" pitchFamily="34" charset="0"/>
                <a:cs typeface="B Mitra" pitchFamily="2" charset="-78"/>
              </a:rPr>
              <a:t>گردد</a:t>
            </a:r>
            <a:r>
              <a:rPr lang="en-US" smtClean="0">
                <a:latin typeface="Franklin Gothic Medium" pitchFamily="34" charset="0"/>
                <a:cs typeface="B Mitra" pitchFamily="2" charset="-78"/>
              </a:rPr>
              <a:t>.</a:t>
            </a:r>
            <a:endParaRPr lang="ar-SA" smtClean="0">
              <a:latin typeface="Franklin Gothic Medium" pitchFamily="34" charset="0"/>
              <a:cs typeface="B Mitra" pitchFamily="2" charset="-78"/>
            </a:endParaRPr>
          </a:p>
          <a:p>
            <a:pPr algn="just" rtl="1" eaLnBrk="1" hangingPunct="1">
              <a:defRPr/>
            </a:pPr>
            <a:r>
              <a:rPr lang="ar-SA" smtClean="0">
                <a:latin typeface="Franklin Gothic Medium" pitchFamily="34" charset="0"/>
                <a:cs typeface="B Mitra" pitchFamily="2" charset="-78"/>
              </a:rPr>
              <a:t>چه آينده</a:t>
            </a:r>
            <a:r>
              <a:rPr lang="en-US" smtClean="0">
                <a:latin typeface="Times New Roman" pitchFamily="18" charset="0"/>
                <a:cs typeface="B Mitra" pitchFamily="2" charset="-78"/>
              </a:rPr>
              <a:t>‌</a:t>
            </a:r>
            <a:r>
              <a:rPr lang="ar-SA" smtClean="0">
                <a:latin typeface="Franklin Gothic Medium" pitchFamily="34" charset="0"/>
                <a:cs typeface="B Mitra" pitchFamily="2" charset="-78"/>
              </a:rPr>
              <a:t>اي امكانپذير است؟  </a:t>
            </a:r>
            <a:r>
              <a:rPr lang="en-US" smtClean="0">
                <a:latin typeface="Franklin Gothic Medium" pitchFamily="34" charset="0"/>
                <a:cs typeface="B Mitra" pitchFamily="2" charset="-78"/>
              </a:rPr>
              <a:t>      </a:t>
            </a:r>
            <a:r>
              <a:rPr lang="ar-SA" smtClean="0">
                <a:latin typeface="Franklin Gothic Medium" pitchFamily="34" charset="0"/>
                <a:cs typeface="B Mitra" pitchFamily="2" charset="-78"/>
              </a:rPr>
              <a:t>       </a:t>
            </a:r>
            <a:r>
              <a:rPr lang="en-US" smtClean="0">
                <a:latin typeface="Franklin Gothic Medium" pitchFamily="34" charset="0"/>
                <a:cs typeface="B Mitra" pitchFamily="2" charset="-78"/>
              </a:rPr>
              <a:t> </a:t>
            </a:r>
            <a:r>
              <a:rPr lang="ar-SA" smtClean="0">
                <a:latin typeface="Franklin Gothic Medium" pitchFamily="34" charset="0"/>
                <a:cs typeface="B Mitra" pitchFamily="2" charset="-78"/>
              </a:rPr>
              <a:t>      </a:t>
            </a:r>
            <a:r>
              <a:rPr lang="ar-SA" sz="2800" smtClean="0">
                <a:latin typeface="Times New Roman" pitchFamily="18" charset="0"/>
                <a:cs typeface="B Mitra" pitchFamily="2" charset="-78"/>
              </a:rPr>
              <a:t>?</a:t>
            </a:r>
            <a:r>
              <a:rPr lang="ar-SA" smtClean="0">
                <a:latin typeface="Times New Roman" pitchFamily="18" charset="0"/>
                <a:cs typeface="B Mitra" pitchFamily="2" charset="-78"/>
              </a:rPr>
              <a:t> </a:t>
            </a:r>
            <a:r>
              <a:rPr lang="en-US" sz="2800" smtClean="0">
                <a:latin typeface="Times New Roman" pitchFamily="18" charset="0"/>
                <a:cs typeface="B Mitra" pitchFamily="2" charset="-78"/>
              </a:rPr>
              <a:t>Could it</a:t>
            </a:r>
            <a:r>
              <a:rPr lang="en-US" smtClean="0">
                <a:latin typeface="Times New Roman" pitchFamily="18" charset="0"/>
                <a:cs typeface="B Mitra" pitchFamily="2" charset="-78"/>
              </a:rPr>
              <a:t> </a:t>
            </a:r>
            <a:r>
              <a:rPr lang="en-US" sz="2800" smtClean="0">
                <a:latin typeface="Times New Roman" pitchFamily="18" charset="0"/>
                <a:cs typeface="B Mitra" pitchFamily="2" charset="-78"/>
              </a:rPr>
              <a:t>happen</a:t>
            </a:r>
            <a:r>
              <a:rPr lang="ar-SA" smtClean="0">
                <a:latin typeface="Times New Roman" pitchFamily="18" charset="0"/>
                <a:cs typeface="B Mitra" pitchFamily="2" charset="-78"/>
              </a:rPr>
              <a:t> </a:t>
            </a:r>
          </a:p>
          <a:p>
            <a:pPr algn="just" rtl="1" eaLnBrk="1" hangingPunct="1">
              <a:defRPr/>
            </a:pPr>
            <a:r>
              <a:rPr lang="ar-SA" smtClean="0">
                <a:latin typeface="Franklin Gothic Medium" pitchFamily="34" charset="0"/>
                <a:cs typeface="B Mitra" pitchFamily="2" charset="-78"/>
              </a:rPr>
              <a:t>كدام آينده مطلوب مي</a:t>
            </a:r>
            <a:r>
              <a:rPr lang="en-US" smtClean="0">
                <a:latin typeface="Times New Roman" pitchFamily="18" charset="0"/>
                <a:cs typeface="B Mitra" pitchFamily="2" charset="-78"/>
              </a:rPr>
              <a:t>‌</a:t>
            </a:r>
            <a:r>
              <a:rPr lang="ar-SA" smtClean="0">
                <a:latin typeface="Franklin Gothic Medium" pitchFamily="34" charset="0"/>
                <a:cs typeface="B Mitra" pitchFamily="2" charset="-78"/>
              </a:rPr>
              <a:t>باشد ؟                 </a:t>
            </a:r>
            <a:r>
              <a:rPr lang="en-US" smtClean="0">
                <a:latin typeface="Franklin Gothic Medium" pitchFamily="34" charset="0"/>
                <a:cs typeface="B Mitra" pitchFamily="2" charset="-78"/>
              </a:rPr>
              <a:t> </a:t>
            </a:r>
            <a:r>
              <a:rPr lang="ar-SA" smtClean="0">
                <a:latin typeface="Franklin Gothic Medium" pitchFamily="34" charset="0"/>
                <a:cs typeface="B Mitra" pitchFamily="2" charset="-78"/>
              </a:rPr>
              <a:t>    </a:t>
            </a:r>
            <a:r>
              <a:rPr lang="ar-SA" sz="2800" smtClean="0">
                <a:latin typeface="Times New Roman" pitchFamily="18" charset="0"/>
                <a:cs typeface="B Mitra" pitchFamily="2" charset="-78"/>
              </a:rPr>
              <a:t>? </a:t>
            </a:r>
            <a:r>
              <a:rPr lang="en-US" sz="2800" smtClean="0">
                <a:latin typeface="Times New Roman" pitchFamily="18" charset="0"/>
                <a:cs typeface="B Mitra" pitchFamily="2" charset="-78"/>
              </a:rPr>
              <a:t>Should it</a:t>
            </a:r>
            <a:r>
              <a:rPr lang="en-US" smtClean="0">
                <a:latin typeface="Franklin Gothic Medium" pitchFamily="34" charset="0"/>
                <a:cs typeface="B Mitra" pitchFamily="2" charset="-78"/>
              </a:rPr>
              <a:t> </a:t>
            </a:r>
            <a:r>
              <a:rPr lang="en-US" sz="2800" smtClean="0">
                <a:latin typeface="Times New Roman" pitchFamily="18" charset="0"/>
                <a:cs typeface="B Mitra" pitchFamily="2" charset="-78"/>
              </a:rPr>
              <a:t>happen</a:t>
            </a:r>
            <a:endParaRPr lang="ar-SA" sz="2800" smtClean="0">
              <a:latin typeface="Times New Roman" pitchFamily="18" charset="0"/>
              <a:cs typeface="B Mitra" pitchFamily="2" charset="-78"/>
            </a:endParaRPr>
          </a:p>
          <a:p>
            <a:pPr algn="r" rtl="1" eaLnBrk="1" hangingPunct="1">
              <a:defRPr/>
            </a:pPr>
            <a:r>
              <a:rPr lang="ar-SA" smtClean="0">
                <a:latin typeface="Franklin Gothic Medium" pitchFamily="34" charset="0"/>
                <a:cs typeface="B Mitra" pitchFamily="2" charset="-78"/>
              </a:rPr>
              <a:t>كدام آينده اتفاق مي</a:t>
            </a:r>
            <a:r>
              <a:rPr lang="en-US" b="1" smtClean="0">
                <a:latin typeface="Times New Roman" pitchFamily="18" charset="0"/>
                <a:cs typeface="Zar" pitchFamily="2" charset="-78"/>
              </a:rPr>
              <a:t>‌</a:t>
            </a:r>
            <a:r>
              <a:rPr lang="ar-SA" smtClean="0">
                <a:latin typeface="Franklin Gothic Medium" pitchFamily="34" charset="0"/>
                <a:cs typeface="B Mitra" pitchFamily="2" charset="-78"/>
              </a:rPr>
              <a:t>افتد؟    	</a:t>
            </a:r>
            <a:r>
              <a:rPr lang="en-US" smtClean="0">
                <a:latin typeface="Franklin Gothic Medium" pitchFamily="34" charset="0"/>
                <a:cs typeface="B Mitra" pitchFamily="2" charset="-78"/>
              </a:rPr>
              <a:t>  </a:t>
            </a:r>
            <a:r>
              <a:rPr lang="ar-SA" smtClean="0">
                <a:latin typeface="Franklin Gothic Medium" pitchFamily="34" charset="0"/>
              </a:rPr>
              <a:t>       </a:t>
            </a:r>
            <a:r>
              <a:rPr lang="en-US" smtClean="0">
                <a:latin typeface="Franklin Gothic Medium" pitchFamily="34" charset="0"/>
              </a:rPr>
              <a:t>         </a:t>
            </a:r>
            <a:r>
              <a:rPr lang="ar-SA" smtClean="0">
                <a:latin typeface="Franklin Gothic Medium" pitchFamily="34" charset="0"/>
              </a:rPr>
              <a:t> </a:t>
            </a:r>
            <a:r>
              <a:rPr lang="ar-SA" sz="2800" smtClean="0">
                <a:latin typeface="Times New Roman" pitchFamily="18" charset="0"/>
              </a:rPr>
              <a:t>?</a:t>
            </a:r>
            <a:r>
              <a:rPr lang="ar-SA" smtClean="0">
                <a:latin typeface="Times New Roman" pitchFamily="18" charset="0"/>
              </a:rPr>
              <a:t> </a:t>
            </a:r>
            <a:r>
              <a:rPr lang="en-US" sz="2800" smtClean="0">
                <a:latin typeface="Times New Roman" pitchFamily="18" charset="0"/>
                <a:cs typeface="Times New Roman" pitchFamily="18" charset="0"/>
              </a:rPr>
              <a:t>Will it happen</a:t>
            </a:r>
            <a:r>
              <a:rPr lang="ar-SA" sz="2000" b="1" smtClean="0">
                <a:latin typeface="Franklin Gothic Medium" pitchFamily="34" charset="0"/>
                <a:cs typeface="Zar" pitchFamily="2" charset="-78"/>
              </a:rPr>
              <a:t>  </a:t>
            </a:r>
            <a:endParaRPr lang="fa-IR" sz="2000" b="1" smtClean="0">
              <a:latin typeface="Franklin Gothic Medium" pitchFamily="34" charset="0"/>
              <a:cs typeface="Zar" pitchFamily="2" charset="-78"/>
            </a:endParaRPr>
          </a:p>
        </p:txBody>
      </p:sp>
      <p:sp>
        <p:nvSpPr>
          <p:cNvPr id="9220" name="Rectangle 5"/>
          <p:cNvSpPr>
            <a:spLocks noChangeArrowheads="1"/>
          </p:cNvSpPr>
          <p:nvPr/>
        </p:nvSpPr>
        <p:spPr bwMode="auto">
          <a:xfrm>
            <a:off x="28194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2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36576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Line 344"/>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345"/>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5</a:t>
            </a:r>
            <a:endParaRPr lang="en-US" sz="2700" b="1">
              <a:cs typeface="B Titr" pitchFamily="2" charset="-78"/>
            </a:endParaRPr>
          </a:p>
        </p:txBody>
      </p:sp>
    </p:spTree>
    <p:extLst>
      <p:ext uri="{BB962C8B-B14F-4D97-AF65-F5344CB8AC3E}">
        <p14:creationId xmlns:p14="http://schemas.microsoft.com/office/powerpoint/2010/main" val="1419557376"/>
      </p:ext>
    </p:extLst>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1981200"/>
            <a:ext cx="7772400" cy="3810000"/>
          </a:xfrm>
        </p:spPr>
        <p:txBody>
          <a:bodyPr/>
          <a:lstStyle/>
          <a:p>
            <a:pPr eaLnBrk="1" hangingPunct="1">
              <a:defRPr/>
            </a:pPr>
            <a:r>
              <a:rPr lang="ar-SA" i="1" smtClean="0">
                <a:latin typeface="Franklin Gothic Medium" pitchFamily="34" charset="0"/>
                <a:cs typeface="Zar" pitchFamily="2" charset="-78"/>
              </a:rPr>
              <a:t/>
            </a:r>
            <a:br>
              <a:rPr lang="ar-SA" i="1" smtClean="0">
                <a:latin typeface="Franklin Gothic Medium" pitchFamily="34" charset="0"/>
                <a:cs typeface="Zar" pitchFamily="2" charset="-78"/>
              </a:rPr>
            </a:br>
            <a:endParaRPr lang="fa-IR" i="1" smtClean="0">
              <a:latin typeface="Franklin Gothic Medium" pitchFamily="34" charset="0"/>
              <a:cs typeface="Zar" pitchFamily="2" charset="-78"/>
            </a:endParaRPr>
          </a:p>
        </p:txBody>
      </p:sp>
      <p:sp>
        <p:nvSpPr>
          <p:cNvPr id="90115" name="Rectangle 3"/>
          <p:cNvSpPr>
            <a:spLocks noChangeArrowheads="1"/>
          </p:cNvSpPr>
          <p:nvPr/>
        </p:nvSpPr>
        <p:spPr bwMode="auto">
          <a:xfrm>
            <a:off x="914400" y="304800"/>
            <a:ext cx="75438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buClr>
                <a:schemeClr val="accent2"/>
              </a:buClr>
              <a:buSzPct val="80000"/>
              <a:buFont typeface="Wingdings" pitchFamily="2" charset="2"/>
              <a:buNone/>
              <a:defRPr/>
            </a:pPr>
            <a:r>
              <a:rPr lang="ar-SA" sz="3300" b="1" dirty="0">
                <a:solidFill>
                  <a:schemeClr val="folHlink"/>
                </a:solidFill>
                <a:latin typeface="Franklin Gothic Medium" pitchFamily="34" charset="0"/>
                <a:cs typeface="Zar" pitchFamily="2" charset="-78"/>
              </a:rPr>
              <a:t>پارادايم هنجاري </a:t>
            </a:r>
            <a:endParaRPr lang="en-US" sz="4000" b="1" dirty="0">
              <a:solidFill>
                <a:schemeClr val="folHlink"/>
              </a:solidFill>
              <a:latin typeface="Franklin Gothic Medium" pitchFamily="34" charset="0"/>
              <a:cs typeface="Zar" pitchFamily="2" charset="-78"/>
            </a:endParaRPr>
          </a:p>
          <a:p>
            <a:pPr algn="ctr" rtl="1">
              <a:buClr>
                <a:schemeClr val="accent2"/>
              </a:buClr>
              <a:buSzPct val="80000"/>
              <a:buFont typeface="Wingdings" pitchFamily="2" charset="2"/>
              <a:buNone/>
              <a:defRPr/>
            </a:pPr>
            <a:r>
              <a:rPr lang="en-US" sz="3500" b="1" dirty="0">
                <a:solidFill>
                  <a:schemeClr val="folHlink"/>
                </a:solidFill>
                <a:latin typeface="Times New Roman" pitchFamily="18" charset="0"/>
                <a:cs typeface="Times New Roman" pitchFamily="18" charset="0"/>
              </a:rPr>
              <a:t>Normative</a:t>
            </a:r>
            <a:r>
              <a:rPr lang="fa-IR" sz="3500" b="1" dirty="0">
                <a:latin typeface="Times New Roman" pitchFamily="18" charset="0"/>
                <a:cs typeface="Times New Roman" pitchFamily="18" charset="0"/>
              </a:rPr>
              <a:t> </a:t>
            </a:r>
          </a:p>
          <a:p>
            <a:pPr algn="ctr" rtl="1">
              <a:spcBef>
                <a:spcPct val="50000"/>
              </a:spcBef>
              <a:buClr>
                <a:schemeClr val="accent2"/>
              </a:buClr>
              <a:buSzPct val="80000"/>
              <a:buFont typeface="Wingdings" pitchFamily="2" charset="2"/>
              <a:buNone/>
              <a:defRPr/>
            </a:pPr>
            <a:endParaRPr lang="fa-IR" sz="3500" b="1" dirty="0">
              <a:latin typeface="Times New Roman" pitchFamily="18" charset="0"/>
              <a:cs typeface="Times New Roman" pitchFamily="18" charset="0"/>
            </a:endParaRPr>
          </a:p>
          <a:p>
            <a:pPr algn="ctr" rtl="1">
              <a:lnSpc>
                <a:spcPct val="150000"/>
              </a:lnSpc>
              <a:spcBef>
                <a:spcPct val="50000"/>
              </a:spcBef>
              <a:buClr>
                <a:schemeClr val="accent2"/>
              </a:buClr>
              <a:buSzPct val="80000"/>
              <a:buFont typeface="Wingdings" pitchFamily="2" charset="2"/>
              <a:buNone/>
              <a:defRPr/>
            </a:pPr>
            <a:r>
              <a:rPr lang="ar-SA" sz="2800" b="1" dirty="0">
                <a:latin typeface="Franklin Gothic Medium" pitchFamily="34" charset="0"/>
                <a:cs typeface="B Mitra" pitchFamily="2" charset="-78"/>
              </a:rPr>
              <a:t>سعي بر ساخت آينده</a:t>
            </a:r>
            <a:r>
              <a:rPr lang="en-US" sz="2800" b="1" dirty="0">
                <a:effectLst>
                  <a:outerShdw blurRad="38100" dist="38100" dir="2700000" algn="tl">
                    <a:srgbClr val="C0C0C0"/>
                  </a:outerShdw>
                </a:effectLst>
                <a:latin typeface="Times New Roman" pitchFamily="18" charset="0"/>
                <a:cs typeface="B Mitra" pitchFamily="2" charset="-78"/>
              </a:rPr>
              <a:t>‌</a:t>
            </a:r>
            <a:r>
              <a:rPr lang="ar-SA" sz="2800" b="1" dirty="0">
                <a:latin typeface="Franklin Gothic Medium" pitchFamily="34" charset="0"/>
                <a:cs typeface="B Mitra" pitchFamily="2" charset="-78"/>
              </a:rPr>
              <a:t>اي است كه مي</a:t>
            </a:r>
            <a:r>
              <a:rPr lang="en-US" sz="2800" b="1" dirty="0">
                <a:effectLst>
                  <a:outerShdw blurRad="38100" dist="38100" dir="2700000" algn="tl">
                    <a:srgbClr val="C0C0C0"/>
                  </a:outerShdw>
                </a:effectLst>
                <a:latin typeface="Times New Roman" pitchFamily="18" charset="0"/>
                <a:cs typeface="B Mitra" pitchFamily="2" charset="-78"/>
              </a:rPr>
              <a:t>‌</a:t>
            </a:r>
            <a:r>
              <a:rPr lang="ar-SA" sz="2800" b="1" dirty="0">
                <a:latin typeface="Franklin Gothic Medium" pitchFamily="34" charset="0"/>
                <a:cs typeface="B Mitra" pitchFamily="2" charset="-78"/>
              </a:rPr>
              <a:t>خواهيم ببينيم.</a:t>
            </a:r>
            <a:endParaRPr lang="en-US" sz="2800" b="1" dirty="0">
              <a:latin typeface="Franklin Gothic Medium" pitchFamily="34" charset="0"/>
              <a:cs typeface="B Mitra" pitchFamily="2" charset="-78"/>
            </a:endParaRPr>
          </a:p>
          <a:p>
            <a:pPr algn="ctr" rtl="1">
              <a:lnSpc>
                <a:spcPct val="150000"/>
              </a:lnSpc>
              <a:spcBef>
                <a:spcPct val="50000"/>
              </a:spcBef>
              <a:buClr>
                <a:schemeClr val="accent2"/>
              </a:buClr>
              <a:buSzPct val="80000"/>
              <a:buFont typeface="Wingdings" pitchFamily="2" charset="2"/>
              <a:buNone/>
              <a:defRPr/>
            </a:pPr>
            <a:endParaRPr lang="en-US" sz="2800" b="1" dirty="0">
              <a:latin typeface="Franklin Gothic Medium" pitchFamily="34" charset="0"/>
              <a:cs typeface="B Mitra" pitchFamily="2" charset="-78"/>
            </a:endParaRPr>
          </a:p>
          <a:p>
            <a:pPr algn="ctr" rtl="1">
              <a:lnSpc>
                <a:spcPct val="150000"/>
              </a:lnSpc>
              <a:spcBef>
                <a:spcPct val="50000"/>
              </a:spcBef>
              <a:buClr>
                <a:schemeClr val="accent2"/>
              </a:buClr>
              <a:buSzPct val="80000"/>
              <a:buFont typeface="Wingdings" pitchFamily="2" charset="2"/>
              <a:buNone/>
              <a:defRPr/>
            </a:pPr>
            <a:r>
              <a:rPr lang="ar-SA" sz="2800" b="1" dirty="0">
                <a:latin typeface="Franklin Gothic Medium" pitchFamily="34" charset="0"/>
                <a:cs typeface="B Mitra" pitchFamily="2" charset="-78"/>
              </a:rPr>
              <a:t> در اين پارادايم پلان</a:t>
            </a:r>
            <a:r>
              <a:rPr lang="en-US" sz="2800" b="1" dirty="0">
                <a:effectLst>
                  <a:outerShdw blurRad="38100" dist="38100" dir="2700000" algn="tl">
                    <a:srgbClr val="C0C0C0"/>
                  </a:outerShdw>
                </a:effectLst>
                <a:latin typeface="Times New Roman" pitchFamily="18" charset="0"/>
                <a:cs typeface="B Mitra" pitchFamily="2" charset="-78"/>
              </a:rPr>
              <a:t>‌</a:t>
            </a:r>
            <a:r>
              <a:rPr lang="ar-SA" sz="2800" b="1" dirty="0">
                <a:latin typeface="Franklin Gothic Medium" pitchFamily="34" charset="0"/>
                <a:cs typeface="B Mitra" pitchFamily="2" charset="-78"/>
              </a:rPr>
              <a:t>هاي بعدي فيلم توسط ما ساخته </a:t>
            </a:r>
          </a:p>
          <a:p>
            <a:pPr algn="ctr" rtl="1">
              <a:lnSpc>
                <a:spcPct val="150000"/>
              </a:lnSpc>
              <a:spcBef>
                <a:spcPct val="50000"/>
              </a:spcBef>
              <a:buClr>
                <a:schemeClr val="accent2"/>
              </a:buClr>
              <a:buSzPct val="80000"/>
              <a:buFont typeface="Wingdings" pitchFamily="2" charset="2"/>
              <a:buNone/>
              <a:defRPr/>
            </a:pPr>
            <a:r>
              <a:rPr lang="ar-SA" sz="2800" b="1" dirty="0">
                <a:latin typeface="Franklin Gothic Medium" pitchFamily="34" charset="0"/>
                <a:cs typeface="B Mitra" pitchFamily="2" charset="-78"/>
              </a:rPr>
              <a:t>و پخش مي</a:t>
            </a:r>
            <a:r>
              <a:rPr lang="en-US" sz="2800" b="1" dirty="0">
                <a:effectLst>
                  <a:outerShdw blurRad="38100" dist="38100" dir="2700000" algn="tl">
                    <a:srgbClr val="C0C0C0"/>
                  </a:outerShdw>
                </a:effectLst>
                <a:latin typeface="Times New Roman" pitchFamily="18" charset="0"/>
                <a:cs typeface="B Mitra" pitchFamily="2" charset="-78"/>
              </a:rPr>
              <a:t>‌</a:t>
            </a:r>
            <a:r>
              <a:rPr lang="ar-SA" sz="2800" b="1" dirty="0">
                <a:latin typeface="Franklin Gothic Medium" pitchFamily="34" charset="0"/>
                <a:cs typeface="B Mitra" pitchFamily="2" charset="-78"/>
              </a:rPr>
              <a:t>گردد. </a:t>
            </a:r>
          </a:p>
        </p:txBody>
      </p:sp>
      <p:sp>
        <p:nvSpPr>
          <p:cNvPr id="10244" name="Line 4"/>
          <p:cNvSpPr>
            <a:spLocks noChangeShapeType="1"/>
          </p:cNvSpPr>
          <p:nvPr/>
        </p:nvSpPr>
        <p:spPr bwMode="auto">
          <a:xfrm>
            <a:off x="0" y="16002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6</a:t>
            </a:r>
            <a:endParaRPr lang="en-US" sz="2700" b="1">
              <a:cs typeface="B Titr" pitchFamily="2" charset="-78"/>
            </a:endParaRPr>
          </a:p>
        </p:txBody>
      </p:sp>
    </p:spTree>
    <p:extLst>
      <p:ext uri="{BB962C8B-B14F-4D97-AF65-F5344CB8AC3E}">
        <p14:creationId xmlns:p14="http://schemas.microsoft.com/office/powerpoint/2010/main" val="2988901685"/>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ctr" rtl="1">
              <a:defRPr/>
            </a:pPr>
            <a:r>
              <a:rPr lang="fa-IR" sz="2800" b="1" dirty="0" smtClean="0">
                <a:solidFill>
                  <a:schemeClr val="accent5">
                    <a:lumMod val="50000"/>
                  </a:schemeClr>
                </a:solidFill>
                <a:cs typeface="2  Titr" pitchFamily="2" charset="-78"/>
              </a:rPr>
              <a:t/>
            </a:r>
            <a:br>
              <a:rPr lang="fa-IR" sz="2800" b="1" dirty="0" smtClean="0">
                <a:solidFill>
                  <a:schemeClr val="accent5">
                    <a:lumMod val="50000"/>
                  </a:schemeClr>
                </a:solidFill>
                <a:cs typeface="2  Titr" pitchFamily="2" charset="-78"/>
              </a:rPr>
            </a:br>
            <a:r>
              <a:rPr lang="fa-IR" sz="2800" b="1" dirty="0" smtClean="0">
                <a:solidFill>
                  <a:schemeClr val="accent5">
                    <a:lumMod val="50000"/>
                  </a:schemeClr>
                </a:solidFill>
                <a:cs typeface="2  Titr" pitchFamily="2" charset="-78"/>
              </a:rPr>
              <a:t/>
            </a:r>
            <a:br>
              <a:rPr lang="fa-IR" sz="2800" b="1" dirty="0" smtClean="0">
                <a:solidFill>
                  <a:schemeClr val="accent5">
                    <a:lumMod val="50000"/>
                  </a:schemeClr>
                </a:solidFill>
                <a:cs typeface="2  Titr" pitchFamily="2" charset="-78"/>
              </a:rPr>
            </a:br>
            <a:r>
              <a:rPr lang="fa-IR" sz="2800" b="1" dirty="0" smtClean="0">
                <a:solidFill>
                  <a:schemeClr val="accent5">
                    <a:lumMod val="50000"/>
                  </a:schemeClr>
                </a:solidFill>
                <a:cs typeface="2  Titr" pitchFamily="2" charset="-78"/>
              </a:rPr>
              <a:t/>
            </a:r>
            <a:br>
              <a:rPr lang="fa-IR" sz="2800" b="1" dirty="0" smtClean="0">
                <a:solidFill>
                  <a:schemeClr val="accent5">
                    <a:lumMod val="50000"/>
                  </a:schemeClr>
                </a:solidFill>
                <a:cs typeface="2  Titr" pitchFamily="2" charset="-78"/>
              </a:rPr>
            </a:br>
            <a:r>
              <a:rPr lang="fa-IR" sz="2800" b="1" dirty="0" smtClean="0">
                <a:solidFill>
                  <a:schemeClr val="accent5">
                    <a:lumMod val="50000"/>
                  </a:schemeClr>
                </a:solidFill>
                <a:cs typeface="2  Titr" pitchFamily="2" charset="-78"/>
              </a:rPr>
              <a:t/>
            </a:r>
            <a:br>
              <a:rPr lang="fa-IR" sz="2800" b="1" dirty="0" smtClean="0">
                <a:solidFill>
                  <a:schemeClr val="accent5">
                    <a:lumMod val="50000"/>
                  </a:schemeClr>
                </a:solidFill>
                <a:cs typeface="2  Titr" pitchFamily="2" charset="-78"/>
              </a:rPr>
            </a:br>
            <a:r>
              <a:rPr lang="fa-IR" sz="2800" b="1" dirty="0" smtClean="0">
                <a:solidFill>
                  <a:schemeClr val="accent5">
                    <a:lumMod val="50000"/>
                  </a:schemeClr>
                </a:solidFill>
                <a:cs typeface="2  Titr" pitchFamily="2" charset="-78"/>
              </a:rPr>
              <a:t/>
            </a:r>
            <a:br>
              <a:rPr lang="fa-IR" sz="2800" b="1" dirty="0" smtClean="0">
                <a:solidFill>
                  <a:schemeClr val="accent5">
                    <a:lumMod val="50000"/>
                  </a:schemeClr>
                </a:solidFill>
                <a:cs typeface="2  Titr" pitchFamily="2" charset="-78"/>
              </a:rPr>
            </a:br>
            <a:r>
              <a:rPr lang="fa-IR" sz="2400" b="1" i="1" dirty="0" smtClean="0">
                <a:solidFill>
                  <a:schemeClr val="accent5">
                    <a:lumMod val="50000"/>
                  </a:schemeClr>
                </a:solidFill>
                <a:cs typeface="2  Titr" pitchFamily="2" charset="-78"/>
              </a:rPr>
              <a:t/>
            </a:r>
            <a:br>
              <a:rPr lang="fa-IR" sz="2400" b="1" i="1" dirty="0" smtClean="0">
                <a:solidFill>
                  <a:schemeClr val="accent5">
                    <a:lumMod val="50000"/>
                  </a:schemeClr>
                </a:solidFill>
                <a:cs typeface="2  Titr" pitchFamily="2" charset="-78"/>
              </a:rPr>
            </a:br>
            <a:r>
              <a:rPr lang="fa-IR" sz="2400" b="1" i="1" dirty="0" smtClean="0">
                <a:solidFill>
                  <a:schemeClr val="accent5">
                    <a:lumMod val="50000"/>
                  </a:schemeClr>
                </a:solidFill>
                <a:cs typeface="2  Titr" pitchFamily="2" charset="-78"/>
              </a:rPr>
              <a:t/>
            </a:r>
            <a:br>
              <a:rPr lang="fa-IR" sz="2400" b="1" i="1" dirty="0" smtClean="0">
                <a:solidFill>
                  <a:schemeClr val="accent5">
                    <a:lumMod val="50000"/>
                  </a:schemeClr>
                </a:solidFill>
                <a:cs typeface="2  Titr" pitchFamily="2" charset="-78"/>
              </a:rPr>
            </a:br>
            <a:r>
              <a:rPr lang="fa-IR" sz="3600" b="1" dirty="0" smtClean="0">
                <a:solidFill>
                  <a:schemeClr val="accent5">
                    <a:lumMod val="50000"/>
                  </a:schemeClr>
                </a:solidFill>
                <a:cs typeface="2  Titr" pitchFamily="2" charset="-78"/>
              </a:rPr>
              <a:t> </a:t>
            </a:r>
            <a:br>
              <a:rPr lang="fa-IR" sz="3600" b="1" dirty="0" smtClean="0">
                <a:solidFill>
                  <a:schemeClr val="accent5">
                    <a:lumMod val="50000"/>
                  </a:schemeClr>
                </a:solidFill>
                <a:cs typeface="2  Titr" pitchFamily="2" charset="-78"/>
              </a:rPr>
            </a:br>
            <a:r>
              <a:rPr lang="fa-IR" sz="3600" b="1" dirty="0" smtClean="0">
                <a:solidFill>
                  <a:schemeClr val="accent5">
                    <a:lumMod val="50000"/>
                  </a:schemeClr>
                </a:solidFill>
                <a:cs typeface="2  Titr" pitchFamily="2" charset="-78"/>
              </a:rPr>
              <a:t/>
            </a:r>
            <a:br>
              <a:rPr lang="fa-IR" sz="3600" b="1" dirty="0" smtClean="0">
                <a:solidFill>
                  <a:schemeClr val="accent5">
                    <a:lumMod val="50000"/>
                  </a:schemeClr>
                </a:solidFill>
                <a:cs typeface="2  Titr" pitchFamily="2" charset="-78"/>
              </a:rPr>
            </a:br>
            <a:r>
              <a:rPr lang="fa-IR" sz="3600" b="1" dirty="0" smtClean="0">
                <a:solidFill>
                  <a:schemeClr val="accent5">
                    <a:lumMod val="50000"/>
                  </a:schemeClr>
                </a:solidFill>
                <a:cs typeface="2  Titr" pitchFamily="2" charset="-78"/>
              </a:rPr>
              <a:t/>
            </a:r>
            <a:br>
              <a:rPr lang="fa-IR" sz="3600" b="1" dirty="0" smtClean="0">
                <a:solidFill>
                  <a:schemeClr val="accent5">
                    <a:lumMod val="50000"/>
                  </a:schemeClr>
                </a:solidFill>
                <a:cs typeface="2  Titr" pitchFamily="2" charset="-78"/>
              </a:rPr>
            </a:br>
            <a:r>
              <a:rPr lang="fa-IR" sz="3600" b="1" dirty="0" smtClean="0">
                <a:solidFill>
                  <a:schemeClr val="accent5">
                    <a:lumMod val="50000"/>
                  </a:schemeClr>
                </a:solidFill>
                <a:cs typeface="2  Titr" pitchFamily="2" charset="-78"/>
              </a:rPr>
              <a:t/>
            </a:r>
            <a:br>
              <a:rPr lang="fa-IR" sz="3600" b="1" dirty="0" smtClean="0">
                <a:solidFill>
                  <a:schemeClr val="accent5">
                    <a:lumMod val="50000"/>
                  </a:schemeClr>
                </a:solidFill>
                <a:cs typeface="2  Titr" pitchFamily="2" charset="-78"/>
              </a:rPr>
            </a:br>
            <a:r>
              <a:rPr lang="fa-IR" sz="3600" b="1" dirty="0" smtClean="0">
                <a:solidFill>
                  <a:srgbClr val="0070C0"/>
                </a:solidFill>
                <a:latin typeface="Vivaldi" pitchFamily="66" charset="0"/>
                <a:cs typeface="Titr" pitchFamily="2" charset="-78"/>
              </a:rPr>
              <a:t>اصول و مباني آينده‌پژوهي</a:t>
            </a:r>
            <a:br>
              <a:rPr lang="fa-IR" sz="3600" b="1" dirty="0" smtClean="0">
                <a:solidFill>
                  <a:srgbClr val="0070C0"/>
                </a:solidFill>
                <a:latin typeface="Vivaldi" pitchFamily="66" charset="0"/>
                <a:cs typeface="Titr" pitchFamily="2" charset="-78"/>
              </a:rPr>
            </a:br>
            <a:r>
              <a:rPr lang="fa-IR" sz="3600" b="1" dirty="0" smtClean="0">
                <a:solidFill>
                  <a:srgbClr val="0070C0"/>
                </a:solidFill>
                <a:latin typeface="Vivaldi" pitchFamily="66" charset="0"/>
                <a:cs typeface="Titr" pitchFamily="2" charset="-78"/>
              </a:rPr>
              <a:t>«</a:t>
            </a:r>
            <a:r>
              <a:rPr lang="en-US" sz="3600" b="1" dirty="0" smtClean="0">
                <a:solidFill>
                  <a:srgbClr val="0070C0"/>
                </a:solidFill>
              </a:rPr>
              <a:t>Foundation Of Futures Studies </a:t>
            </a:r>
            <a:r>
              <a:rPr lang="fa-IR" sz="3600" b="1" dirty="0" smtClean="0">
                <a:solidFill>
                  <a:srgbClr val="0070C0"/>
                </a:solidFill>
                <a:cs typeface="Titr" pitchFamily="2" charset="-78"/>
              </a:rPr>
              <a:t>»</a:t>
            </a:r>
            <a:r>
              <a:rPr lang="en-US" sz="3600" b="1" dirty="0" smtClean="0">
                <a:solidFill>
                  <a:srgbClr val="0070C0"/>
                </a:solidFill>
                <a:latin typeface="Vivaldi" pitchFamily="66" charset="0"/>
                <a:cs typeface="Titr" pitchFamily="2" charset="-78"/>
              </a:rPr>
              <a:t/>
            </a:r>
            <a:br>
              <a:rPr lang="en-US" sz="3600" b="1" dirty="0" smtClean="0">
                <a:solidFill>
                  <a:srgbClr val="0070C0"/>
                </a:solidFill>
                <a:latin typeface="Vivaldi" pitchFamily="66" charset="0"/>
                <a:cs typeface="Titr" pitchFamily="2" charset="-78"/>
              </a:rPr>
            </a:br>
            <a:r>
              <a:rPr lang="fa-IR" sz="2200" b="1" dirty="0" smtClean="0">
                <a:solidFill>
                  <a:srgbClr val="C00000"/>
                </a:solidFill>
                <a:latin typeface="Vivaldi" pitchFamily="66" charset="0"/>
                <a:cs typeface="Titr" pitchFamily="2" charset="-78"/>
              </a:rPr>
              <a:t>آينده‌پژوهي: نياز امروز، ضرورت فردا</a:t>
            </a:r>
            <a:r>
              <a:rPr lang="fa-IR" sz="1800" b="1" dirty="0" smtClean="0">
                <a:solidFill>
                  <a:srgbClr val="0033CC"/>
                </a:solidFill>
                <a:cs typeface="2  Titr" pitchFamily="2" charset="-78"/>
              </a:rPr>
              <a:t/>
            </a:r>
            <a:br>
              <a:rPr lang="fa-IR" sz="1800" b="1" dirty="0" smtClean="0">
                <a:solidFill>
                  <a:srgbClr val="0033CC"/>
                </a:solidFill>
                <a:cs typeface="2  Titr" pitchFamily="2" charset="-78"/>
              </a:rPr>
            </a:br>
            <a:r>
              <a:rPr lang="fa-IR" sz="1800" b="1" kern="10" dirty="0" smtClean="0">
                <a:ln w="17780">
                  <a:solidFill>
                    <a:srgbClr val="FFFFFF"/>
                  </a:solidFill>
                  <a:miter lim="800000"/>
                  <a:headEnd/>
                  <a:tailEnd/>
                </a:ln>
                <a:solidFill>
                  <a:srgbClr val="C00000"/>
                </a:solidFill>
                <a:cs typeface="2  Nazanin" pitchFamily="2" charset="-78"/>
              </a:rPr>
              <a:t/>
            </a:r>
            <a:br>
              <a:rPr lang="fa-IR" sz="1800" b="1" kern="10" dirty="0" smtClean="0">
                <a:ln w="17780">
                  <a:solidFill>
                    <a:srgbClr val="FFFFFF"/>
                  </a:solidFill>
                  <a:miter lim="800000"/>
                  <a:headEnd/>
                  <a:tailEnd/>
                </a:ln>
                <a:solidFill>
                  <a:srgbClr val="C00000"/>
                </a:solidFill>
                <a:cs typeface="2  Nazanin" pitchFamily="2" charset="-78"/>
              </a:rPr>
            </a:br>
            <a:r>
              <a:rPr lang="fa-IR" sz="1800" b="1" dirty="0" smtClean="0">
                <a:solidFill>
                  <a:srgbClr val="0033CC"/>
                </a:solidFill>
                <a:cs typeface="2  Titr" pitchFamily="2" charset="-78"/>
              </a:rPr>
              <a:t/>
            </a:r>
            <a:br>
              <a:rPr lang="fa-IR" sz="1800" b="1" dirty="0" smtClean="0">
                <a:solidFill>
                  <a:srgbClr val="0033CC"/>
                </a:solidFill>
                <a:cs typeface="2  Titr" pitchFamily="2" charset="-78"/>
              </a:rPr>
            </a:br>
            <a:r>
              <a:rPr lang="fa-IR" sz="1800" b="1" dirty="0" smtClean="0">
                <a:solidFill>
                  <a:srgbClr val="0033CC"/>
                </a:solidFill>
                <a:cs typeface="2  Titr" pitchFamily="2" charset="-78"/>
              </a:rPr>
              <a:t/>
            </a:r>
            <a:br>
              <a:rPr lang="fa-IR" sz="1800" b="1" dirty="0" smtClean="0">
                <a:solidFill>
                  <a:srgbClr val="0033CC"/>
                </a:solidFill>
                <a:cs typeface="2  Titr" pitchFamily="2" charset="-78"/>
              </a:rPr>
            </a:br>
            <a:r>
              <a:rPr lang="fa-IR" sz="1800" b="1" dirty="0" smtClean="0">
                <a:solidFill>
                  <a:srgbClr val="0033CC"/>
                </a:solidFill>
                <a:cs typeface="2  Titr" pitchFamily="2" charset="-78"/>
              </a:rPr>
              <a:t/>
            </a:r>
            <a:br>
              <a:rPr lang="fa-IR" sz="1800" b="1" dirty="0" smtClean="0">
                <a:solidFill>
                  <a:srgbClr val="0033CC"/>
                </a:solidFill>
                <a:cs typeface="2  Titr" pitchFamily="2" charset="-78"/>
              </a:rPr>
            </a:br>
            <a:r>
              <a:rPr lang="fa-IR" sz="1800" b="1" dirty="0" smtClean="0">
                <a:solidFill>
                  <a:srgbClr val="0033CC"/>
                </a:solidFill>
                <a:cs typeface="2  Titr" pitchFamily="2" charset="-78"/>
              </a:rPr>
              <a:t/>
            </a:r>
            <a:br>
              <a:rPr lang="fa-IR" sz="1800" b="1" dirty="0" smtClean="0">
                <a:solidFill>
                  <a:srgbClr val="0033CC"/>
                </a:solidFill>
                <a:cs typeface="2  Titr" pitchFamily="2" charset="-78"/>
              </a:rPr>
            </a:br>
            <a:r>
              <a:rPr lang="fa-IR" sz="1800" dirty="0" smtClean="0">
                <a:solidFill>
                  <a:srgbClr val="C00000"/>
                </a:solidFill>
                <a:cs typeface="Titr" pitchFamily="2" charset="-78"/>
              </a:rPr>
              <a:t>دكتر سعيد خزايي</a:t>
            </a:r>
            <a:r>
              <a:rPr lang="en-US" sz="1800" dirty="0" smtClean="0">
                <a:solidFill>
                  <a:srgbClr val="C00000"/>
                </a:solidFill>
                <a:cs typeface="Titr" pitchFamily="2" charset="-78"/>
              </a:rPr>
              <a:t/>
            </a:r>
            <a:br>
              <a:rPr lang="en-US" sz="1800" dirty="0" smtClean="0">
                <a:solidFill>
                  <a:srgbClr val="C00000"/>
                </a:solidFill>
                <a:cs typeface="Titr" pitchFamily="2" charset="-78"/>
              </a:rPr>
            </a:br>
            <a:r>
              <a:rPr lang="fa-IR" sz="1800" dirty="0" smtClean="0">
                <a:solidFill>
                  <a:srgbClr val="C00000"/>
                </a:solidFill>
                <a:cs typeface="Titr" pitchFamily="2" charset="-78"/>
              </a:rPr>
              <a:t/>
            </a:r>
            <a:br>
              <a:rPr lang="fa-IR" sz="1800" dirty="0" smtClean="0">
                <a:solidFill>
                  <a:srgbClr val="C00000"/>
                </a:solidFill>
                <a:cs typeface="Titr" pitchFamily="2" charset="-78"/>
              </a:rPr>
            </a:br>
            <a:r>
              <a:rPr lang="fa-IR" sz="1800" dirty="0" smtClean="0">
                <a:solidFill>
                  <a:srgbClr val="C00000"/>
                </a:solidFill>
                <a:cs typeface="Titr" pitchFamily="2" charset="-78"/>
              </a:rPr>
              <a:t/>
            </a:r>
            <a:br>
              <a:rPr lang="fa-IR" sz="1800" dirty="0" smtClean="0">
                <a:solidFill>
                  <a:srgbClr val="C00000"/>
                </a:solidFill>
                <a:cs typeface="Titr" pitchFamily="2" charset="-78"/>
              </a:rPr>
            </a:br>
            <a:r>
              <a:rPr lang="fa-IR" sz="1800" dirty="0" smtClean="0">
                <a:solidFill>
                  <a:srgbClr val="C00000"/>
                </a:solidFill>
                <a:cs typeface="Titr" pitchFamily="2" charset="-78"/>
              </a:rPr>
              <a:t>رئيس مركز آينده‌پژوهي دانشگاه تهران</a:t>
            </a:r>
            <a:r>
              <a:rPr lang="fa-IR" sz="1800" dirty="0" smtClean="0"/>
              <a:t/>
            </a:r>
            <a:br>
              <a:rPr lang="fa-IR" sz="1800" dirty="0" smtClean="0"/>
            </a:br>
            <a:r>
              <a:rPr lang="fa-IR" sz="1800" b="1" dirty="0" smtClean="0">
                <a:solidFill>
                  <a:srgbClr val="0033CC"/>
                </a:solidFill>
                <a:cs typeface="2  Titr" pitchFamily="2" charset="-78"/>
              </a:rPr>
              <a:t/>
            </a:r>
            <a:br>
              <a:rPr lang="fa-IR" sz="1800" b="1" dirty="0" smtClean="0">
                <a:solidFill>
                  <a:srgbClr val="0033CC"/>
                </a:solidFill>
                <a:cs typeface="2  Titr" pitchFamily="2" charset="-78"/>
              </a:rPr>
            </a:br>
            <a:r>
              <a:rPr lang="fa-IR" sz="2000" b="1" dirty="0" smtClean="0">
                <a:solidFill>
                  <a:srgbClr val="0033CC"/>
                </a:solidFill>
                <a:cs typeface="2  Titr" pitchFamily="2" charset="-78"/>
              </a:rPr>
              <a:t/>
            </a:r>
            <a:br>
              <a:rPr lang="fa-IR" sz="2000" b="1" dirty="0" smtClean="0">
                <a:solidFill>
                  <a:srgbClr val="0033CC"/>
                </a:solidFill>
                <a:cs typeface="2  Titr" pitchFamily="2" charset="-78"/>
              </a:rPr>
            </a:br>
            <a:endParaRPr lang="en-US" sz="1400" b="1" dirty="0"/>
          </a:p>
        </p:txBody>
      </p:sp>
      <p:sp>
        <p:nvSpPr>
          <p:cNvPr id="5" name="Rounded Rectangle 4"/>
          <p:cNvSpPr/>
          <p:nvPr/>
        </p:nvSpPr>
        <p:spPr>
          <a:xfrm>
            <a:off x="755576" y="620688"/>
            <a:ext cx="7704856" cy="1728192"/>
          </a:xfrm>
          <a:prstGeom prst="roundRect">
            <a:avLst/>
          </a:prstGeom>
          <a:blipFill>
            <a:blip r:embed="rId3" cstate="print"/>
            <a:tile tx="0" ty="0" sx="100000" sy="100000" flip="none" algn="tl"/>
          </a:blipFill>
          <a:ln/>
        </p:spPr>
        <p:style>
          <a:lnRef idx="2">
            <a:schemeClr val="accent1"/>
          </a:lnRef>
          <a:fillRef idx="1">
            <a:schemeClr val="lt1"/>
          </a:fillRef>
          <a:effectRef idx="0">
            <a:schemeClr val="accent1"/>
          </a:effectRef>
          <a:fontRef idx="minor">
            <a:schemeClr val="dk1"/>
          </a:fontRef>
        </p:style>
        <p:txBody>
          <a:bodyPr rtlCol="1" anchor="ctr"/>
          <a:lstStyle/>
          <a:p>
            <a:pPr algn="ctr" rtl="0">
              <a:lnSpc>
                <a:spcPct val="150000"/>
              </a:lnSpc>
              <a:defRPr/>
            </a:pPr>
            <a:r>
              <a:rPr lang="fa-IR" sz="2400" b="1" dirty="0" smtClean="0">
                <a:ln w="10160">
                  <a:solidFill>
                    <a:schemeClr val="accent1"/>
                  </a:solidFill>
                  <a:prstDash val="solid"/>
                </a:ln>
                <a:solidFill>
                  <a:srgbClr val="FF9900"/>
                </a:solidFill>
                <a:cs typeface="2  Titr" pitchFamily="2" charset="-78"/>
              </a:rPr>
              <a:t> </a:t>
            </a:r>
            <a:r>
              <a:rPr lang="fa-IR" sz="2400" b="1" dirty="0">
                <a:ln w="10160">
                  <a:solidFill>
                    <a:schemeClr val="accent1"/>
                  </a:solidFill>
                  <a:prstDash val="solid"/>
                </a:ln>
                <a:solidFill>
                  <a:srgbClr val="FF9900"/>
                </a:solidFill>
                <a:cs typeface="2  Titr" pitchFamily="2" charset="-78"/>
              </a:rPr>
              <a:t>كارگاه مباني آينده‌پژوهي و روش‌هاي آن»</a:t>
            </a:r>
            <a:r>
              <a:rPr lang="en-US" sz="2400" b="1" dirty="0">
                <a:ln w="10160">
                  <a:solidFill>
                    <a:schemeClr val="accent1"/>
                  </a:solidFill>
                  <a:prstDash val="solid"/>
                </a:ln>
                <a:solidFill>
                  <a:srgbClr val="FF9900"/>
                </a:solidFill>
                <a:cs typeface="2  Titr" pitchFamily="2" charset="-78"/>
              </a:rPr>
              <a:t> </a:t>
            </a:r>
            <a:r>
              <a:rPr lang="fa-IR" sz="2400" b="1" dirty="0">
                <a:ln w="10160">
                  <a:solidFill>
                    <a:schemeClr val="accent1"/>
                  </a:solidFill>
                  <a:prstDash val="solid"/>
                </a:ln>
                <a:solidFill>
                  <a:srgbClr val="FF9900"/>
                </a:solidFill>
                <a:cs typeface="2  Titr" pitchFamily="2" charset="-78"/>
              </a:rPr>
              <a:t>«</a:t>
            </a:r>
            <a:r>
              <a:rPr lang="en-US" sz="2400" b="1" dirty="0">
                <a:ln w="10160">
                  <a:solidFill>
                    <a:schemeClr val="accent1"/>
                  </a:solidFill>
                  <a:prstDash val="solid"/>
                </a:ln>
                <a:solidFill>
                  <a:srgbClr val="FF9900"/>
                </a:solidFill>
                <a:cs typeface="2  Titr" pitchFamily="2" charset="-78"/>
              </a:rPr>
              <a:t/>
            </a:r>
            <a:br>
              <a:rPr lang="en-US" sz="2400" b="1" dirty="0">
                <a:ln w="10160">
                  <a:solidFill>
                    <a:schemeClr val="accent1"/>
                  </a:solidFill>
                  <a:prstDash val="solid"/>
                </a:ln>
                <a:solidFill>
                  <a:srgbClr val="FF9900"/>
                </a:solidFill>
                <a:cs typeface="2  Titr" pitchFamily="2" charset="-78"/>
              </a:rPr>
            </a:br>
            <a:r>
              <a:rPr lang="fa-IR" sz="2200" b="1" dirty="0" smtClean="0">
                <a:ln w="10160">
                  <a:solidFill>
                    <a:schemeClr val="accent1"/>
                  </a:solidFill>
                  <a:prstDash val="solid"/>
                </a:ln>
                <a:solidFill>
                  <a:srgbClr val="FF9900"/>
                </a:solidFill>
                <a:cs typeface="2  Titr" pitchFamily="2" charset="-78"/>
              </a:rPr>
              <a:t> </a:t>
            </a:r>
            <a:endParaRPr lang="fa-IR" sz="2200" b="1" dirty="0">
              <a:ln w="10160">
                <a:solidFill>
                  <a:schemeClr val="accent1"/>
                </a:solidFill>
                <a:prstDash val="solid"/>
              </a:ln>
              <a:solidFill>
                <a:srgbClr val="FF9900"/>
              </a:solidFill>
            </a:endParaRP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pPr eaLnBrk="1" hangingPunct="1">
              <a:defRPr/>
            </a:pPr>
            <a:r>
              <a:rPr lang="ar-SA" smtClean="0"/>
              <a:t/>
            </a:r>
            <a:br>
              <a:rPr lang="ar-SA" smtClean="0"/>
            </a:br>
            <a:endParaRPr lang="fa-IR" smtClean="0"/>
          </a:p>
        </p:txBody>
      </p:sp>
      <p:sp>
        <p:nvSpPr>
          <p:cNvPr id="91141" name="Rectangle 5"/>
          <p:cNvSpPr>
            <a:spLocks noGrp="1" noChangeArrowheads="1"/>
          </p:cNvSpPr>
          <p:nvPr>
            <p:ph type="body" sz="half" idx="1"/>
          </p:nvPr>
        </p:nvSpPr>
        <p:spPr>
          <a:xfrm>
            <a:off x="609600" y="1828800"/>
            <a:ext cx="7848600" cy="4343400"/>
          </a:xfrm>
        </p:spPr>
        <p:txBody>
          <a:bodyPr/>
          <a:lstStyle/>
          <a:p>
            <a:pPr marL="193675" indent="-3175" algn="r" rtl="1" eaLnBrk="1" hangingPunct="1">
              <a:buFont typeface="Wingdings" pitchFamily="2" charset="2"/>
              <a:buNone/>
              <a:defRPr/>
            </a:pPr>
            <a:r>
              <a:rPr lang="ar-SA" sz="2500" b="1" dirty="0" smtClean="0">
                <a:latin typeface="Franklin Gothic Medium" pitchFamily="34" charset="0"/>
                <a:cs typeface="B Mitra" pitchFamily="2" charset="-78"/>
              </a:rPr>
              <a:t>پارادايم يكم</a:t>
            </a:r>
            <a:r>
              <a:rPr lang="ar-SA" sz="2800" dirty="0" smtClean="0">
                <a:latin typeface="Franklin Gothic Medium" pitchFamily="34" charset="0"/>
                <a:cs typeface="B Mitra" pitchFamily="2" charset="-78"/>
              </a:rPr>
              <a:t> گرايشي شديد به عددي </a:t>
            </a:r>
            <a:r>
              <a:rPr lang="fa-IR" sz="2800" dirty="0" smtClean="0">
                <a:latin typeface="Franklin Gothic Medium" pitchFamily="34" charset="0"/>
                <a:cs typeface="B Mitra" pitchFamily="2" charset="-78"/>
              </a:rPr>
              <a:t>ساخت</a:t>
            </a:r>
            <a:r>
              <a:rPr lang="ar-SA" sz="2800" dirty="0" smtClean="0">
                <a:latin typeface="Franklin Gothic Medium" pitchFamily="34" charset="0"/>
                <a:cs typeface="B Mitra" pitchFamily="2" charset="-78"/>
              </a:rPr>
              <a:t>ن پيش</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بيني، روش</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هاي آماري</a:t>
            </a:r>
            <a:r>
              <a:rPr lang="en-US" sz="2800" dirty="0" smtClean="0">
                <a:latin typeface="Franklin Gothic Medium" pitchFamily="34" charset="0"/>
                <a:cs typeface="B Mitra" pitchFamily="2" charset="-78"/>
              </a:rPr>
              <a:t> </a:t>
            </a:r>
            <a:r>
              <a:rPr lang="ar-SA" sz="2800" dirty="0" smtClean="0">
                <a:latin typeface="Franklin Gothic Medium" pitchFamily="34" charset="0"/>
                <a:cs typeface="B Mitra" pitchFamily="2" charset="-78"/>
              </a:rPr>
              <a:t>و</a:t>
            </a:r>
            <a:r>
              <a:rPr lang="en-US" sz="2800" dirty="0" smtClean="0">
                <a:latin typeface="Franklin Gothic Medium" pitchFamily="34" charset="0"/>
                <a:cs typeface="B Mitra" pitchFamily="2" charset="-78"/>
              </a:rPr>
              <a:t> </a:t>
            </a:r>
            <a:r>
              <a:rPr lang="ar-SA" sz="2800" dirty="0" smtClean="0">
                <a:latin typeface="Franklin Gothic Medium" pitchFamily="34" charset="0"/>
                <a:cs typeface="B Mitra" pitchFamily="2" charset="-78"/>
              </a:rPr>
              <a:t>كمي </a:t>
            </a:r>
            <a:r>
              <a:rPr lang="fa-IR" sz="2800" dirty="0" smtClean="0">
                <a:latin typeface="Franklin Gothic Medium" pitchFamily="34" charset="0"/>
                <a:cs typeface="B Mitra" pitchFamily="2" charset="-78"/>
              </a:rPr>
              <a:t>سازی</a:t>
            </a:r>
            <a:r>
              <a:rPr lang="ar-SA" sz="2800" dirty="0" smtClean="0">
                <a:latin typeface="Franklin Gothic Medium" pitchFamily="34" charset="0"/>
                <a:cs typeface="B Mitra" pitchFamily="2" charset="-78"/>
              </a:rPr>
              <a:t> دارد</a:t>
            </a:r>
            <a:r>
              <a:rPr lang="en-US" sz="2800" dirty="0" smtClean="0">
                <a:latin typeface="Franklin Gothic Medium" pitchFamily="34" charset="0"/>
                <a:cs typeface="B Mitra" pitchFamily="2" charset="-78"/>
              </a:rPr>
              <a:t>.</a:t>
            </a:r>
          </a:p>
          <a:p>
            <a:pPr marL="193675" indent="-3175" algn="r" rtl="1" eaLnBrk="1" hangingPunct="1">
              <a:buFont typeface="Wingdings" pitchFamily="2" charset="2"/>
              <a:buNone/>
              <a:defRPr/>
            </a:pPr>
            <a:endParaRPr lang="en-US" sz="2800" dirty="0" smtClean="0">
              <a:latin typeface="Franklin Gothic Medium" pitchFamily="34" charset="0"/>
              <a:cs typeface="B Mitra" pitchFamily="2" charset="-78"/>
            </a:endParaRPr>
          </a:p>
          <a:p>
            <a:pPr marL="193675" indent="-3175" algn="r" rtl="1" eaLnBrk="1" hangingPunct="1">
              <a:buFont typeface="Wingdings" pitchFamily="2" charset="2"/>
              <a:buNone/>
              <a:defRPr/>
            </a:pPr>
            <a:r>
              <a:rPr lang="ar-SA" sz="2500" b="1" dirty="0" smtClean="0">
                <a:latin typeface="Franklin Gothic Medium" pitchFamily="34" charset="0"/>
                <a:cs typeface="B Mitra" pitchFamily="2" charset="-78"/>
              </a:rPr>
              <a:t>پارادايم دوم</a:t>
            </a:r>
            <a:r>
              <a:rPr lang="ar-SA" sz="2800" dirty="0" smtClean="0">
                <a:latin typeface="Franklin Gothic Medium" pitchFamily="34" charset="0"/>
                <a:cs typeface="B Mitra" pitchFamily="2" charset="-78"/>
              </a:rPr>
              <a:t> در فضايي كاملا متفاوت از فضاي اول به مفهومي هم</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چون</a:t>
            </a:r>
            <a:r>
              <a:rPr lang="ar-SA" sz="2800" b="1" u="sng" dirty="0" smtClean="0">
                <a:latin typeface="Franklin Gothic Medium" pitchFamily="34" charset="0"/>
                <a:cs typeface="B Mitra" pitchFamily="2" charset="-78"/>
              </a:rPr>
              <a:t> </a:t>
            </a:r>
            <a:r>
              <a:rPr lang="ar-SA" sz="2500" b="1" dirty="0" smtClean="0">
                <a:latin typeface="Franklin Gothic Medium" pitchFamily="34" charset="0"/>
                <a:cs typeface="B Mitra" pitchFamily="2" charset="-78"/>
              </a:rPr>
              <a:t>مدل</a:t>
            </a:r>
            <a:r>
              <a:rPr lang="en-US" sz="2500" b="1" dirty="0" smtClean="0">
                <a:latin typeface="Franklin Gothic Medium" pitchFamily="34" charset="0"/>
                <a:cs typeface="B Mitra" pitchFamily="2" charset="-78"/>
              </a:rPr>
              <a:t> </a:t>
            </a:r>
            <a:r>
              <a:rPr lang="ar-SA" sz="2500" b="1" dirty="0" smtClean="0">
                <a:latin typeface="Franklin Gothic Medium" pitchFamily="34" charset="0"/>
                <a:cs typeface="B Mitra" pitchFamily="2" charset="-78"/>
              </a:rPr>
              <a:t>هاي آينده</a:t>
            </a:r>
            <a:r>
              <a:rPr lang="ar-SA" sz="2800" b="1" u="sng" dirty="0" smtClean="0">
                <a:latin typeface="Franklin Gothic Medium" pitchFamily="34" charset="0"/>
                <a:cs typeface="B Mitra" pitchFamily="2" charset="-78"/>
              </a:rPr>
              <a:t> </a:t>
            </a:r>
            <a:r>
              <a:rPr lang="ar-SA" sz="2800" dirty="0" smtClean="0">
                <a:latin typeface="Franklin Gothic Medium" pitchFamily="34" charset="0"/>
                <a:cs typeface="B Mitra" pitchFamily="2" charset="-78"/>
              </a:rPr>
              <a:t>(</a:t>
            </a:r>
            <a:r>
              <a:rPr lang="en-US" sz="2500" dirty="0" smtClean="0">
                <a:latin typeface="Times New Roman" pitchFamily="18" charset="0"/>
                <a:cs typeface="B Mitra" pitchFamily="2" charset="-78"/>
              </a:rPr>
              <a:t>Futures models</a:t>
            </a:r>
            <a:r>
              <a:rPr lang="ar-SA" sz="2800" dirty="0" smtClean="0">
                <a:latin typeface="Franklin Gothic Medium" pitchFamily="34" charset="0"/>
                <a:cs typeface="B Mitra" pitchFamily="2" charset="-78"/>
              </a:rPr>
              <a:t>) مي‌پردازد. </a:t>
            </a:r>
          </a:p>
          <a:p>
            <a:pPr marL="193675" indent="-3175" algn="r" rtl="1" eaLnBrk="1" hangingPunct="1">
              <a:buFont typeface="Wingdings" pitchFamily="2" charset="2"/>
              <a:buNone/>
              <a:defRPr/>
            </a:pPr>
            <a:endParaRPr lang="ar-SA" sz="2800" dirty="0" smtClean="0">
              <a:latin typeface="Franklin Gothic Medium" pitchFamily="34" charset="0"/>
              <a:cs typeface="B Mitra" pitchFamily="2" charset="-78"/>
            </a:endParaRPr>
          </a:p>
          <a:p>
            <a:pPr marL="193675" indent="-3175" algn="just" rtl="1" eaLnBrk="1" hangingPunct="1">
              <a:buFont typeface="Wingdings" pitchFamily="2" charset="2"/>
              <a:buNone/>
              <a:defRPr/>
            </a:pPr>
            <a:r>
              <a:rPr lang="ar-SA" sz="2800" dirty="0" smtClean="0">
                <a:latin typeface="Franklin Gothic Medium" pitchFamily="34" charset="0"/>
                <a:cs typeface="B Mitra" pitchFamily="2" charset="-78"/>
              </a:rPr>
              <a:t>گر چه هيچ يك را نمي</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توان به</a:t>
            </a:r>
            <a:r>
              <a:rPr lang="en-US" sz="2800" b="1" dirty="0" smtClean="0">
                <a:latin typeface="Times New Roman" pitchFamily="18" charset="0"/>
                <a:cs typeface="B Mitra" pitchFamily="2" charset="-78"/>
              </a:rPr>
              <a:t>‌</a:t>
            </a:r>
            <a:r>
              <a:rPr lang="fa-IR" sz="2800" dirty="0" smtClean="0">
                <a:latin typeface="Franklin Gothic Medium" pitchFamily="34" charset="0"/>
                <a:cs typeface="B Mitra" pitchFamily="2" charset="-78"/>
              </a:rPr>
              <a:t>طور</a:t>
            </a:r>
            <a:r>
              <a:rPr lang="ar-SA" sz="2800" dirty="0" smtClean="0">
                <a:latin typeface="Franklin Gothic Medium" pitchFamily="34" charset="0"/>
                <a:cs typeface="B Mitra" pitchFamily="2" charset="-78"/>
              </a:rPr>
              <a:t> مطلق رد يا قبول كرد، با اين حال در فعاليت پيش</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بيني بيشتر پيش</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فرض جبري حاكم است و در آينده</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نگاري پيش</a:t>
            </a:r>
            <a:r>
              <a:rPr lang="en-US" sz="2800" b="1" dirty="0" smtClean="0">
                <a:latin typeface="Times New Roman" pitchFamily="18" charset="0"/>
                <a:cs typeface="B Mitra" pitchFamily="2" charset="-78"/>
              </a:rPr>
              <a:t>‌</a:t>
            </a:r>
            <a:r>
              <a:rPr lang="ar-SA" sz="2800" dirty="0" smtClean="0">
                <a:latin typeface="Franklin Gothic Medium" pitchFamily="34" charset="0"/>
                <a:cs typeface="B Mitra" pitchFamily="2" charset="-78"/>
              </a:rPr>
              <a:t>فرض مبتني بر اختيار .</a:t>
            </a:r>
            <a:endParaRPr lang="en-US" sz="2800" dirty="0" smtClean="0">
              <a:latin typeface="Franklin Gothic Medium" pitchFamily="34" charset="0"/>
              <a:cs typeface="B Mitra" pitchFamily="2" charset="-78"/>
            </a:endParaRPr>
          </a:p>
        </p:txBody>
      </p:sp>
      <p:sp>
        <p:nvSpPr>
          <p:cNvPr id="91145" name="Rectangle 9"/>
          <p:cNvSpPr>
            <a:spLocks noChangeArrowheads="1"/>
          </p:cNvSpPr>
          <p:nvPr/>
        </p:nvSpPr>
        <p:spPr bwMode="auto">
          <a:xfrm>
            <a:off x="1676400" y="838200"/>
            <a:ext cx="5867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ar-SA" sz="4400" i="1">
                <a:solidFill>
                  <a:schemeClr val="tx2"/>
                </a:solidFill>
                <a:effectLst>
                  <a:outerShdw blurRad="38100" dist="38100" dir="2700000" algn="tl">
                    <a:srgbClr val="C0C0C0"/>
                  </a:outerShdw>
                </a:effectLst>
                <a:latin typeface="Franklin Gothic Medium" pitchFamily="34" charset="0"/>
                <a:cs typeface="Zar" pitchFamily="2" charset="-78"/>
              </a:rPr>
              <a:t/>
            </a:r>
            <a:br>
              <a:rPr lang="ar-SA" sz="4400" i="1">
                <a:solidFill>
                  <a:schemeClr val="tx2"/>
                </a:solidFill>
                <a:effectLst>
                  <a:outerShdw blurRad="38100" dist="38100" dir="2700000" algn="tl">
                    <a:srgbClr val="C0C0C0"/>
                  </a:outerShdw>
                </a:effectLst>
                <a:latin typeface="Franklin Gothic Medium" pitchFamily="34" charset="0"/>
                <a:cs typeface="Zar" pitchFamily="2" charset="-78"/>
              </a:rPr>
            </a:br>
            <a:endParaRPr lang="fa-IR" sz="4400" i="1">
              <a:solidFill>
                <a:schemeClr val="tx2"/>
              </a:solidFill>
              <a:effectLst>
                <a:outerShdw blurRad="38100" dist="38100" dir="2700000" algn="tl">
                  <a:srgbClr val="C0C0C0"/>
                </a:outerShdw>
              </a:effectLst>
              <a:latin typeface="Franklin Gothic Medium" pitchFamily="34" charset="0"/>
              <a:cs typeface="Zar" pitchFamily="2" charset="-78"/>
            </a:endParaRPr>
          </a:p>
        </p:txBody>
      </p:sp>
      <p:sp>
        <p:nvSpPr>
          <p:cNvPr id="11269" name="Line 10"/>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11"/>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Text Box 12"/>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7</a:t>
            </a:r>
            <a:endParaRPr lang="en-US" sz="2700" b="1">
              <a:cs typeface="B Titr" pitchFamily="2" charset="-78"/>
            </a:endParaRPr>
          </a:p>
        </p:txBody>
      </p:sp>
    </p:spTree>
    <p:extLst>
      <p:ext uri="{BB962C8B-B14F-4D97-AF65-F5344CB8AC3E}">
        <p14:creationId xmlns:p14="http://schemas.microsoft.com/office/powerpoint/2010/main" val="2441327829"/>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304800"/>
            <a:ext cx="5715000" cy="762000"/>
          </a:xfrm>
        </p:spPr>
        <p:txBody>
          <a:bodyPr/>
          <a:lstStyle/>
          <a:p>
            <a:pPr eaLnBrk="1" hangingPunct="1">
              <a:defRPr/>
            </a:pPr>
            <a:r>
              <a:rPr lang="fa-IR" sz="3300" b="1" dirty="0" smtClean="0">
                <a:solidFill>
                  <a:schemeClr val="accent1">
                    <a:lumMod val="75000"/>
                  </a:schemeClr>
                </a:solidFill>
                <a:latin typeface="Franklin Gothic Medium" pitchFamily="34" charset="0"/>
                <a:cs typeface="B Zar" pitchFamily="2" charset="-78"/>
              </a:rPr>
              <a:t>كاركردهاي آينده</a:t>
            </a:r>
            <a:r>
              <a:rPr lang="en-US" sz="3300" b="1" dirty="0" smtClean="0">
                <a:solidFill>
                  <a:schemeClr val="accent1">
                    <a:lumMod val="75000"/>
                  </a:schemeClr>
                </a:solidFill>
                <a:latin typeface="Times New Roman" pitchFamily="18" charset="0"/>
                <a:cs typeface="B Zar" pitchFamily="2" charset="-78"/>
              </a:rPr>
              <a:t>‌</a:t>
            </a:r>
            <a:r>
              <a:rPr lang="ar-SA" sz="3300" b="1" dirty="0" smtClean="0">
                <a:solidFill>
                  <a:schemeClr val="accent1">
                    <a:lumMod val="75000"/>
                  </a:schemeClr>
                </a:solidFill>
                <a:latin typeface="Franklin Gothic Medium" pitchFamily="34" charset="0"/>
                <a:cs typeface="B Zar" pitchFamily="2" charset="-78"/>
              </a:rPr>
              <a:t>نگاري </a:t>
            </a:r>
            <a:r>
              <a:rPr lang="en-US" sz="3300" b="1" dirty="0">
                <a:latin typeface="Franklin Gothic Medium" pitchFamily="34" charset="0"/>
                <a:cs typeface="B Zar" pitchFamily="2" charset="-78"/>
              </a:rPr>
              <a:t>5</a:t>
            </a:r>
            <a:r>
              <a:rPr lang="en-US" sz="3300" b="1" dirty="0">
                <a:solidFill>
                  <a:srgbClr val="C00000"/>
                </a:solidFill>
                <a:latin typeface="Franklin Gothic Medium" pitchFamily="34" charset="0"/>
                <a:cs typeface="B Zar" pitchFamily="2" charset="-78"/>
              </a:rPr>
              <a:t>c</a:t>
            </a:r>
            <a:r>
              <a:rPr lang="ar-SA" sz="3300" b="1" dirty="0" smtClean="0">
                <a:solidFill>
                  <a:schemeClr val="accent1">
                    <a:lumMod val="75000"/>
                  </a:schemeClr>
                </a:solidFill>
                <a:latin typeface="Franklin Gothic Medium" pitchFamily="34" charset="0"/>
                <a:cs typeface="B Zar" pitchFamily="2" charset="-78"/>
              </a:rPr>
              <a:t>   </a:t>
            </a:r>
            <a:r>
              <a:rPr lang="ar-SA" sz="3300" b="1" dirty="0" smtClean="0">
                <a:solidFill>
                  <a:schemeClr val="accent1">
                    <a:lumMod val="75000"/>
                  </a:schemeClr>
                </a:solidFill>
                <a:cs typeface="B Zar" pitchFamily="2" charset="-78"/>
              </a:rPr>
              <a:t> </a:t>
            </a:r>
            <a:endParaRPr lang="fa-IR" sz="3300" b="1" dirty="0" smtClean="0">
              <a:solidFill>
                <a:schemeClr val="accent1">
                  <a:lumMod val="75000"/>
                </a:schemeClr>
              </a:solidFill>
              <a:cs typeface="B Zar" pitchFamily="2" charset="-78"/>
            </a:endParaRPr>
          </a:p>
        </p:txBody>
      </p:sp>
      <p:sp>
        <p:nvSpPr>
          <p:cNvPr id="138243" name="Rectangle 3"/>
          <p:cNvSpPr>
            <a:spLocks noGrp="1" noChangeArrowheads="1"/>
          </p:cNvSpPr>
          <p:nvPr>
            <p:ph type="body" idx="1"/>
          </p:nvPr>
        </p:nvSpPr>
        <p:spPr>
          <a:xfrm>
            <a:off x="228600" y="1447800"/>
            <a:ext cx="8915400" cy="5562600"/>
          </a:xfrm>
        </p:spPr>
        <p:txBody>
          <a:bodyPr/>
          <a:lstStyle/>
          <a:p>
            <a:pPr marL="609600" indent="-609600" algn="ctr" rtl="1" eaLnBrk="1" hangingPunct="1">
              <a:buFont typeface="Wingdings" pitchFamily="2" charset="2"/>
              <a:buNone/>
              <a:defRPr/>
            </a:pPr>
            <a:r>
              <a:rPr lang="ar-SA" sz="2600" b="1" u="sng" dirty="0" smtClean="0">
                <a:latin typeface="Franklin Gothic Medium" pitchFamily="34" charset="0"/>
                <a:cs typeface="B Mitra" pitchFamily="2" charset="-78"/>
              </a:rPr>
              <a:t>كاركرد ارتباطي</a:t>
            </a:r>
            <a:r>
              <a:rPr lang="en-US" sz="2600" b="1" u="sng" dirty="0" smtClean="0">
                <a:latin typeface="Franklin Gothic Medium" pitchFamily="34" charset="0"/>
                <a:cs typeface="B Mitra" pitchFamily="2" charset="-78"/>
              </a:rPr>
              <a:t>  </a:t>
            </a:r>
            <a:r>
              <a:rPr lang="en-US" sz="2600" b="1" u="sng" dirty="0" smtClean="0">
                <a:solidFill>
                  <a:srgbClr val="C00000"/>
                </a:solidFill>
                <a:latin typeface="Franklin Gothic Medium" pitchFamily="34" charset="0"/>
                <a:cs typeface="B Mitra" pitchFamily="2" charset="-78"/>
              </a:rPr>
              <a:t>C</a:t>
            </a:r>
            <a:r>
              <a:rPr lang="en-US" sz="2600" b="1" u="sng" dirty="0" smtClean="0">
                <a:latin typeface="Franklin Gothic Medium" pitchFamily="34" charset="0"/>
                <a:cs typeface="B Mitra" pitchFamily="2" charset="-78"/>
              </a:rPr>
              <a:t>ommunication</a:t>
            </a:r>
            <a:endParaRPr lang="ar-SA" sz="2600" b="1" u="sng" dirty="0" smtClean="0">
              <a:latin typeface="Franklin Gothic Medium" pitchFamily="34" charset="0"/>
              <a:cs typeface="B Mitra" pitchFamily="2" charset="-78"/>
            </a:endParaRPr>
          </a:p>
          <a:p>
            <a:pPr marL="609600" indent="-609600" algn="r" rtl="1" eaLnBrk="1" hangingPunct="1">
              <a:buFont typeface="Wingdings" pitchFamily="2" charset="2"/>
              <a:buNone/>
              <a:defRPr/>
            </a:pPr>
            <a:endParaRPr lang="fa-IR" sz="2600" b="1" dirty="0" smtClean="0">
              <a:latin typeface="Franklin Gothic Medium" pitchFamily="34" charset="0"/>
              <a:cs typeface="B Mitra" pitchFamily="2" charset="-78"/>
            </a:endParaRPr>
          </a:p>
          <a:p>
            <a:pPr marL="609600" indent="-609600" algn="r" rtl="1" eaLnBrk="1" hangingPunct="1">
              <a:buFont typeface="Wingdings" pitchFamily="2" charset="2"/>
              <a:buNone/>
              <a:defRPr/>
            </a:pPr>
            <a:endParaRPr lang="ar-SA" sz="2600" b="1" dirty="0" smtClean="0">
              <a:latin typeface="Franklin Gothic Medium" pitchFamily="34" charset="0"/>
              <a:cs typeface="B Mitra" pitchFamily="2" charset="-78"/>
            </a:endParaRPr>
          </a:p>
          <a:p>
            <a:pPr marL="609600" indent="-609600" algn="r" rtl="1" eaLnBrk="1" hangingPunct="1">
              <a:buFont typeface="Wingdings" pitchFamily="2" charset="2"/>
              <a:buAutoNum type="arabicPeriod"/>
              <a:defRPr/>
            </a:pPr>
            <a:r>
              <a:rPr lang="ar-SA" sz="2600" b="1" i="1" dirty="0" smtClean="0">
                <a:latin typeface="Franklin Gothic Medium" pitchFamily="34" charset="0"/>
                <a:cs typeface="B Mitra" pitchFamily="2" charset="-78"/>
              </a:rPr>
              <a:t>احياء و ترميم حلقه</a:t>
            </a:r>
            <a:r>
              <a:rPr lang="en-US" sz="2600" b="1" i="1" dirty="0" smtClean="0">
                <a:latin typeface="Times New Roman" pitchFamily="18" charset="0"/>
                <a:cs typeface="B Mitra" pitchFamily="2" charset="-78"/>
              </a:rPr>
              <a:t>‌</a:t>
            </a:r>
            <a:r>
              <a:rPr lang="ar-SA" sz="2600" b="1" i="1" dirty="0" smtClean="0">
                <a:latin typeface="Franklin Gothic Medium" pitchFamily="34" charset="0"/>
                <a:cs typeface="B Mitra" pitchFamily="2" charset="-78"/>
              </a:rPr>
              <a:t>هاي ارتباطي </a:t>
            </a:r>
            <a:r>
              <a:rPr lang="ar-SA" sz="2600" b="1" dirty="0" smtClean="0">
                <a:latin typeface="Franklin Gothic Medium" pitchFamily="34" charset="0"/>
                <a:cs typeface="B Mitra" pitchFamily="2" charset="-78"/>
              </a:rPr>
              <a:t>(</a:t>
            </a:r>
            <a:r>
              <a:rPr lang="en-US" sz="2600" b="1" dirty="0" smtClean="0">
                <a:latin typeface="Franklin Gothic Medium" pitchFamily="34" charset="0"/>
                <a:cs typeface="B Mitra" pitchFamily="2" charset="-78"/>
              </a:rPr>
              <a:t>Linkage</a:t>
            </a:r>
            <a:r>
              <a:rPr lang="ar-SA" sz="2600" b="1" dirty="0" smtClean="0">
                <a:latin typeface="Franklin Gothic Medium" pitchFamily="34" charset="0"/>
                <a:cs typeface="B Mitra" pitchFamily="2" charset="-78"/>
              </a:rPr>
              <a:t>) سيستم</a:t>
            </a:r>
          </a:p>
          <a:p>
            <a:pPr marL="609600" indent="-609600" algn="r" rtl="1" eaLnBrk="1" hangingPunct="1">
              <a:buFont typeface="Wingdings" pitchFamily="2" charset="2"/>
              <a:buAutoNum type="arabicPeriod"/>
              <a:defRPr/>
            </a:pPr>
            <a:r>
              <a:rPr lang="ar-SA" sz="2600" b="1" dirty="0" smtClean="0">
                <a:latin typeface="Franklin Gothic Medium" pitchFamily="34" charset="0"/>
                <a:cs typeface="B Mitra" pitchFamily="2" charset="-78"/>
              </a:rPr>
              <a:t>ايجاد</a:t>
            </a:r>
            <a:r>
              <a:rPr lang="ar-SA" sz="2600" b="1" i="1" dirty="0" smtClean="0">
                <a:latin typeface="Franklin Gothic Medium" pitchFamily="34" charset="0"/>
                <a:cs typeface="B Mitra" pitchFamily="2" charset="-78"/>
              </a:rPr>
              <a:t> به خلق زباني </a:t>
            </a:r>
            <a:r>
              <a:rPr lang="ar-SA" sz="2600" b="1" dirty="0" smtClean="0">
                <a:latin typeface="Franklin Gothic Medium" pitchFamily="34" charset="0"/>
                <a:cs typeface="B Mitra" pitchFamily="2" charset="-78"/>
              </a:rPr>
              <a:t>جديد (زبان مشترك ميان بازيگران) </a:t>
            </a:r>
          </a:p>
          <a:p>
            <a:pPr marL="609600" indent="-609600" algn="r" rtl="1" eaLnBrk="1" hangingPunct="1">
              <a:buFont typeface="Wingdings" pitchFamily="2" charset="2"/>
              <a:buNone/>
              <a:defRPr/>
            </a:pPr>
            <a:r>
              <a:rPr lang="ar-SA" sz="2600" b="1" dirty="0" smtClean="0">
                <a:latin typeface="Franklin Gothic Medium" pitchFamily="34" charset="0"/>
                <a:cs typeface="B Mitra" pitchFamily="2" charset="-78"/>
              </a:rPr>
              <a:t>هر </a:t>
            </a:r>
            <a:r>
              <a:rPr lang="ar-SA" sz="2600" b="1" i="1" dirty="0" smtClean="0">
                <a:latin typeface="Franklin Gothic Medium" pitchFamily="34" charset="0"/>
                <a:cs typeface="B Mitra" pitchFamily="2" charset="-78"/>
              </a:rPr>
              <a:t>علم زبان تخصصي</a:t>
            </a:r>
            <a:r>
              <a:rPr lang="ar-SA" sz="2600" b="1" dirty="0" smtClean="0">
                <a:latin typeface="Franklin Gothic Medium" pitchFamily="34" charset="0"/>
                <a:cs typeface="B Mitra" pitchFamily="2" charset="-78"/>
              </a:rPr>
              <a:t> (</a:t>
            </a:r>
            <a:r>
              <a:rPr lang="en-US" sz="2600" b="1" dirty="0" smtClean="0">
                <a:latin typeface="Franklin Gothic Medium" pitchFamily="34" charset="0"/>
                <a:cs typeface="B Mitra" pitchFamily="2" charset="-78"/>
              </a:rPr>
              <a:t>PRIVATE LANGVAGE</a:t>
            </a:r>
            <a:r>
              <a:rPr lang="ar-SA" sz="2600" b="1" dirty="0" smtClean="0">
                <a:latin typeface="Franklin Gothic Medium" pitchFamily="34" charset="0"/>
                <a:cs typeface="B Mitra" pitchFamily="2" charset="-78"/>
              </a:rPr>
              <a:t>) خود را دارد.</a:t>
            </a:r>
          </a:p>
          <a:p>
            <a:pPr marL="609600" indent="-609600" algn="r" rtl="1" eaLnBrk="1" hangingPunct="1">
              <a:buFont typeface="Wingdings" pitchFamily="2" charset="2"/>
              <a:buNone/>
              <a:defRPr/>
            </a:pPr>
            <a:endParaRPr lang="ar-SA" sz="2600" b="1" dirty="0" smtClean="0">
              <a:latin typeface="Franklin Gothic Medium" pitchFamily="34" charset="0"/>
              <a:cs typeface="B Mitra" pitchFamily="2" charset="-78"/>
            </a:endParaRPr>
          </a:p>
          <a:p>
            <a:pPr marL="609600" indent="-609600" algn="just" rtl="1" eaLnBrk="1" hangingPunct="1">
              <a:buFont typeface="Wingdings" pitchFamily="2" charset="2"/>
              <a:buNone/>
              <a:defRPr/>
            </a:pPr>
            <a:r>
              <a:rPr lang="ar-SA" sz="2600" b="1" dirty="0" smtClean="0">
                <a:latin typeface="Franklin Gothic Medium" pitchFamily="34" charset="0"/>
                <a:cs typeface="B Mitra" pitchFamily="2" charset="-78"/>
              </a:rPr>
              <a:t>در سيستم‌هايي كه حلقه</a:t>
            </a:r>
            <a:r>
              <a:rPr lang="en-US" sz="2600" b="1" dirty="0" smtClean="0">
                <a:latin typeface="Times New Roman" pitchFamily="18" charset="0"/>
                <a:cs typeface="B Mitra" pitchFamily="2" charset="-78"/>
              </a:rPr>
              <a:t>‌</a:t>
            </a:r>
            <a:r>
              <a:rPr lang="ar-SA" sz="2600" b="1" dirty="0" smtClean="0">
                <a:latin typeface="Franklin Gothic Medium" pitchFamily="34" charset="0"/>
                <a:cs typeface="B Mitra" pitchFamily="2" charset="-78"/>
              </a:rPr>
              <a:t>هاي ارتباطي ما بين اجزاء آن سيستم توسعه يافته است. سيستم بسيار اثربخش</a:t>
            </a:r>
            <a:r>
              <a:rPr lang="en-US" sz="2600" b="1" dirty="0" smtClean="0">
                <a:latin typeface="Times New Roman" pitchFamily="18" charset="0"/>
                <a:cs typeface="B Mitra" pitchFamily="2" charset="-78"/>
              </a:rPr>
              <a:t>‌</a:t>
            </a:r>
            <a:r>
              <a:rPr lang="ar-SA" sz="2600" b="1" dirty="0" smtClean="0">
                <a:latin typeface="Franklin Gothic Medium" pitchFamily="34" charset="0"/>
                <a:cs typeface="B Mitra" pitchFamily="2" charset="-78"/>
              </a:rPr>
              <a:t>تر از سيستم‌هايي كار مي</a:t>
            </a:r>
            <a:r>
              <a:rPr lang="en-US" sz="2600" b="1" dirty="0" smtClean="0">
                <a:latin typeface="Times New Roman" pitchFamily="18" charset="0"/>
                <a:cs typeface="B Mitra" pitchFamily="2" charset="-78"/>
              </a:rPr>
              <a:t>‌</a:t>
            </a:r>
            <a:r>
              <a:rPr lang="ar-SA" sz="2600" b="1" dirty="0" smtClean="0">
                <a:latin typeface="Franklin Gothic Medium" pitchFamily="34" charset="0"/>
                <a:cs typeface="B Mitra" pitchFamily="2" charset="-78"/>
              </a:rPr>
              <a:t>كند كه در آن بازيگران قوي</a:t>
            </a:r>
            <a:r>
              <a:rPr lang="en-US" sz="2600" b="1" dirty="0" smtClean="0">
                <a:latin typeface="Times New Roman" pitchFamily="18" charset="0"/>
                <a:cs typeface="B Mitra" pitchFamily="2" charset="-78"/>
              </a:rPr>
              <a:t>‌</a:t>
            </a:r>
            <a:r>
              <a:rPr lang="ar-SA" sz="2600" b="1" dirty="0" smtClean="0">
                <a:latin typeface="Franklin Gothic Medium" pitchFamily="34" charset="0"/>
                <a:cs typeface="B Mitra" pitchFamily="2" charset="-78"/>
              </a:rPr>
              <a:t>ترند حال آنكه روابط ميان آن</a:t>
            </a:r>
            <a:r>
              <a:rPr lang="en-US" sz="2600" b="1" dirty="0" smtClean="0">
                <a:latin typeface="Times New Roman" pitchFamily="18" charset="0"/>
                <a:cs typeface="B Mitra" pitchFamily="2" charset="-78"/>
              </a:rPr>
              <a:t>‌</a:t>
            </a:r>
            <a:r>
              <a:rPr lang="ar-SA" sz="2600" b="1" dirty="0" smtClean="0">
                <a:latin typeface="Franklin Gothic Medium" pitchFamily="34" charset="0"/>
                <a:cs typeface="B Mitra" pitchFamily="2" charset="-78"/>
              </a:rPr>
              <a:t>ها ضعيف</a:t>
            </a:r>
            <a:r>
              <a:rPr lang="en-US" sz="2600" b="1" dirty="0" smtClean="0">
                <a:latin typeface="Times New Roman" pitchFamily="18" charset="0"/>
                <a:cs typeface="B Mitra" pitchFamily="2" charset="-78"/>
              </a:rPr>
              <a:t>‌</a:t>
            </a:r>
            <a:r>
              <a:rPr lang="ar-SA" sz="2600" b="1" dirty="0" smtClean="0">
                <a:latin typeface="Franklin Gothic Medium" pitchFamily="34" charset="0"/>
                <a:cs typeface="B Mitra" pitchFamily="2" charset="-78"/>
              </a:rPr>
              <a:t>تر است. </a:t>
            </a:r>
            <a:endParaRPr lang="en-US" sz="2600" b="1" dirty="0" smtClean="0">
              <a:latin typeface="Franklin Gothic Medium" pitchFamily="34" charset="0"/>
              <a:cs typeface="B Mitra" pitchFamily="2" charset="-78"/>
            </a:endParaRPr>
          </a:p>
        </p:txBody>
      </p:sp>
      <p:sp>
        <p:nvSpPr>
          <p:cNvPr id="35844" name="Oval 4"/>
          <p:cNvSpPr>
            <a:spLocks noChangeArrowheads="1"/>
          </p:cNvSpPr>
          <p:nvPr/>
        </p:nvSpPr>
        <p:spPr bwMode="auto">
          <a:xfrm>
            <a:off x="2296272" y="1828800"/>
            <a:ext cx="1257300" cy="1028700"/>
          </a:xfrm>
          <a:prstGeom prst="ellipse">
            <a:avLst/>
          </a:prstGeom>
          <a:solidFill>
            <a:srgbClr val="FFFF00"/>
          </a:solidFill>
          <a:ln w="9525">
            <a:solidFill>
              <a:srgbClr val="000000"/>
            </a:solidFill>
            <a:round/>
            <a:headEnd/>
            <a:tailEnd/>
          </a:ln>
        </p:spPr>
        <p:txBody>
          <a:bodyPr/>
          <a:lstStyle/>
          <a:p>
            <a:pPr algn="ctr" eaLnBrk="0" hangingPunct="0"/>
            <a:r>
              <a:rPr lang="ar-SA" b="1" dirty="0">
                <a:solidFill>
                  <a:srgbClr val="C00000"/>
                </a:solidFill>
                <a:latin typeface="Mitra" pitchFamily="2" charset="-78"/>
                <a:cs typeface="B Zar" pitchFamily="2" charset="-78"/>
              </a:rPr>
              <a:t>تمايل به</a:t>
            </a:r>
            <a:endParaRPr lang="en-US" b="1" dirty="0">
              <a:solidFill>
                <a:srgbClr val="C00000"/>
              </a:solidFill>
              <a:latin typeface="Mitra" pitchFamily="2" charset="-78"/>
              <a:cs typeface="B Zar" pitchFamily="2" charset="-78"/>
            </a:endParaRPr>
          </a:p>
          <a:p>
            <a:pPr algn="ctr" eaLnBrk="0" hangingPunct="0"/>
            <a:r>
              <a:rPr lang="ar-SA" b="1" dirty="0">
                <a:solidFill>
                  <a:srgbClr val="C00000"/>
                </a:solidFill>
                <a:latin typeface="Mitra" pitchFamily="2" charset="-78"/>
                <a:cs typeface="B Zar" pitchFamily="2" charset="-78"/>
              </a:rPr>
              <a:t>مساعدت عملي</a:t>
            </a:r>
          </a:p>
        </p:txBody>
      </p:sp>
      <p:sp>
        <p:nvSpPr>
          <p:cNvPr id="35845" name="Oval 5"/>
          <p:cNvSpPr>
            <a:spLocks noChangeArrowheads="1"/>
          </p:cNvSpPr>
          <p:nvPr/>
        </p:nvSpPr>
        <p:spPr bwMode="auto">
          <a:xfrm rot="21399684">
            <a:off x="156944" y="1880450"/>
            <a:ext cx="1257300" cy="1010493"/>
          </a:xfrm>
          <a:prstGeom prst="ellipse">
            <a:avLst/>
          </a:prstGeom>
          <a:solidFill>
            <a:srgbClr val="FFFF00"/>
          </a:solidFill>
          <a:ln w="9525">
            <a:solidFill>
              <a:srgbClr val="000000"/>
            </a:solidFill>
            <a:round/>
            <a:headEnd/>
            <a:tailEnd/>
          </a:ln>
        </p:spPr>
        <p:txBody>
          <a:bodyPr/>
          <a:lstStyle/>
          <a:p>
            <a:pPr algn="ctr" eaLnBrk="0" hangingPunct="0"/>
            <a:r>
              <a:rPr lang="ar-SA" sz="2000" b="1" dirty="0">
                <a:solidFill>
                  <a:srgbClr val="C00000"/>
                </a:solidFill>
                <a:latin typeface="Mitra" pitchFamily="2" charset="-78"/>
                <a:cs typeface="B Zar" pitchFamily="2" charset="-78"/>
              </a:rPr>
              <a:t>هدف</a:t>
            </a:r>
            <a:r>
              <a:rPr lang="en-US" sz="2000" b="1" dirty="0">
                <a:solidFill>
                  <a:srgbClr val="C00000"/>
                </a:solidFill>
                <a:latin typeface="Mitra" pitchFamily="2" charset="-78"/>
                <a:cs typeface="B Zar" pitchFamily="2" charset="-78"/>
              </a:rPr>
              <a:t>   </a:t>
            </a:r>
            <a:r>
              <a:rPr lang="en-US" sz="2000" b="1" dirty="0">
                <a:solidFill>
                  <a:schemeClr val="bg2"/>
                </a:solidFill>
                <a:latin typeface="Mitra" pitchFamily="2" charset="-78"/>
                <a:cs typeface="B Zar" pitchFamily="2" charset="-78"/>
              </a:rPr>
              <a:t> </a:t>
            </a:r>
            <a:r>
              <a:rPr lang="ar-SA" sz="2000" b="1" dirty="0">
                <a:solidFill>
                  <a:srgbClr val="C00000"/>
                </a:solidFill>
                <a:latin typeface="Mitra" pitchFamily="2" charset="-78"/>
                <a:cs typeface="B Zar" pitchFamily="2" charset="-78"/>
              </a:rPr>
              <a:t>مشترك</a:t>
            </a:r>
            <a:r>
              <a:rPr lang="ar-SA" sz="2000" b="1" dirty="0">
                <a:solidFill>
                  <a:srgbClr val="C00000"/>
                </a:solidFill>
                <a:latin typeface="Mitra" pitchFamily="2" charset="-78"/>
                <a:cs typeface="Mitra" pitchFamily="2" charset="-78"/>
              </a:rPr>
              <a:t> </a:t>
            </a:r>
            <a:endParaRPr lang="en-US" sz="2000" b="1" dirty="0">
              <a:solidFill>
                <a:srgbClr val="C00000"/>
              </a:solidFill>
              <a:latin typeface="Mitra" pitchFamily="2" charset="-78"/>
              <a:cs typeface="Mitra" pitchFamily="2" charset="-78"/>
            </a:endParaRPr>
          </a:p>
        </p:txBody>
      </p:sp>
      <p:sp>
        <p:nvSpPr>
          <p:cNvPr id="35846" name="Oval 6"/>
          <p:cNvSpPr>
            <a:spLocks noChangeArrowheads="1"/>
          </p:cNvSpPr>
          <p:nvPr/>
        </p:nvSpPr>
        <p:spPr bwMode="auto">
          <a:xfrm>
            <a:off x="1295400" y="1882100"/>
            <a:ext cx="1257300" cy="1028700"/>
          </a:xfrm>
          <a:prstGeom prst="ellipse">
            <a:avLst/>
          </a:prstGeom>
          <a:solidFill>
            <a:srgbClr val="FF6600"/>
          </a:solidFill>
          <a:ln w="9525">
            <a:solidFill>
              <a:srgbClr val="000000"/>
            </a:solidFill>
            <a:round/>
            <a:headEnd/>
            <a:tailEnd/>
          </a:ln>
        </p:spPr>
        <p:txBody>
          <a:bodyPr/>
          <a:lstStyle/>
          <a:p>
            <a:pPr algn="ctr" eaLnBrk="0" hangingPunct="0"/>
            <a:endParaRPr lang="en-US" sz="1200" b="1">
              <a:latin typeface="Mitra" pitchFamily="2" charset="-78"/>
              <a:cs typeface="Mitra" pitchFamily="2" charset="-78"/>
            </a:endParaRPr>
          </a:p>
          <a:p>
            <a:pPr algn="ctr" eaLnBrk="0" hangingPunct="0"/>
            <a:r>
              <a:rPr lang="ar-SA" b="1">
                <a:solidFill>
                  <a:schemeClr val="bg2"/>
                </a:solidFill>
                <a:latin typeface="Mitra" pitchFamily="2" charset="-78"/>
                <a:cs typeface="B Zar" pitchFamily="2" charset="-78"/>
              </a:rPr>
              <a:t>ارتباطات</a:t>
            </a:r>
            <a:endParaRPr lang="en-US" b="1">
              <a:solidFill>
                <a:schemeClr val="bg2"/>
              </a:solidFill>
              <a:latin typeface="Mitra" pitchFamily="2" charset="-78"/>
              <a:cs typeface="B Zar" pitchFamily="2" charset="-78"/>
            </a:endParaRPr>
          </a:p>
        </p:txBody>
      </p:sp>
      <p:sp>
        <p:nvSpPr>
          <p:cNvPr id="35847" name="Line 7"/>
          <p:cNvSpPr>
            <a:spLocks noChangeShapeType="1"/>
          </p:cNvSpPr>
          <p:nvPr/>
        </p:nvSpPr>
        <p:spPr bwMode="auto">
          <a:xfrm>
            <a:off x="0" y="11430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8"/>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Text Box 9"/>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31</a:t>
            </a:r>
            <a:endParaRPr lang="en-US" sz="2700" b="1">
              <a:cs typeface="B Titr" pitchFamily="2" charset="-78"/>
            </a:endParaRPr>
          </a:p>
        </p:txBody>
      </p:sp>
    </p:spTree>
    <p:extLst>
      <p:ext uri="{BB962C8B-B14F-4D97-AF65-F5344CB8AC3E}">
        <p14:creationId xmlns:p14="http://schemas.microsoft.com/office/powerpoint/2010/main" val="1715317493"/>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228600" y="1371600"/>
            <a:ext cx="8686800" cy="5486400"/>
          </a:xfrm>
        </p:spPr>
        <p:txBody>
          <a:bodyPr/>
          <a:lstStyle/>
          <a:p>
            <a:pPr marL="609600" indent="-609600" algn="ctr" rtl="1" eaLnBrk="1" hangingPunct="1">
              <a:lnSpc>
                <a:spcPct val="120000"/>
              </a:lnSpc>
              <a:buFont typeface="Wingdings" pitchFamily="2" charset="2"/>
              <a:buNone/>
              <a:defRPr/>
            </a:pPr>
            <a:r>
              <a:rPr lang="ar-SA" sz="2500" b="1" u="sng" dirty="0" smtClean="0">
                <a:latin typeface="Franklin Gothic Medium" pitchFamily="34" charset="0"/>
                <a:cs typeface="B Mitra" pitchFamily="2" charset="-78"/>
              </a:rPr>
              <a:t>تمركز بلندمدت </a:t>
            </a:r>
            <a:r>
              <a:rPr lang="en-US" sz="3600" b="1" u="sng" dirty="0" smtClean="0">
                <a:solidFill>
                  <a:srgbClr val="C00000"/>
                </a:solidFill>
                <a:latin typeface="Franklin Gothic Medium" pitchFamily="34" charset="0"/>
                <a:cs typeface="B Mitra" pitchFamily="2" charset="-78"/>
              </a:rPr>
              <a:t>C</a:t>
            </a:r>
            <a:r>
              <a:rPr lang="en-US" sz="2500" b="1" u="sng" dirty="0" smtClean="0">
                <a:latin typeface="Franklin Gothic Medium" pitchFamily="34" charset="0"/>
                <a:cs typeface="B Mitra" pitchFamily="2" charset="-78"/>
              </a:rPr>
              <a:t>oncentration on the longer term </a:t>
            </a:r>
            <a:endParaRPr lang="ar-SA" sz="2500" b="1" u="sng" dirty="0" smtClean="0">
              <a:latin typeface="Franklin Gothic Medium" pitchFamily="34" charset="0"/>
              <a:cs typeface="B Mitra" pitchFamily="2" charset="-78"/>
            </a:endParaRPr>
          </a:p>
          <a:p>
            <a:pPr marL="609600" indent="-609600" algn="r" rtl="1" eaLnBrk="1" hangingPunct="1">
              <a:lnSpc>
                <a:spcPct val="120000"/>
              </a:lnSpc>
              <a:buFont typeface="Wingdings" pitchFamily="2" charset="2"/>
              <a:buNone/>
              <a:defRPr/>
            </a:pPr>
            <a:endParaRPr lang="ar-SA" sz="2500" b="1" u="sng" dirty="0" smtClean="0">
              <a:latin typeface="Franklin Gothic Medium" pitchFamily="34" charset="0"/>
              <a:cs typeface="B Mitra" pitchFamily="2" charset="-78"/>
            </a:endParaRPr>
          </a:p>
          <a:p>
            <a:pPr marL="609600" indent="-609600" algn="just" rtl="1" eaLnBrk="1" hangingPunct="1">
              <a:lnSpc>
                <a:spcPct val="120000"/>
              </a:lnSpc>
              <a:buFont typeface="Wingdings" pitchFamily="2" charset="2"/>
              <a:buNone/>
              <a:defRPr/>
            </a:pPr>
            <a:r>
              <a:rPr lang="ar-SA" sz="2500" b="1" dirty="0" smtClean="0">
                <a:latin typeface="Franklin Gothic Medium" pitchFamily="34" charset="0"/>
                <a:cs typeface="B Mitra" pitchFamily="2" charset="-78"/>
              </a:rPr>
              <a:t>عمر كوتاه دولت</a:t>
            </a:r>
            <a:r>
              <a:rPr lang="en-US" sz="2500" b="1" dirty="0" smtClean="0">
                <a:latin typeface="Times New Roman" pitchFamily="18" charset="0"/>
                <a:cs typeface="B Mitra" pitchFamily="2" charset="-78"/>
              </a:rPr>
              <a:t>‌</a:t>
            </a:r>
            <a:r>
              <a:rPr lang="ar-SA" sz="2500" b="1" dirty="0" smtClean="0">
                <a:latin typeface="Franklin Gothic Medium" pitchFamily="34" charset="0"/>
                <a:cs typeface="B Mitra" pitchFamily="2" charset="-78"/>
              </a:rPr>
              <a:t>ها، مجالس قانونگذار، سياستگذاران و..</a:t>
            </a:r>
          </a:p>
          <a:p>
            <a:pPr marL="609600" indent="-609600" algn="just" rtl="1" eaLnBrk="1" hangingPunct="1">
              <a:lnSpc>
                <a:spcPct val="120000"/>
              </a:lnSpc>
              <a:buFont typeface="Wingdings" pitchFamily="2" charset="2"/>
              <a:buNone/>
              <a:defRPr/>
            </a:pPr>
            <a:r>
              <a:rPr lang="ar-SA" sz="2500" b="1" dirty="0" smtClean="0">
                <a:latin typeface="Franklin Gothic Medium" pitchFamily="34" charset="0"/>
                <a:cs typeface="B Mitra" pitchFamily="2" charset="-78"/>
              </a:rPr>
              <a:t> در اثر روش</a:t>
            </a:r>
            <a:r>
              <a:rPr lang="en-US" sz="2500" b="1" dirty="0" smtClean="0">
                <a:latin typeface="Times New Roman" pitchFamily="18" charset="0"/>
                <a:cs typeface="B Mitra" pitchFamily="2" charset="-78"/>
              </a:rPr>
              <a:t>‌</a:t>
            </a:r>
            <a:r>
              <a:rPr lang="ar-SA" sz="2500" b="1" dirty="0" smtClean="0">
                <a:latin typeface="Franklin Gothic Medium" pitchFamily="34" charset="0"/>
                <a:cs typeface="B Mitra" pitchFamily="2" charset="-78"/>
              </a:rPr>
              <a:t>هاي دموكراتيك</a:t>
            </a:r>
          </a:p>
          <a:p>
            <a:pPr marL="609600" indent="-609600" algn="just" rtl="1" eaLnBrk="1" hangingPunct="1">
              <a:lnSpc>
                <a:spcPct val="120000"/>
              </a:lnSpc>
              <a:buFont typeface="Wingdings" pitchFamily="2" charset="2"/>
              <a:buNone/>
              <a:defRPr/>
            </a:pPr>
            <a:endParaRPr lang="ar-SA" sz="2500" b="1" dirty="0" smtClean="0">
              <a:latin typeface="Franklin Gothic Medium" pitchFamily="34" charset="0"/>
              <a:cs typeface="B Mitra" pitchFamily="2" charset="-78"/>
            </a:endParaRPr>
          </a:p>
          <a:p>
            <a:pPr marL="609600" indent="-609600" algn="just" rtl="1" eaLnBrk="1" hangingPunct="1">
              <a:lnSpc>
                <a:spcPct val="120000"/>
              </a:lnSpc>
              <a:buFont typeface="Wingdings" pitchFamily="2" charset="2"/>
              <a:buNone/>
              <a:defRPr/>
            </a:pPr>
            <a:r>
              <a:rPr lang="ar-SA" sz="2500" b="1" dirty="0" smtClean="0">
                <a:latin typeface="Franklin Gothic Medium" pitchFamily="34" charset="0"/>
                <a:cs typeface="B Mitra" pitchFamily="2" charset="-78"/>
              </a:rPr>
              <a:t>سياست </a:t>
            </a:r>
            <a:r>
              <a:rPr lang="ar-SA" sz="2500" b="1" i="1" dirty="0" smtClean="0">
                <a:solidFill>
                  <a:schemeClr val="tx2"/>
                </a:solidFill>
                <a:latin typeface="Franklin Gothic Medium" pitchFamily="34" charset="0"/>
                <a:cs typeface="B Mitra" pitchFamily="2" charset="-78"/>
              </a:rPr>
              <a:t>رها سازي و دل كندن سازمان يافته</a:t>
            </a:r>
            <a:r>
              <a:rPr lang="ar-SA" sz="2500" b="1" dirty="0" smtClean="0">
                <a:latin typeface="Franklin Gothic Medium" pitchFamily="34" charset="0"/>
                <a:cs typeface="B Mitra" pitchFamily="2" charset="-78"/>
              </a:rPr>
              <a:t> </a:t>
            </a:r>
            <a:r>
              <a:rPr lang="ar-SA" sz="2000" b="1" dirty="0" smtClean="0">
                <a:latin typeface="Franklin Gothic Medium" pitchFamily="34" charset="0"/>
                <a:cs typeface="B Mitra" pitchFamily="2" charset="-78"/>
              </a:rPr>
              <a:t>(</a:t>
            </a:r>
            <a:r>
              <a:rPr lang="en-US" sz="2000" b="1" dirty="0" smtClean="0">
                <a:latin typeface="Arial" charset="0"/>
                <a:cs typeface="B Mitra" pitchFamily="2" charset="-78"/>
              </a:rPr>
              <a:t>organized abandonment</a:t>
            </a:r>
            <a:r>
              <a:rPr lang="ar-SA" sz="2000" b="1" dirty="0" smtClean="0">
                <a:latin typeface="Franklin Gothic Medium" pitchFamily="34" charset="0"/>
                <a:cs typeface="B Mitra" pitchFamily="2" charset="-78"/>
              </a:rPr>
              <a:t>) </a:t>
            </a:r>
          </a:p>
          <a:p>
            <a:pPr marL="609600" indent="-609600" algn="just" rtl="1" eaLnBrk="1" hangingPunct="1">
              <a:lnSpc>
                <a:spcPct val="120000"/>
              </a:lnSpc>
              <a:buFont typeface="Wingdings" pitchFamily="2" charset="2"/>
              <a:buNone/>
              <a:defRPr/>
            </a:pPr>
            <a:r>
              <a:rPr lang="ar-SA" sz="2500" b="1" dirty="0" smtClean="0">
                <a:latin typeface="Franklin Gothic Medium" pitchFamily="34" charset="0"/>
                <a:cs typeface="B Mitra" pitchFamily="2" charset="-78"/>
              </a:rPr>
              <a:t>رويارويي با سوالات و چالش</a:t>
            </a:r>
            <a:r>
              <a:rPr lang="en-US" sz="2500" b="1" dirty="0" smtClean="0">
                <a:latin typeface="Times New Roman" pitchFamily="18" charset="0"/>
                <a:cs typeface="B Mitra" pitchFamily="2" charset="-78"/>
              </a:rPr>
              <a:t>‌</a:t>
            </a:r>
            <a:r>
              <a:rPr lang="ar-SA" sz="2500" b="1" dirty="0" smtClean="0">
                <a:latin typeface="Franklin Gothic Medium" pitchFamily="34" charset="0"/>
                <a:cs typeface="B Mitra" pitchFamily="2" charset="-78"/>
              </a:rPr>
              <a:t>هايي از نوع </a:t>
            </a:r>
            <a:r>
              <a:rPr lang="ar-SA" sz="2500" b="1" i="1" dirty="0" smtClean="0">
                <a:solidFill>
                  <a:schemeClr val="tx2"/>
                </a:solidFill>
                <a:latin typeface="Franklin Gothic Medium" pitchFamily="34" charset="0"/>
                <a:cs typeface="B Mitra" pitchFamily="2" charset="-78"/>
              </a:rPr>
              <a:t>چه چيز را ترك كردن</a:t>
            </a:r>
            <a:r>
              <a:rPr lang="ar-SA" sz="2500" b="1" dirty="0" smtClean="0">
                <a:solidFill>
                  <a:schemeClr val="tx2"/>
                </a:solidFill>
                <a:latin typeface="Franklin Gothic Medium" pitchFamily="34" charset="0"/>
                <a:cs typeface="B Mitra" pitchFamily="2" charset="-78"/>
              </a:rPr>
              <a:t>؟</a:t>
            </a:r>
            <a:r>
              <a:rPr lang="ar-SA" sz="2500" b="1" dirty="0" smtClean="0">
                <a:latin typeface="Franklin Gothic Medium" pitchFamily="34" charset="0"/>
                <a:cs typeface="B Mitra" pitchFamily="2" charset="-78"/>
              </a:rPr>
              <a:t> </a:t>
            </a:r>
          </a:p>
          <a:p>
            <a:pPr marL="609600" indent="-609600" algn="just" rtl="1" eaLnBrk="1" hangingPunct="1">
              <a:lnSpc>
                <a:spcPct val="120000"/>
              </a:lnSpc>
              <a:buFont typeface="Wingdings" pitchFamily="2" charset="2"/>
              <a:buNone/>
              <a:defRPr/>
            </a:pPr>
            <a:r>
              <a:rPr lang="ar-SA" sz="2500" b="1" dirty="0" smtClean="0">
                <a:latin typeface="Franklin Gothic Medium" pitchFamily="34" charset="0"/>
                <a:cs typeface="B Mitra" pitchFamily="2" charset="-78"/>
              </a:rPr>
              <a:t>و </a:t>
            </a:r>
            <a:r>
              <a:rPr lang="ar-SA" sz="2500" b="1" i="1" dirty="0" smtClean="0">
                <a:solidFill>
                  <a:schemeClr val="tx2"/>
                </a:solidFill>
                <a:latin typeface="Franklin Gothic Medium" pitchFamily="34" charset="0"/>
                <a:cs typeface="B Mitra" pitchFamily="2" charset="-78"/>
              </a:rPr>
              <a:t>چگونه ترك كردن</a:t>
            </a:r>
            <a:r>
              <a:rPr lang="ar-SA" sz="2500" b="1" dirty="0" smtClean="0">
                <a:solidFill>
                  <a:schemeClr val="tx2"/>
                </a:solidFill>
                <a:latin typeface="Franklin Gothic Medium" pitchFamily="34" charset="0"/>
                <a:cs typeface="B Mitra" pitchFamily="2" charset="-78"/>
              </a:rPr>
              <a:t>؟</a:t>
            </a:r>
            <a:endParaRPr lang="en-US" sz="2500" b="1" dirty="0" smtClean="0">
              <a:solidFill>
                <a:schemeClr val="tx2"/>
              </a:solidFill>
              <a:latin typeface="Franklin Gothic Medium" pitchFamily="34" charset="0"/>
              <a:cs typeface="B Mitra" pitchFamily="2" charset="-78"/>
            </a:endParaRPr>
          </a:p>
          <a:p>
            <a:pPr marL="609600" indent="-609600" algn="just" rtl="1" eaLnBrk="1" hangingPunct="1">
              <a:lnSpc>
                <a:spcPct val="90000"/>
              </a:lnSpc>
              <a:buFont typeface="Wingdings" pitchFamily="2" charset="2"/>
              <a:buNone/>
              <a:defRPr/>
            </a:pPr>
            <a:endParaRPr lang="en-US" sz="2500" b="1" dirty="0" smtClean="0">
              <a:solidFill>
                <a:schemeClr val="tx2"/>
              </a:solidFill>
              <a:latin typeface="Franklin Gothic Medium" pitchFamily="34" charset="0"/>
              <a:cs typeface="B Mitra" pitchFamily="2" charset="-78"/>
            </a:endParaRPr>
          </a:p>
        </p:txBody>
      </p:sp>
      <p:sp>
        <p:nvSpPr>
          <p:cNvPr id="36867" name="Line 7"/>
          <p:cNvSpPr>
            <a:spLocks noChangeShapeType="1"/>
          </p:cNvSpPr>
          <p:nvPr/>
        </p:nvSpPr>
        <p:spPr bwMode="auto">
          <a:xfrm>
            <a:off x="0" y="11430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8" name="Line 8"/>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9" name="Text Box 9"/>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32</a:t>
            </a:r>
            <a:endParaRPr lang="en-US" sz="2700" b="1">
              <a:cs typeface="B Titr" pitchFamily="2" charset="-78"/>
            </a:endParaRPr>
          </a:p>
        </p:txBody>
      </p:sp>
      <p:sp>
        <p:nvSpPr>
          <p:cNvPr id="57355" name="Rectangle 11"/>
          <p:cNvSpPr>
            <a:spLocks noGrp="1" noChangeArrowheads="1"/>
          </p:cNvSpPr>
          <p:nvPr>
            <p:ph type="title"/>
          </p:nvPr>
        </p:nvSpPr>
        <p:spPr>
          <a:xfrm>
            <a:off x="533400" y="176213"/>
            <a:ext cx="8229600" cy="966787"/>
          </a:xfrm>
        </p:spPr>
        <p:txBody>
          <a:bodyPr/>
          <a:lstStyle/>
          <a:p>
            <a:pPr eaLnBrk="1" hangingPunct="1">
              <a:defRPr/>
            </a:pPr>
            <a:r>
              <a:rPr lang="en-US" sz="3300" b="1" dirty="0">
                <a:latin typeface="Franklin Gothic Medium" pitchFamily="34" charset="0"/>
                <a:cs typeface="B Zar" pitchFamily="2" charset="-78"/>
              </a:rPr>
              <a:t>5</a:t>
            </a:r>
            <a:r>
              <a:rPr lang="en-US" sz="3300" b="1" dirty="0">
                <a:solidFill>
                  <a:schemeClr val="hlink"/>
                </a:solidFill>
                <a:latin typeface="Franklin Gothic Medium" pitchFamily="34" charset="0"/>
                <a:cs typeface="B Zar" pitchFamily="2" charset="-78"/>
              </a:rPr>
              <a:t>c</a:t>
            </a:r>
            <a:r>
              <a:rPr lang="fa-IR" sz="3300" b="1" dirty="0">
                <a:solidFill>
                  <a:schemeClr val="hlink"/>
                </a:solidFill>
                <a:latin typeface="Franklin Gothic Medium" pitchFamily="34" charset="0"/>
                <a:cs typeface="B Zar" pitchFamily="2" charset="-78"/>
              </a:rPr>
              <a:t>كاركردهاي آينده</a:t>
            </a:r>
            <a:r>
              <a:rPr lang="en-US" sz="3300" b="1" dirty="0">
                <a:solidFill>
                  <a:schemeClr val="hlink"/>
                </a:solidFill>
                <a:latin typeface="Times New Roman" pitchFamily="18" charset="0"/>
                <a:cs typeface="B Zar" pitchFamily="2" charset="-78"/>
              </a:rPr>
              <a:t>‌</a:t>
            </a:r>
            <a:r>
              <a:rPr lang="ar-SA" sz="3300" b="1" dirty="0">
                <a:solidFill>
                  <a:schemeClr val="hlink"/>
                </a:solidFill>
                <a:latin typeface="Franklin Gothic Medium" pitchFamily="34" charset="0"/>
                <a:cs typeface="B Zar" pitchFamily="2" charset="-78"/>
              </a:rPr>
              <a:t>نگاري </a:t>
            </a:r>
            <a:endParaRPr lang="fa-IR" sz="3300" b="1" dirty="0" smtClean="0">
              <a:cs typeface="B Zar" pitchFamily="2" charset="-78"/>
            </a:endParaRPr>
          </a:p>
        </p:txBody>
      </p:sp>
    </p:spTree>
    <p:extLst>
      <p:ext uri="{BB962C8B-B14F-4D97-AF65-F5344CB8AC3E}">
        <p14:creationId xmlns:p14="http://schemas.microsoft.com/office/powerpoint/2010/main" val="10678055"/>
      </p:ext>
    </p:extLst>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228600" y="1295400"/>
            <a:ext cx="8534400" cy="5334000"/>
          </a:xfrm>
        </p:spPr>
        <p:txBody>
          <a:bodyPr/>
          <a:lstStyle/>
          <a:p>
            <a:pPr marL="609600" indent="-419100" algn="ctr" rtl="1" eaLnBrk="1" hangingPunct="1">
              <a:lnSpc>
                <a:spcPct val="120000"/>
              </a:lnSpc>
              <a:buFont typeface="Wingdings" pitchFamily="2" charset="2"/>
              <a:buNone/>
              <a:defRPr/>
            </a:pPr>
            <a:r>
              <a:rPr lang="ar-SA" sz="2800" b="1" u="sng" dirty="0" smtClean="0">
                <a:latin typeface="Franklin Gothic Medium" pitchFamily="34" charset="0"/>
                <a:cs typeface="B Mitra" pitchFamily="2" charset="-78"/>
              </a:rPr>
              <a:t>هماهنگي </a:t>
            </a:r>
            <a:r>
              <a:rPr lang="en-US" sz="2800" b="1" u="sng" dirty="0" smtClean="0">
                <a:solidFill>
                  <a:srgbClr val="C00000"/>
                </a:solidFill>
                <a:latin typeface="Franklin Gothic Medium" pitchFamily="34" charset="0"/>
                <a:cs typeface="B Mitra" pitchFamily="2" charset="-78"/>
              </a:rPr>
              <a:t>C</a:t>
            </a:r>
            <a:r>
              <a:rPr lang="en-US" sz="2800" b="1" u="sng" dirty="0" smtClean="0">
                <a:latin typeface="Franklin Gothic Medium" pitchFamily="34" charset="0"/>
                <a:cs typeface="B Mitra" pitchFamily="2" charset="-78"/>
              </a:rPr>
              <a:t>oordination</a:t>
            </a:r>
          </a:p>
          <a:p>
            <a:pPr marL="609600" indent="-419100" algn="r" rtl="1" eaLnBrk="1" hangingPunct="1">
              <a:lnSpc>
                <a:spcPct val="120000"/>
              </a:lnSpc>
              <a:buFont typeface="Wingdings" pitchFamily="2" charset="2"/>
              <a:buNone/>
              <a:defRPr/>
            </a:pPr>
            <a:endParaRPr lang="ar-SA" sz="1200" b="1" dirty="0" smtClean="0">
              <a:latin typeface="Franklin Gothic Medium" pitchFamily="34" charset="0"/>
              <a:cs typeface="B Mitra" pitchFamily="2" charset="-78"/>
            </a:endParaRPr>
          </a:p>
          <a:p>
            <a:pPr marL="609600" indent="-419100" algn="r" rtl="1" eaLnBrk="1" hangingPunct="1">
              <a:lnSpc>
                <a:spcPct val="120000"/>
              </a:lnSpc>
              <a:buFont typeface="Wingdings" pitchFamily="2" charset="2"/>
              <a:buNone/>
              <a:defRPr/>
            </a:pPr>
            <a:r>
              <a:rPr lang="ar-SA" sz="2800" b="1" dirty="0" smtClean="0">
                <a:latin typeface="Franklin Gothic Medium" pitchFamily="34" charset="0"/>
                <a:cs typeface="B Mitra" pitchFamily="2" charset="-78"/>
              </a:rPr>
              <a:t>پيش رفت</a:t>
            </a:r>
            <a:r>
              <a:rPr lang="fa-IR" sz="2800" b="1" dirty="0" smtClean="0">
                <a:latin typeface="Franklin Gothic Medium" pitchFamily="34" charset="0"/>
                <a:cs typeface="B Mitra" pitchFamily="2" charset="-78"/>
              </a:rPr>
              <a:t>ن به</a:t>
            </a:r>
            <a:r>
              <a:rPr lang="ar-SA" sz="2800" b="1" dirty="0" smtClean="0">
                <a:latin typeface="Franklin Gothic Medium" pitchFamily="34" charset="0"/>
                <a:cs typeface="B Mitra" pitchFamily="2" charset="-78"/>
              </a:rPr>
              <a:t> سمت </a:t>
            </a:r>
            <a:r>
              <a:rPr lang="ar-SA" sz="2800" b="1" i="1" dirty="0" smtClean="0">
                <a:latin typeface="Franklin Gothic Medium" pitchFamily="34" charset="0"/>
                <a:cs typeface="B Mitra" pitchFamily="2" charset="-78"/>
              </a:rPr>
              <a:t>بوروكراتيزه كردن سيستم</a:t>
            </a:r>
          </a:p>
          <a:p>
            <a:pPr marL="609600" indent="-419100" algn="r" rtl="1" eaLnBrk="1" hangingPunct="1">
              <a:lnSpc>
                <a:spcPct val="120000"/>
              </a:lnSpc>
              <a:buFont typeface="Wingdings" pitchFamily="2" charset="2"/>
              <a:buNone/>
              <a:defRPr/>
            </a:pPr>
            <a:endParaRPr lang="en-US" sz="2800" b="1" i="1" dirty="0" smtClean="0">
              <a:latin typeface="Franklin Gothic Medium" pitchFamily="34" charset="0"/>
              <a:cs typeface="B Mitra" pitchFamily="2" charset="-78"/>
            </a:endParaRPr>
          </a:p>
          <a:p>
            <a:pPr marL="609600" indent="-419100" algn="r" rtl="1" eaLnBrk="1" hangingPunct="1">
              <a:lnSpc>
                <a:spcPct val="120000"/>
              </a:lnSpc>
              <a:buFont typeface="Wingdings" pitchFamily="2" charset="2"/>
              <a:buNone/>
              <a:defRPr/>
            </a:pPr>
            <a:r>
              <a:rPr lang="ar-SA" sz="2800" b="1" i="1" dirty="0" smtClean="0">
                <a:latin typeface="Franklin Gothic Medium" pitchFamily="34" charset="0"/>
                <a:cs typeface="B Mitra" pitchFamily="2" charset="-78"/>
              </a:rPr>
              <a:t> ساختارهاي مكانيكي ، </a:t>
            </a:r>
            <a:r>
              <a:rPr lang="ar-SA" sz="2800" b="1" i="1" dirty="0" smtClean="0">
                <a:solidFill>
                  <a:schemeClr val="tx2"/>
                </a:solidFill>
                <a:latin typeface="Franklin Gothic Medium" pitchFamily="34" charset="0"/>
                <a:cs typeface="B Mitra" pitchFamily="2" charset="-78"/>
              </a:rPr>
              <a:t>ساختارهاي ارگانيك (</a:t>
            </a:r>
            <a:r>
              <a:rPr lang="en-US" sz="2800" b="1" i="1" dirty="0" smtClean="0">
                <a:solidFill>
                  <a:schemeClr val="tx2"/>
                </a:solidFill>
                <a:latin typeface="Franklin Gothic Medium" pitchFamily="34" charset="0"/>
                <a:cs typeface="B Mitra" pitchFamily="2" charset="-78"/>
              </a:rPr>
              <a:t>organic</a:t>
            </a:r>
            <a:r>
              <a:rPr lang="ar-SA" sz="2800" b="1" i="1" dirty="0" smtClean="0">
                <a:solidFill>
                  <a:schemeClr val="tx2"/>
                </a:solidFill>
                <a:latin typeface="Franklin Gothic Medium" pitchFamily="34" charset="0"/>
                <a:cs typeface="B Mitra" pitchFamily="2" charset="-78"/>
              </a:rPr>
              <a:t>)</a:t>
            </a:r>
            <a:endParaRPr lang="en-US" sz="2800" b="1" i="1" dirty="0" smtClean="0">
              <a:latin typeface="Franklin Gothic Medium" pitchFamily="34" charset="0"/>
              <a:cs typeface="B Mitra" pitchFamily="2" charset="-78"/>
            </a:endParaRPr>
          </a:p>
        </p:txBody>
      </p:sp>
      <p:sp>
        <p:nvSpPr>
          <p:cNvPr id="37891" name="Line 4"/>
          <p:cNvSpPr>
            <a:spLocks noChangeShapeType="1"/>
          </p:cNvSpPr>
          <p:nvPr/>
        </p:nvSpPr>
        <p:spPr bwMode="auto">
          <a:xfrm>
            <a:off x="0" y="12192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2"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3"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33</a:t>
            </a:r>
            <a:endParaRPr lang="en-US" sz="2700" b="1">
              <a:cs typeface="B Titr" pitchFamily="2" charset="-78"/>
            </a:endParaRPr>
          </a:p>
        </p:txBody>
      </p:sp>
      <p:sp>
        <p:nvSpPr>
          <p:cNvPr id="59400" name="Rectangle 8"/>
          <p:cNvSpPr>
            <a:spLocks noGrp="1" noChangeArrowheads="1"/>
          </p:cNvSpPr>
          <p:nvPr>
            <p:ph type="title"/>
          </p:nvPr>
        </p:nvSpPr>
        <p:spPr>
          <a:xfrm>
            <a:off x="457200" y="228600"/>
            <a:ext cx="8229600" cy="990600"/>
          </a:xfrm>
        </p:spPr>
        <p:txBody>
          <a:bodyPr/>
          <a:lstStyle/>
          <a:p>
            <a:pPr rtl="1" eaLnBrk="1" hangingPunct="1">
              <a:defRPr/>
            </a:pPr>
            <a:r>
              <a:rPr lang="en-US" sz="3300" b="1" dirty="0" smtClean="0">
                <a:latin typeface="Franklin Gothic Medium" pitchFamily="34" charset="0"/>
                <a:cs typeface="B Zar" pitchFamily="2" charset="-78"/>
              </a:rPr>
              <a:t>5</a:t>
            </a:r>
            <a:r>
              <a:rPr lang="en-US" sz="3300" b="1" dirty="0" smtClean="0">
                <a:solidFill>
                  <a:schemeClr val="hlink"/>
                </a:solidFill>
                <a:latin typeface="Franklin Gothic Medium" pitchFamily="34" charset="0"/>
                <a:cs typeface="B Zar" pitchFamily="2" charset="-78"/>
              </a:rPr>
              <a:t>c</a:t>
            </a:r>
            <a:r>
              <a:rPr lang="fa-IR" sz="3300" b="1" dirty="0" smtClean="0">
                <a:solidFill>
                  <a:schemeClr val="hlink"/>
                </a:solidFill>
                <a:latin typeface="Franklin Gothic Medium" pitchFamily="34" charset="0"/>
                <a:cs typeface="B Zar" pitchFamily="2" charset="-78"/>
              </a:rPr>
              <a:t>كاركردهاي آينده</a:t>
            </a:r>
            <a:r>
              <a:rPr lang="en-US" sz="3300" b="1" dirty="0" smtClean="0">
                <a:solidFill>
                  <a:schemeClr val="hlink"/>
                </a:solidFill>
                <a:latin typeface="Times New Roman" pitchFamily="18" charset="0"/>
                <a:cs typeface="B Zar" pitchFamily="2" charset="-78"/>
              </a:rPr>
              <a:t>‌</a:t>
            </a:r>
            <a:r>
              <a:rPr lang="ar-SA" sz="3300" b="1" dirty="0" smtClean="0">
                <a:solidFill>
                  <a:schemeClr val="hlink"/>
                </a:solidFill>
                <a:latin typeface="Franklin Gothic Medium" pitchFamily="34" charset="0"/>
                <a:cs typeface="B Zar" pitchFamily="2" charset="-78"/>
              </a:rPr>
              <a:t>نگاري    </a:t>
            </a:r>
            <a:r>
              <a:rPr lang="ar-SA" sz="3300" b="1" dirty="0" smtClean="0">
                <a:cs typeface="B Zar" pitchFamily="2" charset="-78"/>
              </a:rPr>
              <a:t> </a:t>
            </a:r>
            <a:endParaRPr lang="fa-IR" sz="3300" b="1" dirty="0" smtClean="0">
              <a:cs typeface="B Zar" pitchFamily="2" charset="-78"/>
            </a:endParaRPr>
          </a:p>
        </p:txBody>
      </p:sp>
    </p:spTree>
    <p:extLst>
      <p:ext uri="{BB962C8B-B14F-4D97-AF65-F5344CB8AC3E}">
        <p14:creationId xmlns:p14="http://schemas.microsoft.com/office/powerpoint/2010/main" val="4225290427"/>
      </p:ext>
    </p:extLst>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8600" y="1357313"/>
            <a:ext cx="8915400" cy="5486400"/>
          </a:xfrm>
        </p:spPr>
        <p:txBody>
          <a:bodyPr/>
          <a:lstStyle/>
          <a:p>
            <a:pPr marL="609600" indent="-419100" algn="ctr" rtl="1" eaLnBrk="1" hangingPunct="1">
              <a:lnSpc>
                <a:spcPct val="120000"/>
              </a:lnSpc>
              <a:buFont typeface="Wingdings" pitchFamily="2" charset="2"/>
              <a:buNone/>
              <a:defRPr/>
            </a:pPr>
            <a:r>
              <a:rPr lang="fa-IR" sz="2800" b="1" u="sng" dirty="0" smtClean="0">
                <a:latin typeface="Franklin Gothic Medium" pitchFamily="34" charset="0"/>
                <a:cs typeface="B Mitra" pitchFamily="2" charset="-78"/>
              </a:rPr>
              <a:t>قصدمندی</a:t>
            </a:r>
            <a:r>
              <a:rPr lang="en-US" sz="5400" b="1" u="sng" dirty="0" smtClean="0">
                <a:solidFill>
                  <a:srgbClr val="FF0000"/>
                </a:solidFill>
                <a:latin typeface="Franklin Gothic Medium" pitchFamily="34" charset="0"/>
                <a:cs typeface="B Mitra" pitchFamily="2" charset="-78"/>
              </a:rPr>
              <a:t>C</a:t>
            </a:r>
            <a:r>
              <a:rPr lang="en-US" sz="2000" b="1" u="sng" dirty="0" smtClean="0">
                <a:latin typeface="Franklin Gothic Medium" pitchFamily="34" charset="0"/>
                <a:cs typeface="B Mitra" pitchFamily="2" charset="-78"/>
              </a:rPr>
              <a:t>onsensus</a:t>
            </a:r>
            <a:r>
              <a:rPr lang="ar-SA" sz="2000" b="1" dirty="0" smtClean="0">
                <a:latin typeface="Franklin Gothic Medium" pitchFamily="34" charset="0"/>
                <a:cs typeface="B Mitra" pitchFamily="2" charset="-78"/>
              </a:rPr>
              <a:t> </a:t>
            </a:r>
          </a:p>
          <a:p>
            <a:pPr marL="609600" indent="-419100" algn="r" rtl="1" eaLnBrk="1" hangingPunct="1">
              <a:lnSpc>
                <a:spcPct val="120000"/>
              </a:lnSpc>
              <a:buFont typeface="Wingdings" pitchFamily="2" charset="2"/>
              <a:buNone/>
              <a:defRPr/>
            </a:pPr>
            <a:r>
              <a:rPr lang="en-US" sz="2000" b="1" dirty="0" smtClean="0">
                <a:latin typeface="Franklin Gothic Medium" pitchFamily="34" charset="0"/>
                <a:cs typeface="B Mitra" pitchFamily="2" charset="-78"/>
              </a:rPr>
              <a:t> </a:t>
            </a:r>
            <a:endParaRPr lang="fa-IR" sz="2000" b="1" dirty="0" smtClean="0">
              <a:latin typeface="Franklin Gothic Medium" pitchFamily="34" charset="0"/>
              <a:cs typeface="B Mitra" pitchFamily="2" charset="-78"/>
            </a:endParaRPr>
          </a:p>
          <a:p>
            <a:pPr marL="609600" indent="-419100" algn="r" rtl="1" eaLnBrk="1" hangingPunct="1">
              <a:lnSpc>
                <a:spcPct val="120000"/>
              </a:lnSpc>
              <a:buFont typeface="Wingdings" pitchFamily="2" charset="2"/>
              <a:buNone/>
              <a:defRPr/>
            </a:pPr>
            <a:r>
              <a:rPr lang="ar-SA" b="1" i="1" dirty="0" smtClean="0">
                <a:solidFill>
                  <a:schemeClr val="tx2"/>
                </a:solidFill>
                <a:latin typeface="Franklin Gothic Medium" pitchFamily="34" charset="0"/>
                <a:cs typeface="B Mitra" pitchFamily="2" charset="-78"/>
              </a:rPr>
              <a:t>بحران مشروعيت</a:t>
            </a:r>
            <a:r>
              <a:rPr lang="ar-SA" sz="2800" b="1" dirty="0" smtClean="0">
                <a:latin typeface="Franklin Gothic Medium" pitchFamily="34" charset="0"/>
                <a:cs typeface="B Mitra" pitchFamily="2" charset="-78"/>
              </a:rPr>
              <a:t> پيش روي نظام اداري يا تصميم</a:t>
            </a:r>
            <a:r>
              <a:rPr lang="en-US" sz="2800" b="1" dirty="0" smtClean="0">
                <a:latin typeface="Times New Roman" pitchFamily="18" charset="0"/>
                <a:cs typeface="B Mitra" pitchFamily="2" charset="-78"/>
              </a:rPr>
              <a:t>‌</a:t>
            </a:r>
            <a:r>
              <a:rPr lang="ar-SA" sz="2800" b="1" dirty="0" smtClean="0">
                <a:latin typeface="Franklin Gothic Medium" pitchFamily="34" charset="0"/>
                <a:cs typeface="B Mitra" pitchFamily="2" charset="-78"/>
              </a:rPr>
              <a:t>گيري دولتي</a:t>
            </a:r>
          </a:p>
          <a:p>
            <a:pPr marL="609600" indent="-419100" algn="r" rtl="1" eaLnBrk="1" hangingPunct="1">
              <a:lnSpc>
                <a:spcPct val="120000"/>
              </a:lnSpc>
              <a:buFont typeface="Wingdings" pitchFamily="2" charset="2"/>
              <a:buNone/>
              <a:defRPr/>
            </a:pPr>
            <a:r>
              <a:rPr lang="ar-SA" sz="2000" b="1" dirty="0" smtClean="0">
                <a:latin typeface="Franklin Gothic Medium" pitchFamily="34" charset="0"/>
                <a:cs typeface="B Mitra" pitchFamily="2" charset="-78"/>
              </a:rPr>
              <a:t> </a:t>
            </a:r>
            <a:endParaRPr lang="ar-SA" sz="2800" b="1" dirty="0" smtClean="0">
              <a:latin typeface="Franklin Gothic Medium" pitchFamily="34" charset="0"/>
              <a:cs typeface="B Mitra" pitchFamily="2" charset="-78"/>
            </a:endParaRPr>
          </a:p>
          <a:p>
            <a:pPr marL="609600" indent="-419100" algn="ctr" rtl="1" eaLnBrk="1" hangingPunct="1">
              <a:lnSpc>
                <a:spcPct val="120000"/>
              </a:lnSpc>
              <a:buFont typeface="Wingdings" pitchFamily="2" charset="2"/>
              <a:buNone/>
              <a:defRPr/>
            </a:pPr>
            <a:r>
              <a:rPr lang="ar-SA" sz="2800" b="1" dirty="0" smtClean="0">
                <a:latin typeface="Franklin Gothic Medium" pitchFamily="34" charset="0"/>
                <a:cs typeface="B Mitra" pitchFamily="2" charset="-78"/>
              </a:rPr>
              <a:t>انتخاب اولويت به</a:t>
            </a:r>
            <a:r>
              <a:rPr lang="en-US" sz="2800" b="1" dirty="0" smtClean="0">
                <a:latin typeface="Times New Roman" pitchFamily="18" charset="0"/>
                <a:cs typeface="B Mitra" pitchFamily="2" charset="-78"/>
              </a:rPr>
              <a:t>‌‌</a:t>
            </a:r>
            <a:r>
              <a:rPr lang="ar-SA" sz="2800" b="1" dirty="0" smtClean="0">
                <a:latin typeface="Franklin Gothic Medium" pitchFamily="34" charset="0"/>
                <a:cs typeface="B Mitra" pitchFamily="2" charset="-78"/>
              </a:rPr>
              <a:t>معناي </a:t>
            </a:r>
            <a:r>
              <a:rPr lang="ar-SA" sz="2800" b="1" dirty="0" smtClean="0">
                <a:solidFill>
                  <a:schemeClr val="tx2"/>
                </a:solidFill>
                <a:latin typeface="Franklin Gothic Medium" pitchFamily="34" charset="0"/>
                <a:cs typeface="B Mitra" pitchFamily="2" charset="-78"/>
              </a:rPr>
              <a:t>اعطاي تسهيلات و ساخت بستري براي پيشرفت آن حوزه</a:t>
            </a:r>
            <a:r>
              <a:rPr lang="en-US" sz="2800" b="1" dirty="0" smtClean="0">
                <a:solidFill>
                  <a:schemeClr val="tx2"/>
                </a:solidFill>
                <a:latin typeface="Times New Roman" pitchFamily="18" charset="0"/>
                <a:cs typeface="B Mitra" pitchFamily="2" charset="-78"/>
              </a:rPr>
              <a:t>‌</a:t>
            </a:r>
            <a:r>
              <a:rPr lang="ar-SA" sz="2800" b="1" dirty="0" smtClean="0">
                <a:solidFill>
                  <a:schemeClr val="tx2"/>
                </a:solidFill>
                <a:latin typeface="Franklin Gothic Medium" pitchFamily="34" charset="0"/>
                <a:cs typeface="B Mitra" pitchFamily="2" charset="-78"/>
              </a:rPr>
              <a:t>هاي برخوردار از اولويت</a:t>
            </a:r>
            <a:r>
              <a:rPr lang="ar-SA" sz="2800" b="1" dirty="0" smtClean="0">
                <a:latin typeface="Franklin Gothic Medium" pitchFamily="34" charset="0"/>
                <a:cs typeface="B Mitra" pitchFamily="2" charset="-78"/>
              </a:rPr>
              <a:t> است.آيا از نظر فعالان حوزه</a:t>
            </a:r>
            <a:r>
              <a:rPr lang="en-US" sz="2800" b="1" dirty="0" smtClean="0">
                <a:latin typeface="Times New Roman" pitchFamily="18" charset="0"/>
                <a:cs typeface="B Mitra" pitchFamily="2" charset="-78"/>
              </a:rPr>
              <a:t>‌</a:t>
            </a:r>
            <a:r>
              <a:rPr lang="ar-SA" sz="2800" b="1" dirty="0" smtClean="0">
                <a:latin typeface="Franklin Gothic Medium" pitchFamily="34" charset="0"/>
                <a:cs typeface="B Mitra" pitchFamily="2" charset="-78"/>
              </a:rPr>
              <a:t>هايي كه خارج از اولويت</a:t>
            </a:r>
            <a:r>
              <a:rPr lang="en-US" sz="2800" b="1" dirty="0" smtClean="0">
                <a:latin typeface="Times New Roman" pitchFamily="18" charset="0"/>
                <a:cs typeface="B Mitra" pitchFamily="2" charset="-78"/>
              </a:rPr>
              <a:t>‌</a:t>
            </a:r>
            <a:r>
              <a:rPr lang="ar-SA" sz="2800" b="1" dirty="0" smtClean="0">
                <a:latin typeface="Franklin Gothic Medium" pitchFamily="34" charset="0"/>
                <a:cs typeface="B Mitra" pitchFamily="2" charset="-78"/>
              </a:rPr>
              <a:t>ها مي</a:t>
            </a:r>
            <a:r>
              <a:rPr lang="en-US" sz="2800" b="1" dirty="0" smtClean="0">
                <a:latin typeface="Times New Roman" pitchFamily="18" charset="0"/>
                <a:cs typeface="B Mitra" pitchFamily="2" charset="-78"/>
              </a:rPr>
              <a:t>‌</a:t>
            </a:r>
            <a:r>
              <a:rPr lang="ar-SA" sz="2800" b="1" dirty="0" smtClean="0">
                <a:latin typeface="Franklin Gothic Medium" pitchFamily="34" charset="0"/>
                <a:cs typeface="B Mitra" pitchFamily="2" charset="-78"/>
              </a:rPr>
              <a:t>باشند، عقلانيت اين انتخاب</a:t>
            </a:r>
            <a:r>
              <a:rPr lang="en-US" sz="2800" b="1" dirty="0" smtClean="0">
                <a:latin typeface="Times New Roman" pitchFamily="18" charset="0"/>
                <a:cs typeface="B Mitra" pitchFamily="2" charset="-78"/>
              </a:rPr>
              <a:t>‌</a:t>
            </a:r>
            <a:r>
              <a:rPr lang="ar-SA" sz="2800" b="1" dirty="0" smtClean="0">
                <a:latin typeface="Franklin Gothic Medium" pitchFamily="34" charset="0"/>
                <a:cs typeface="B Mitra" pitchFamily="2" charset="-78"/>
              </a:rPr>
              <a:t>ها مورد تشكيك نيست؟ </a:t>
            </a:r>
            <a:endParaRPr lang="en-US" sz="2800" b="1" dirty="0" smtClean="0">
              <a:latin typeface="Franklin Gothic Medium" pitchFamily="34" charset="0"/>
              <a:cs typeface="B Mitra" pitchFamily="2" charset="-78"/>
            </a:endParaRPr>
          </a:p>
        </p:txBody>
      </p:sp>
      <p:sp>
        <p:nvSpPr>
          <p:cNvPr id="38916"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34</a:t>
            </a:r>
            <a:endParaRPr lang="en-US" sz="2700" b="1">
              <a:cs typeface="B Titr" pitchFamily="2" charset="-78"/>
            </a:endParaRPr>
          </a:p>
        </p:txBody>
      </p:sp>
      <p:sp>
        <p:nvSpPr>
          <p:cNvPr id="58376" name="Rectangle 8"/>
          <p:cNvSpPr>
            <a:spLocks noGrp="1" noChangeArrowheads="1"/>
          </p:cNvSpPr>
          <p:nvPr>
            <p:ph type="title"/>
          </p:nvPr>
        </p:nvSpPr>
        <p:spPr>
          <a:xfrm>
            <a:off x="457200" y="476672"/>
            <a:ext cx="8229600" cy="720080"/>
          </a:xfrm>
        </p:spPr>
        <p:txBody>
          <a:bodyPr/>
          <a:lstStyle/>
          <a:p>
            <a:pPr rtl="1" eaLnBrk="1" hangingPunct="1">
              <a:defRPr/>
            </a:pPr>
            <a:r>
              <a:rPr lang="en-US" sz="3300" b="1" dirty="0" smtClean="0">
                <a:latin typeface="Franklin Gothic Medium" pitchFamily="34" charset="0"/>
                <a:cs typeface="B Zar" pitchFamily="2" charset="-78"/>
              </a:rPr>
              <a:t>5</a:t>
            </a:r>
            <a:r>
              <a:rPr lang="en-US" sz="3300" b="1" dirty="0" smtClean="0">
                <a:solidFill>
                  <a:srgbClr val="FF0000"/>
                </a:solidFill>
                <a:latin typeface="Franklin Gothic Medium" pitchFamily="34" charset="0"/>
                <a:cs typeface="B Zar" pitchFamily="2" charset="-78"/>
              </a:rPr>
              <a:t>c</a:t>
            </a:r>
            <a:r>
              <a:rPr lang="fa-IR" sz="3300" b="1" dirty="0" smtClean="0">
                <a:solidFill>
                  <a:schemeClr val="accent1">
                    <a:lumMod val="50000"/>
                  </a:schemeClr>
                </a:solidFill>
                <a:latin typeface="Franklin Gothic Medium" pitchFamily="34" charset="0"/>
                <a:cs typeface="B Zar" pitchFamily="2" charset="-78"/>
              </a:rPr>
              <a:t>كاركردهاي آينده</a:t>
            </a:r>
            <a:r>
              <a:rPr lang="en-US" sz="3300" b="1" dirty="0" smtClean="0">
                <a:solidFill>
                  <a:schemeClr val="accent1">
                    <a:lumMod val="50000"/>
                  </a:schemeClr>
                </a:solidFill>
                <a:latin typeface="Times New Roman" pitchFamily="18" charset="0"/>
                <a:cs typeface="B Zar" pitchFamily="2" charset="-78"/>
              </a:rPr>
              <a:t>‌</a:t>
            </a:r>
            <a:r>
              <a:rPr lang="ar-SA" sz="3300" b="1" dirty="0" smtClean="0">
                <a:solidFill>
                  <a:schemeClr val="accent1">
                    <a:lumMod val="50000"/>
                  </a:schemeClr>
                </a:solidFill>
                <a:latin typeface="Franklin Gothic Medium" pitchFamily="34" charset="0"/>
                <a:cs typeface="B Zar" pitchFamily="2" charset="-78"/>
              </a:rPr>
              <a:t>نگاري    </a:t>
            </a:r>
            <a:r>
              <a:rPr lang="ar-SA" sz="3300" b="1" dirty="0" smtClean="0">
                <a:solidFill>
                  <a:schemeClr val="accent1">
                    <a:lumMod val="50000"/>
                  </a:schemeClr>
                </a:solidFill>
                <a:cs typeface="B Zar" pitchFamily="2" charset="-78"/>
              </a:rPr>
              <a:t> </a:t>
            </a:r>
            <a:endParaRPr lang="fa-IR" sz="3300" b="1" dirty="0" smtClean="0">
              <a:solidFill>
                <a:schemeClr val="accent1">
                  <a:lumMod val="50000"/>
                </a:schemeClr>
              </a:solidFill>
              <a:cs typeface="B Zar" pitchFamily="2" charset="-78"/>
            </a:endParaRPr>
          </a:p>
        </p:txBody>
      </p:sp>
    </p:spTree>
    <p:extLst>
      <p:ext uri="{BB962C8B-B14F-4D97-AF65-F5344CB8AC3E}">
        <p14:creationId xmlns:p14="http://schemas.microsoft.com/office/powerpoint/2010/main" val="2817057202"/>
      </p:ext>
    </p:extLst>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685800" y="1676400"/>
            <a:ext cx="7772400" cy="4419600"/>
          </a:xfrm>
        </p:spPr>
        <p:txBody>
          <a:bodyPr/>
          <a:lstStyle/>
          <a:p>
            <a:pPr marL="860425" algn="ctr" rtl="1" eaLnBrk="1" hangingPunct="1">
              <a:buFont typeface="Wingdings" pitchFamily="2" charset="2"/>
              <a:buNone/>
              <a:defRPr/>
            </a:pPr>
            <a:r>
              <a:rPr lang="ar-SA" sz="3600" b="1" u="sng" dirty="0" smtClean="0">
                <a:latin typeface="Franklin Gothic Medium" pitchFamily="34" charset="0"/>
                <a:cs typeface="B Mitra" pitchFamily="2" charset="-78"/>
              </a:rPr>
              <a:t>تعهد  </a:t>
            </a:r>
            <a:r>
              <a:rPr lang="ar-SA" sz="2400" b="1" u="sng" dirty="0" smtClean="0">
                <a:latin typeface="Franklin Gothic Medium" pitchFamily="34" charset="0"/>
                <a:cs typeface="B Mitra" pitchFamily="2" charset="-78"/>
              </a:rPr>
              <a:t> </a:t>
            </a:r>
            <a:r>
              <a:rPr lang="en-US" sz="6000" b="1" u="sng" dirty="0" smtClean="0">
                <a:solidFill>
                  <a:srgbClr val="FF0000"/>
                </a:solidFill>
                <a:latin typeface="Franklin Gothic Medium" pitchFamily="34" charset="0"/>
                <a:cs typeface="B Mitra" pitchFamily="2" charset="-78"/>
              </a:rPr>
              <a:t>C</a:t>
            </a:r>
            <a:r>
              <a:rPr lang="en-US" sz="2400" b="1" u="sng" dirty="0" smtClean="0">
                <a:latin typeface="Franklin Gothic Medium" pitchFamily="34" charset="0"/>
                <a:cs typeface="B Mitra" pitchFamily="2" charset="-78"/>
              </a:rPr>
              <a:t>ommitment</a:t>
            </a:r>
            <a:r>
              <a:rPr lang="ar-SA" sz="2400" b="1" dirty="0" smtClean="0">
                <a:latin typeface="Franklin Gothic Medium" pitchFamily="34" charset="0"/>
                <a:cs typeface="B Mitra" pitchFamily="2" charset="-78"/>
              </a:rPr>
              <a:t> </a:t>
            </a:r>
          </a:p>
          <a:p>
            <a:pPr marL="860425" algn="r" rtl="1" eaLnBrk="1" hangingPunct="1">
              <a:buFont typeface="Wingdings" pitchFamily="2" charset="2"/>
              <a:buNone/>
              <a:defRPr/>
            </a:pPr>
            <a:endParaRPr lang="ar-SA" sz="2400" b="1" dirty="0" smtClean="0">
              <a:latin typeface="Franklin Gothic Medium" pitchFamily="34" charset="0"/>
              <a:cs typeface="B Mitra" pitchFamily="2" charset="-78"/>
            </a:endParaRPr>
          </a:p>
          <a:p>
            <a:pPr marL="860425" algn="r" rtl="1" eaLnBrk="1" hangingPunct="1">
              <a:defRPr/>
            </a:pPr>
            <a:r>
              <a:rPr lang="ar-SA" sz="3000" b="1" dirty="0" smtClean="0">
                <a:latin typeface="Franklin Gothic Medium" pitchFamily="34" charset="0"/>
                <a:cs typeface="B Mitra" pitchFamily="2" charset="-78"/>
              </a:rPr>
              <a:t>تعهد برآمده از چهار </a:t>
            </a:r>
            <a:r>
              <a:rPr lang="en-US" sz="3000" b="1" dirty="0" smtClean="0">
                <a:latin typeface="Franklin Gothic Medium" pitchFamily="34" charset="0"/>
                <a:cs typeface="B Mitra" pitchFamily="2" charset="-78"/>
              </a:rPr>
              <a:t>c</a:t>
            </a:r>
            <a:r>
              <a:rPr lang="ar-SA" sz="3000" b="1" dirty="0" smtClean="0">
                <a:latin typeface="Franklin Gothic Medium" pitchFamily="34" charset="0"/>
                <a:cs typeface="B Mitra" pitchFamily="2" charset="-78"/>
              </a:rPr>
              <a:t> قبلي</a:t>
            </a:r>
          </a:p>
          <a:p>
            <a:pPr marL="860425" algn="r" rtl="1" eaLnBrk="1" hangingPunct="1">
              <a:defRPr/>
            </a:pPr>
            <a:endParaRPr lang="ar-SA" sz="3000" b="1" dirty="0" smtClean="0">
              <a:latin typeface="Franklin Gothic Medium" pitchFamily="34" charset="0"/>
              <a:cs typeface="B Mitra" pitchFamily="2" charset="-78"/>
            </a:endParaRPr>
          </a:p>
          <a:p>
            <a:pPr marL="860425" algn="r" rtl="1" eaLnBrk="1" hangingPunct="1">
              <a:defRPr/>
            </a:pPr>
            <a:r>
              <a:rPr lang="ar-SA" sz="3000" b="1" dirty="0" smtClean="0">
                <a:latin typeface="Franklin Gothic Medium" pitchFamily="34" charset="0"/>
                <a:cs typeface="B Mitra" pitchFamily="2" charset="-78"/>
              </a:rPr>
              <a:t>تعهد برآمده از انتشار نتايج</a:t>
            </a:r>
            <a:endParaRPr lang="en-US" sz="3000" dirty="0" smtClean="0">
              <a:cs typeface="B Mitra" pitchFamily="2" charset="-78"/>
            </a:endParaRPr>
          </a:p>
        </p:txBody>
      </p:sp>
      <p:sp>
        <p:nvSpPr>
          <p:cNvPr id="39939" name="Line 4"/>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0"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1"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35</a:t>
            </a:r>
            <a:endParaRPr lang="en-US" sz="2700" b="1">
              <a:cs typeface="B Titr" pitchFamily="2" charset="-78"/>
            </a:endParaRPr>
          </a:p>
        </p:txBody>
      </p:sp>
      <p:sp>
        <p:nvSpPr>
          <p:cNvPr id="135176" name="Rectangle 8"/>
          <p:cNvSpPr>
            <a:spLocks noGrp="1" noChangeArrowheads="1"/>
          </p:cNvSpPr>
          <p:nvPr>
            <p:ph type="title"/>
          </p:nvPr>
        </p:nvSpPr>
        <p:spPr>
          <a:xfrm>
            <a:off x="457200" y="548680"/>
            <a:ext cx="8229600" cy="899120"/>
          </a:xfrm>
        </p:spPr>
        <p:txBody>
          <a:bodyPr/>
          <a:lstStyle/>
          <a:p>
            <a:pPr rtl="1" eaLnBrk="1" hangingPunct="1">
              <a:defRPr/>
            </a:pPr>
            <a:r>
              <a:rPr lang="en-US" sz="3300" b="1" dirty="0" smtClean="0">
                <a:latin typeface="Franklin Gothic Medium" pitchFamily="34" charset="0"/>
                <a:cs typeface="B Zar" pitchFamily="2" charset="-78"/>
              </a:rPr>
              <a:t>5</a:t>
            </a:r>
            <a:r>
              <a:rPr lang="en-US" sz="3300" b="1" dirty="0" smtClean="0">
                <a:solidFill>
                  <a:srgbClr val="002060"/>
                </a:solidFill>
                <a:latin typeface="Franklin Gothic Medium" pitchFamily="34" charset="0"/>
                <a:cs typeface="B Zar" pitchFamily="2" charset="-78"/>
              </a:rPr>
              <a:t>c</a:t>
            </a:r>
            <a:r>
              <a:rPr lang="fa-IR" sz="3300" b="1" dirty="0" smtClean="0">
                <a:solidFill>
                  <a:srgbClr val="C00000"/>
                </a:solidFill>
                <a:latin typeface="Franklin Gothic Medium" pitchFamily="34" charset="0"/>
                <a:cs typeface="B Zar" pitchFamily="2" charset="-78"/>
              </a:rPr>
              <a:t>كاركردهاي آينده</a:t>
            </a:r>
            <a:r>
              <a:rPr lang="en-US" sz="3300" b="1" dirty="0" smtClean="0">
                <a:solidFill>
                  <a:srgbClr val="C00000"/>
                </a:solidFill>
                <a:latin typeface="Times New Roman" pitchFamily="18" charset="0"/>
                <a:cs typeface="B Zar" pitchFamily="2" charset="-78"/>
              </a:rPr>
              <a:t>‌</a:t>
            </a:r>
            <a:r>
              <a:rPr lang="ar-SA" sz="3300" b="1" dirty="0" smtClean="0">
                <a:solidFill>
                  <a:srgbClr val="C00000"/>
                </a:solidFill>
                <a:latin typeface="Franklin Gothic Medium" pitchFamily="34" charset="0"/>
                <a:cs typeface="B Zar" pitchFamily="2" charset="-78"/>
              </a:rPr>
              <a:t>نگاري    </a:t>
            </a:r>
            <a:r>
              <a:rPr lang="ar-SA" sz="3300" b="1" dirty="0" smtClean="0">
                <a:solidFill>
                  <a:srgbClr val="C00000"/>
                </a:solidFill>
                <a:cs typeface="B Zar" pitchFamily="2" charset="-78"/>
              </a:rPr>
              <a:t> </a:t>
            </a:r>
            <a:endParaRPr lang="fa-IR" sz="3300" b="1" dirty="0" smtClean="0">
              <a:solidFill>
                <a:srgbClr val="C00000"/>
              </a:solidFill>
              <a:cs typeface="B Zar" pitchFamily="2" charset="-78"/>
            </a:endParaRPr>
          </a:p>
        </p:txBody>
      </p:sp>
    </p:spTree>
    <p:extLst>
      <p:ext uri="{BB962C8B-B14F-4D97-AF65-F5344CB8AC3E}">
        <p14:creationId xmlns:p14="http://schemas.microsoft.com/office/powerpoint/2010/main" val="3054634249"/>
      </p:ext>
    </p:extLst>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809875"/>
            <a:ext cx="7772400" cy="1143000"/>
          </a:xfrm>
        </p:spPr>
        <p:txBody>
          <a:bodyPr/>
          <a:lstStyle/>
          <a:p>
            <a:pPr eaLnBrk="1" hangingPunct="1">
              <a:defRPr/>
            </a:pPr>
            <a:r>
              <a:rPr lang="ar-SA" sz="4000" b="1" dirty="0" smtClean="0">
                <a:latin typeface="Franklin Gothic Medium" pitchFamily="34" charset="0"/>
                <a:cs typeface="Zar" pitchFamily="2" charset="-78"/>
              </a:rPr>
              <a:t>3. تغيير در </a:t>
            </a:r>
            <a:r>
              <a:rPr lang="ar-SA" sz="4000" b="1" dirty="0" smtClean="0">
                <a:solidFill>
                  <a:schemeClr val="bg2">
                    <a:lumMod val="25000"/>
                  </a:schemeClr>
                </a:solidFill>
                <a:latin typeface="Franklin Gothic Medium" pitchFamily="34" charset="0"/>
                <a:cs typeface="Zar" pitchFamily="2" charset="-78"/>
              </a:rPr>
              <a:t>اهداف و غايات</a:t>
            </a:r>
            <a:endParaRPr lang="fa-IR" sz="4000" b="1" dirty="0" smtClean="0">
              <a:solidFill>
                <a:schemeClr val="bg2">
                  <a:lumMod val="25000"/>
                </a:schemeClr>
              </a:solidFill>
              <a:latin typeface="Franklin Gothic Medium" pitchFamily="34" charset="0"/>
              <a:cs typeface="Zar" pitchFamily="2" charset="-78"/>
            </a:endParaRPr>
          </a:p>
        </p:txBody>
      </p:sp>
      <p:sp>
        <p:nvSpPr>
          <p:cNvPr id="40963" name="Text Box 5"/>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36</a:t>
            </a:r>
            <a:endParaRPr lang="en-US" sz="2700" b="1">
              <a:cs typeface="B Titr" pitchFamily="2" charset="-78"/>
            </a:endParaRPr>
          </a:p>
        </p:txBody>
      </p:sp>
      <p:sp>
        <p:nvSpPr>
          <p:cNvPr id="40965" name="Line 7"/>
          <p:cNvSpPr>
            <a:spLocks noChangeShapeType="1"/>
          </p:cNvSpPr>
          <p:nvPr/>
        </p:nvSpPr>
        <p:spPr bwMode="auto">
          <a:xfrm>
            <a:off x="0" y="25908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59910456"/>
      </p:ext>
    </p:extLst>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09600"/>
            <a:ext cx="7772400" cy="609600"/>
          </a:xfrm>
        </p:spPr>
        <p:txBody>
          <a:bodyPr/>
          <a:lstStyle/>
          <a:p>
            <a:pPr eaLnBrk="1" hangingPunct="1">
              <a:defRPr/>
            </a:pPr>
            <a:r>
              <a:rPr lang="ar-SA" sz="3300" b="1" smtClean="0">
                <a:latin typeface="Franklin Gothic Medium" pitchFamily="34" charset="0"/>
                <a:cs typeface="Nazanin" pitchFamily="10" charset="-78"/>
              </a:rPr>
              <a:t>اهداف و غايات</a:t>
            </a:r>
            <a:r>
              <a:rPr lang="ar-SA" sz="3300" smtClean="0"/>
              <a:t> </a:t>
            </a:r>
            <a:endParaRPr lang="fa-IR" sz="3300" smtClean="0"/>
          </a:p>
        </p:txBody>
      </p:sp>
      <p:sp>
        <p:nvSpPr>
          <p:cNvPr id="40963" name="Rectangle 3"/>
          <p:cNvSpPr>
            <a:spLocks noGrp="1" noChangeArrowheads="1"/>
          </p:cNvSpPr>
          <p:nvPr>
            <p:ph type="body" idx="1"/>
          </p:nvPr>
        </p:nvSpPr>
        <p:spPr>
          <a:xfrm>
            <a:off x="457200" y="1600200"/>
            <a:ext cx="8382000" cy="5486400"/>
          </a:xfrm>
        </p:spPr>
        <p:txBody>
          <a:bodyPr/>
          <a:lstStyle/>
          <a:p>
            <a:pPr marL="609600" indent="-609600" algn="just" rtl="1" eaLnBrk="1" hangingPunct="1">
              <a:buFont typeface="Wingdings" pitchFamily="2" charset="2"/>
              <a:buNone/>
              <a:defRPr/>
            </a:pPr>
            <a:r>
              <a:rPr lang="ar-SA" sz="3000" smtClean="0">
                <a:latin typeface="Franklin Gothic Medium" pitchFamily="34" charset="0"/>
                <a:cs typeface="B Mitra" pitchFamily="2" charset="-78"/>
              </a:rPr>
              <a:t>تفاوت تقسيم</a:t>
            </a:r>
            <a:r>
              <a:rPr lang="en-US" sz="3000" smtClean="0">
                <a:latin typeface="Times New Roman" pitchFamily="18" charset="0"/>
                <a:cs typeface="B Mitra" pitchFamily="2" charset="-78"/>
              </a:rPr>
              <a:t>‌</a:t>
            </a:r>
            <a:r>
              <a:rPr lang="ar-SA" sz="3000" smtClean="0">
                <a:latin typeface="Franklin Gothic Medium" pitchFamily="34" charset="0"/>
                <a:cs typeface="B Mitra" pitchFamily="2" charset="-78"/>
              </a:rPr>
              <a:t>بندي</a:t>
            </a:r>
            <a:r>
              <a:rPr lang="en-US" sz="3000" smtClean="0">
                <a:latin typeface="Times New Roman" pitchFamily="18" charset="0"/>
                <a:cs typeface="B Mitra" pitchFamily="2" charset="-78"/>
              </a:rPr>
              <a:t>‌</a:t>
            </a:r>
            <a:r>
              <a:rPr lang="ar-SA" sz="3000" smtClean="0">
                <a:latin typeface="Franklin Gothic Medium" pitchFamily="34" charset="0"/>
                <a:cs typeface="B Mitra" pitchFamily="2" charset="-78"/>
              </a:rPr>
              <a:t>ها</a:t>
            </a:r>
          </a:p>
          <a:p>
            <a:pPr marL="609600" indent="-609600" algn="just" rtl="1" eaLnBrk="1" hangingPunct="1">
              <a:buFont typeface="Wingdings" pitchFamily="2" charset="2"/>
              <a:buNone/>
              <a:defRPr/>
            </a:pPr>
            <a:endParaRPr lang="ar-SA" sz="2000" smtClean="0">
              <a:latin typeface="Franklin Gothic Medium" pitchFamily="34" charset="0"/>
              <a:cs typeface="B Mitra" pitchFamily="2" charset="-78"/>
            </a:endParaRPr>
          </a:p>
          <a:p>
            <a:pPr marL="609600" indent="-609600" algn="just" rtl="1" eaLnBrk="1" hangingPunct="1">
              <a:buFont typeface="Wingdings" pitchFamily="2" charset="2"/>
              <a:buNone/>
              <a:defRPr/>
            </a:pPr>
            <a:r>
              <a:rPr lang="ar-SA" sz="3000" smtClean="0">
                <a:latin typeface="Franklin Gothic Medium" pitchFamily="34" charset="0"/>
                <a:cs typeface="B Mitra" pitchFamily="2" charset="-78"/>
              </a:rPr>
              <a:t>الف) نتايج آشكار يا ملموس يا عيني يا نتايج مستقيم </a:t>
            </a:r>
            <a:endParaRPr lang="ar-SA" sz="3000" smtClean="0">
              <a:cs typeface="B Mitra" pitchFamily="2" charset="-78"/>
            </a:endParaRPr>
          </a:p>
          <a:p>
            <a:pPr marL="609600" indent="-609600" algn="r" rtl="1" eaLnBrk="1" hangingPunct="1">
              <a:buFont typeface="Wingdings" pitchFamily="2" charset="2"/>
              <a:buNone/>
              <a:defRPr/>
            </a:pPr>
            <a:r>
              <a:rPr lang="ar-SA" sz="3000" smtClean="0">
                <a:latin typeface="Franklin Gothic Medium" pitchFamily="34" charset="0"/>
                <a:cs typeface="B Mitra" pitchFamily="2" charset="-78"/>
              </a:rPr>
              <a:t>ب) نتايج پنهان يا ناملموس يا غيرعيني يا نتايج غيرمستقيم </a:t>
            </a:r>
          </a:p>
          <a:p>
            <a:pPr marL="609600" indent="-609600" algn="r" rtl="1" eaLnBrk="1" hangingPunct="1">
              <a:buFont typeface="Wingdings" pitchFamily="2" charset="2"/>
              <a:buNone/>
              <a:defRPr/>
            </a:pPr>
            <a:endParaRPr lang="ar-SA" sz="2000" smtClean="0">
              <a:latin typeface="Franklin Gothic Medium" pitchFamily="34" charset="0"/>
              <a:cs typeface="B Mitra" pitchFamily="2" charset="-78"/>
            </a:endParaRPr>
          </a:p>
          <a:p>
            <a:pPr marL="609600" indent="-609600" algn="r" rtl="1" eaLnBrk="1" hangingPunct="1">
              <a:buFont typeface="Wingdings" pitchFamily="2" charset="2"/>
              <a:buAutoNum type="arabicPeriod"/>
              <a:defRPr/>
            </a:pPr>
            <a:r>
              <a:rPr lang="ar-SA" sz="3000" smtClean="0">
                <a:latin typeface="Franklin Gothic Medium" pitchFamily="34" charset="0"/>
                <a:cs typeface="B Mitra" pitchFamily="2" charset="-78"/>
              </a:rPr>
              <a:t>نتايج فرآيندي </a:t>
            </a:r>
            <a:r>
              <a:rPr lang="en-US" sz="2500" smtClean="0">
                <a:latin typeface="Franklin Gothic Medium" pitchFamily="34" charset="0"/>
                <a:cs typeface="B Mitra" pitchFamily="2" charset="-78"/>
              </a:rPr>
              <a:t>process</a:t>
            </a:r>
            <a:endParaRPr lang="ar-SA" sz="2500" smtClean="0">
              <a:latin typeface="Franklin Gothic Medium" pitchFamily="34" charset="0"/>
              <a:cs typeface="B Mitra" pitchFamily="2" charset="-78"/>
            </a:endParaRPr>
          </a:p>
          <a:p>
            <a:pPr marL="609600" indent="-609600" algn="r" rtl="1" eaLnBrk="1" hangingPunct="1">
              <a:buFont typeface="Wingdings" pitchFamily="2" charset="2"/>
              <a:buAutoNum type="arabicPeriod"/>
              <a:defRPr/>
            </a:pPr>
            <a:r>
              <a:rPr lang="ar-SA" sz="3000" smtClean="0">
                <a:latin typeface="Franklin Gothic Medium" pitchFamily="34" charset="0"/>
                <a:cs typeface="B Mitra" pitchFamily="2" charset="-78"/>
              </a:rPr>
              <a:t> نتايج محصولي </a:t>
            </a:r>
            <a:r>
              <a:rPr lang="en-US" sz="2500" smtClean="0">
                <a:latin typeface="Franklin Gothic Medium" pitchFamily="34" charset="0"/>
                <a:cs typeface="B Mitra" pitchFamily="2" charset="-78"/>
              </a:rPr>
              <a:t>product</a:t>
            </a:r>
            <a:r>
              <a:rPr lang="ar-SA" sz="3000" smtClean="0">
                <a:latin typeface="Franklin Gothic Medium" pitchFamily="34" charset="0"/>
                <a:cs typeface="B Mitra" pitchFamily="2" charset="-78"/>
              </a:rPr>
              <a:t> </a:t>
            </a:r>
            <a:r>
              <a:rPr lang="fa-IR" sz="3000" smtClean="0">
                <a:latin typeface="Franklin Gothic Medium" pitchFamily="34" charset="0"/>
                <a:cs typeface="B Mitra" pitchFamily="2" charset="-78"/>
              </a:rPr>
              <a:t> </a:t>
            </a:r>
          </a:p>
          <a:p>
            <a:pPr marL="609600" indent="-609600" algn="r" rtl="1" eaLnBrk="1" hangingPunct="1">
              <a:buFont typeface="Wingdings" pitchFamily="2" charset="2"/>
              <a:buNone/>
              <a:defRPr/>
            </a:pPr>
            <a:endParaRPr lang="fa-IR" sz="2000" smtClean="0">
              <a:latin typeface="Franklin Gothic Medium" pitchFamily="34" charset="0"/>
              <a:cs typeface="B Mitra" pitchFamily="2" charset="-78"/>
            </a:endParaRPr>
          </a:p>
          <a:p>
            <a:pPr marL="609600" indent="-609600" algn="just" rtl="1" eaLnBrk="1" hangingPunct="1">
              <a:buFont typeface="Wingdings" pitchFamily="2" charset="2"/>
              <a:buNone/>
              <a:defRPr/>
            </a:pPr>
            <a:r>
              <a:rPr lang="ar-SA" sz="3000" smtClean="0">
                <a:latin typeface="Franklin Gothic Medium" pitchFamily="34" charset="0"/>
                <a:cs typeface="B Mitra" pitchFamily="2" charset="-78"/>
              </a:rPr>
              <a:t>الف. عملي يا پياده</a:t>
            </a:r>
            <a:r>
              <a:rPr lang="en-US" sz="3000" smtClean="0">
                <a:latin typeface="Times New Roman" pitchFamily="18" charset="0"/>
                <a:cs typeface="B Mitra" pitchFamily="2" charset="-78"/>
              </a:rPr>
              <a:t>‌</a:t>
            </a:r>
            <a:r>
              <a:rPr lang="ar-SA" sz="3000" smtClean="0">
                <a:latin typeface="Franklin Gothic Medium" pitchFamily="34" charset="0"/>
                <a:cs typeface="B Mitra" pitchFamily="2" charset="-78"/>
              </a:rPr>
              <a:t>سازي</a:t>
            </a:r>
          </a:p>
          <a:p>
            <a:pPr marL="609600" indent="-609600" algn="just" rtl="1" eaLnBrk="1" hangingPunct="1">
              <a:buFont typeface="Wingdings" pitchFamily="2" charset="2"/>
              <a:buNone/>
              <a:defRPr/>
            </a:pPr>
            <a:r>
              <a:rPr lang="ar-SA" sz="3000" smtClean="0">
                <a:latin typeface="Franklin Gothic Medium" pitchFamily="34" charset="0"/>
                <a:cs typeface="B Mitra" pitchFamily="2" charset="-78"/>
              </a:rPr>
              <a:t>ب. نظري يا گزارشي</a:t>
            </a:r>
            <a:r>
              <a:rPr lang="ar-SA" i="1" smtClean="0">
                <a:latin typeface="Franklin Gothic Medium" pitchFamily="34" charset="0"/>
                <a:cs typeface="Zar" pitchFamily="2" charset="-78"/>
              </a:rPr>
              <a:t> </a:t>
            </a:r>
            <a:endParaRPr lang="en-US" i="1" smtClean="0">
              <a:latin typeface="Franklin Gothic Medium" pitchFamily="34" charset="0"/>
              <a:cs typeface="Zar" pitchFamily="2" charset="-78"/>
            </a:endParaRPr>
          </a:p>
        </p:txBody>
      </p:sp>
      <p:sp>
        <p:nvSpPr>
          <p:cNvPr id="41989"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37</a:t>
            </a:r>
            <a:endParaRPr lang="en-US" sz="2700" b="1">
              <a:cs typeface="B Titr" pitchFamily="2" charset="-78"/>
            </a:endParaRPr>
          </a:p>
        </p:txBody>
      </p:sp>
    </p:spTree>
    <p:extLst>
      <p:ext uri="{BB962C8B-B14F-4D97-AF65-F5344CB8AC3E}">
        <p14:creationId xmlns:p14="http://schemas.microsoft.com/office/powerpoint/2010/main" val="2328998193"/>
      </p:ext>
    </p:extLst>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457200"/>
            <a:ext cx="7772400" cy="1219200"/>
          </a:xfrm>
        </p:spPr>
        <p:txBody>
          <a:bodyPr/>
          <a:lstStyle/>
          <a:p>
            <a:pPr marL="838200" indent="-838200" eaLnBrk="1" hangingPunct="1">
              <a:defRPr/>
            </a:pPr>
            <a:r>
              <a:rPr lang="ar-SA" sz="3300" b="1" smtClean="0">
                <a:latin typeface="Franklin Gothic Medium" pitchFamily="34" charset="0"/>
                <a:cs typeface="Zar" pitchFamily="2" charset="-78"/>
              </a:rPr>
              <a:t>الف. نتايج عيني </a:t>
            </a:r>
            <a:endParaRPr lang="fa-IR" sz="3300" b="1" smtClean="0">
              <a:latin typeface="Franklin Gothic Medium" pitchFamily="34" charset="0"/>
              <a:cs typeface="Zar" pitchFamily="2" charset="-78"/>
            </a:endParaRPr>
          </a:p>
        </p:txBody>
      </p:sp>
      <p:sp>
        <p:nvSpPr>
          <p:cNvPr id="44035" name="Rectangle 3"/>
          <p:cNvSpPr>
            <a:spLocks noGrp="1" noChangeArrowheads="1"/>
          </p:cNvSpPr>
          <p:nvPr>
            <p:ph type="body" idx="1"/>
          </p:nvPr>
        </p:nvSpPr>
        <p:spPr>
          <a:xfrm>
            <a:off x="838200" y="1752600"/>
            <a:ext cx="7924800" cy="4648200"/>
          </a:xfrm>
        </p:spPr>
        <p:txBody>
          <a:bodyPr/>
          <a:lstStyle/>
          <a:p>
            <a:pPr marL="758825" indent="-609600" algn="just" rtl="1" eaLnBrk="1" hangingPunct="1">
              <a:buFont typeface="Wingdings" pitchFamily="2" charset="2"/>
              <a:buNone/>
              <a:defRPr/>
            </a:pPr>
            <a:r>
              <a:rPr lang="ar-SA" sz="4000" smtClean="0">
                <a:latin typeface="Franklin Gothic Medium" pitchFamily="34" charset="0"/>
                <a:cs typeface="B Mitra" pitchFamily="2" charset="-78"/>
              </a:rPr>
              <a:t>1</a:t>
            </a:r>
            <a:r>
              <a:rPr lang="ar-SA" sz="4000" smtClean="0">
                <a:cs typeface="B Mitra" pitchFamily="2" charset="-78"/>
              </a:rPr>
              <a:t>. </a:t>
            </a:r>
            <a:r>
              <a:rPr lang="ar-SA" sz="4000" smtClean="0">
                <a:latin typeface="Franklin Gothic Medium" pitchFamily="34" charset="0"/>
                <a:cs typeface="B Mitra" pitchFamily="2" charset="-78"/>
              </a:rPr>
              <a:t>تشخيص فناوري</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هاي كليدي </a:t>
            </a:r>
          </a:p>
          <a:p>
            <a:pPr marL="758825" indent="-609600" algn="just" rtl="1" eaLnBrk="1" hangingPunct="1">
              <a:buFont typeface="Wingdings" pitchFamily="2" charset="2"/>
              <a:buNone/>
              <a:defRPr/>
            </a:pPr>
            <a:r>
              <a:rPr lang="ar-SA" sz="4000" smtClean="0">
                <a:latin typeface="Franklin Gothic Medium" pitchFamily="34" charset="0"/>
                <a:cs typeface="B Mitra" pitchFamily="2" charset="-78"/>
              </a:rPr>
              <a:t>2</a:t>
            </a:r>
            <a:r>
              <a:rPr lang="ar-SA" sz="4000" smtClean="0">
                <a:cs typeface="B Mitra" pitchFamily="2" charset="-78"/>
              </a:rPr>
              <a:t>. </a:t>
            </a:r>
            <a:r>
              <a:rPr lang="ar-SA" sz="4000" smtClean="0">
                <a:latin typeface="Franklin Gothic Medium" pitchFamily="34" charset="0"/>
                <a:cs typeface="B Mitra" pitchFamily="2" charset="-78"/>
              </a:rPr>
              <a:t>تشخيص فناوري</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هاي عام در حال پيدايش</a:t>
            </a:r>
          </a:p>
          <a:p>
            <a:pPr marL="758825" indent="-609600" algn="just" rtl="1" eaLnBrk="1" hangingPunct="1">
              <a:buFont typeface="Wingdings" pitchFamily="2" charset="2"/>
              <a:buNone/>
              <a:defRPr/>
            </a:pPr>
            <a:r>
              <a:rPr lang="ar-SA" sz="4000" smtClean="0">
                <a:latin typeface="Franklin Gothic Medium" pitchFamily="34" charset="0"/>
                <a:cs typeface="B Mitra" pitchFamily="2" charset="-78"/>
              </a:rPr>
              <a:t>3</a:t>
            </a:r>
            <a:r>
              <a:rPr lang="ar-SA" sz="4000" smtClean="0">
                <a:cs typeface="B Mitra" pitchFamily="2" charset="-78"/>
              </a:rPr>
              <a:t>. </a:t>
            </a:r>
            <a:r>
              <a:rPr lang="ar-SA" sz="4000" smtClean="0">
                <a:latin typeface="Franklin Gothic Medium" pitchFamily="34" charset="0"/>
                <a:cs typeface="B Mitra" pitchFamily="2" charset="-78"/>
              </a:rPr>
              <a:t>پيش</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بيني زمان ظهور و وقوع فناوري</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a:t>
            </a:r>
            <a:endParaRPr lang="ar-SA" sz="4000" smtClean="0">
              <a:cs typeface="B Mitra" pitchFamily="2" charset="-78"/>
            </a:endParaRPr>
          </a:p>
          <a:p>
            <a:pPr marL="758825" indent="-609600" algn="just" rtl="1" eaLnBrk="1" hangingPunct="1">
              <a:buFont typeface="Wingdings" pitchFamily="2" charset="2"/>
              <a:buNone/>
              <a:defRPr/>
            </a:pPr>
            <a:r>
              <a:rPr lang="ar-SA" sz="4000" smtClean="0">
                <a:latin typeface="Franklin Gothic Medium" pitchFamily="34" charset="0"/>
                <a:cs typeface="B Mitra" pitchFamily="2" charset="-78"/>
              </a:rPr>
              <a:t>4</a:t>
            </a:r>
            <a:r>
              <a:rPr lang="ar-SA" sz="4000" smtClean="0">
                <a:cs typeface="B Mitra" pitchFamily="2" charset="-78"/>
              </a:rPr>
              <a:t>. </a:t>
            </a:r>
            <a:r>
              <a:rPr lang="ar-SA" sz="4000" smtClean="0">
                <a:latin typeface="Franklin Gothic Medium" pitchFamily="34" charset="0"/>
                <a:cs typeface="B Mitra" pitchFamily="2" charset="-78"/>
              </a:rPr>
              <a:t>تعيين جايگاه ملي، شناسايي ضعف</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 و قوت</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 </a:t>
            </a:r>
            <a:endParaRPr lang="ar-SA" sz="4000" smtClean="0">
              <a:cs typeface="B Mitra" pitchFamily="2" charset="-78"/>
            </a:endParaRPr>
          </a:p>
          <a:p>
            <a:pPr marL="758825" indent="-609600" algn="just" rtl="1" eaLnBrk="1" hangingPunct="1">
              <a:buFont typeface="Wingdings" pitchFamily="2" charset="2"/>
              <a:buNone/>
              <a:defRPr/>
            </a:pPr>
            <a:r>
              <a:rPr lang="ar-SA" sz="4000" smtClean="0">
                <a:latin typeface="Franklin Gothic Medium" pitchFamily="34" charset="0"/>
                <a:cs typeface="B Mitra" pitchFamily="2" charset="-78"/>
              </a:rPr>
              <a:t>5</a:t>
            </a:r>
            <a:r>
              <a:rPr lang="ar-SA" sz="4000" smtClean="0">
                <a:cs typeface="B Mitra" pitchFamily="2" charset="-78"/>
              </a:rPr>
              <a:t>. </a:t>
            </a:r>
            <a:r>
              <a:rPr lang="ar-SA" sz="4000" smtClean="0">
                <a:latin typeface="Franklin Gothic Medium" pitchFamily="34" charset="0"/>
                <a:cs typeface="B Mitra" pitchFamily="2" charset="-78"/>
              </a:rPr>
              <a:t>شناسايي پتانسيل</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 </a:t>
            </a:r>
          </a:p>
          <a:p>
            <a:pPr marL="758825" indent="-609600" algn="just" rtl="1" eaLnBrk="1" hangingPunct="1">
              <a:buFont typeface="Wingdings" pitchFamily="2" charset="2"/>
              <a:buNone/>
              <a:defRPr/>
            </a:pPr>
            <a:r>
              <a:rPr lang="ar-SA" sz="4000" smtClean="0">
                <a:latin typeface="Franklin Gothic Medium" pitchFamily="34" charset="0"/>
                <a:cs typeface="B Mitra" pitchFamily="2" charset="-78"/>
              </a:rPr>
              <a:t>6. شناسايي نيازهاي اقتصادي_ اجتماعي</a:t>
            </a:r>
            <a:endParaRPr lang="en-US" sz="4000" smtClean="0">
              <a:latin typeface="Franklin Gothic Medium" pitchFamily="34" charset="0"/>
              <a:cs typeface="B Mitra" pitchFamily="2" charset="-78"/>
            </a:endParaRPr>
          </a:p>
        </p:txBody>
      </p:sp>
      <p:sp>
        <p:nvSpPr>
          <p:cNvPr id="43013"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38</a:t>
            </a:r>
            <a:endParaRPr lang="en-US" sz="2700" b="1">
              <a:cs typeface="B Titr" pitchFamily="2" charset="-78"/>
            </a:endParaRPr>
          </a:p>
        </p:txBody>
      </p:sp>
    </p:spTree>
    <p:extLst>
      <p:ext uri="{BB962C8B-B14F-4D97-AF65-F5344CB8AC3E}">
        <p14:creationId xmlns:p14="http://schemas.microsoft.com/office/powerpoint/2010/main" val="3455061598"/>
      </p:ext>
    </p:extLst>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1600200"/>
            <a:ext cx="8077200" cy="4953000"/>
          </a:xfrm>
        </p:spPr>
        <p:txBody>
          <a:bodyPr/>
          <a:lstStyle/>
          <a:p>
            <a:pPr marL="762000" indent="-762000" algn="just" rtl="1" eaLnBrk="1" hangingPunct="1">
              <a:buFont typeface="Wingdings" pitchFamily="2" charset="2"/>
              <a:buNone/>
              <a:defRPr/>
            </a:pPr>
            <a:endParaRPr lang="fa-IR" sz="2000" smtClean="0">
              <a:cs typeface="B Mitra" pitchFamily="2" charset="-78"/>
            </a:endParaRPr>
          </a:p>
          <a:p>
            <a:pPr marL="762000" indent="-762000" algn="just" rtl="1" eaLnBrk="1" hangingPunct="1">
              <a:buFont typeface="Wingdings" pitchFamily="2" charset="2"/>
              <a:buNone/>
              <a:defRPr/>
            </a:pPr>
            <a:r>
              <a:rPr lang="fa-IR" sz="4000" smtClean="0">
                <a:cs typeface="B Mitra" pitchFamily="2" charset="-78"/>
              </a:rPr>
              <a:t>7. </a:t>
            </a:r>
            <a:r>
              <a:rPr lang="ar-SA" sz="4000" smtClean="0">
                <a:latin typeface="Franklin Gothic Medium" pitchFamily="34" charset="0"/>
                <a:cs typeface="B Mitra" pitchFamily="2" charset="-78"/>
              </a:rPr>
              <a:t>شناسايي تهديدها و فرصت</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a:t>
            </a:r>
            <a:endParaRPr lang="en-US" sz="4000" smtClean="0">
              <a:latin typeface="Franklin Gothic Medium" pitchFamily="34" charset="0"/>
              <a:cs typeface="B Mitra" pitchFamily="2" charset="-78"/>
            </a:endParaRPr>
          </a:p>
          <a:p>
            <a:pPr marL="762000" indent="-762000" algn="just" rtl="1" eaLnBrk="1" hangingPunct="1">
              <a:buFont typeface="Wingdings" pitchFamily="2" charset="2"/>
              <a:buNone/>
              <a:defRPr/>
            </a:pPr>
            <a:r>
              <a:rPr lang="ar-SA" sz="4000" smtClean="0">
                <a:cs typeface="B Mitra" pitchFamily="2" charset="-78"/>
              </a:rPr>
              <a:t>8. </a:t>
            </a:r>
            <a:r>
              <a:rPr lang="ar-SA" sz="4000" smtClean="0">
                <a:latin typeface="Franklin Gothic Medium" pitchFamily="34" charset="0"/>
                <a:cs typeface="B Mitra" pitchFamily="2" charset="-78"/>
              </a:rPr>
              <a:t>اولويت</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گذاري</a:t>
            </a:r>
            <a:endParaRPr lang="en-US" sz="4000" smtClean="0">
              <a:latin typeface="Franklin Gothic Medium" pitchFamily="34" charset="0"/>
              <a:cs typeface="B Mitra" pitchFamily="2" charset="-78"/>
            </a:endParaRPr>
          </a:p>
          <a:p>
            <a:pPr marL="762000" indent="-762000" algn="just" rtl="1" eaLnBrk="1" hangingPunct="1">
              <a:buFont typeface="Wingdings" pitchFamily="2" charset="2"/>
              <a:buNone/>
              <a:defRPr/>
            </a:pPr>
            <a:r>
              <a:rPr lang="ar-SA" sz="4000" smtClean="0">
                <a:cs typeface="B Mitra" pitchFamily="2" charset="-78"/>
              </a:rPr>
              <a:t>9. </a:t>
            </a:r>
            <a:r>
              <a:rPr lang="ar-SA" sz="4000" smtClean="0">
                <a:latin typeface="Franklin Gothic Medium" pitchFamily="34" charset="0"/>
                <a:cs typeface="B Mitra" pitchFamily="2" charset="-78"/>
              </a:rPr>
              <a:t>اطلاع</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رساني به بنگاه</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هاي اقتصادي</a:t>
            </a:r>
            <a:endParaRPr lang="ar-SA" sz="4000" smtClean="0">
              <a:cs typeface="B Mitra" pitchFamily="2" charset="-78"/>
            </a:endParaRPr>
          </a:p>
          <a:p>
            <a:pPr marL="762000" indent="-762000" algn="just" rtl="1" eaLnBrk="1" hangingPunct="1">
              <a:buFont typeface="Wingdings" pitchFamily="2" charset="2"/>
              <a:buNone/>
              <a:defRPr/>
            </a:pPr>
            <a:r>
              <a:rPr lang="ar-SA" sz="4000" smtClean="0">
                <a:cs typeface="B Mitra" pitchFamily="2" charset="-78"/>
              </a:rPr>
              <a:t>10. </a:t>
            </a:r>
            <a:r>
              <a:rPr lang="ar-SA" sz="4000" smtClean="0">
                <a:latin typeface="Franklin Gothic Medium" pitchFamily="34" charset="0"/>
                <a:cs typeface="B Mitra" pitchFamily="2" charset="-78"/>
              </a:rPr>
              <a:t>اطلاع</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رساني به تصميم</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گيران و سياستگذاران</a:t>
            </a:r>
            <a:endParaRPr lang="en-US" sz="4000" smtClean="0">
              <a:latin typeface="Franklin Gothic Medium" pitchFamily="34" charset="0"/>
              <a:cs typeface="B Mitra" pitchFamily="2" charset="-78"/>
            </a:endParaRPr>
          </a:p>
          <a:p>
            <a:pPr marL="762000" indent="-762000" algn="just" rtl="1" eaLnBrk="1" hangingPunct="1">
              <a:buFont typeface="Wingdings" pitchFamily="2" charset="2"/>
              <a:buNone/>
              <a:defRPr/>
            </a:pPr>
            <a:r>
              <a:rPr lang="ar-SA" sz="4000" smtClean="0">
                <a:cs typeface="B Mitra" pitchFamily="2" charset="-78"/>
              </a:rPr>
              <a:t>11. </a:t>
            </a:r>
            <a:r>
              <a:rPr lang="ar-SA" sz="4000" smtClean="0">
                <a:latin typeface="Franklin Gothic Medium" pitchFamily="34" charset="0"/>
                <a:cs typeface="B Mitra" pitchFamily="2" charset="-78"/>
              </a:rPr>
              <a:t>ايجاد همكاري ميان بخش پژوهش و صنعت</a:t>
            </a:r>
            <a:endParaRPr lang="en-US" sz="4000" smtClean="0">
              <a:latin typeface="Franklin Gothic Medium" pitchFamily="34" charset="0"/>
              <a:cs typeface="B Mitra" pitchFamily="2" charset="-78"/>
            </a:endParaRPr>
          </a:p>
          <a:p>
            <a:pPr marL="762000" indent="-762000" algn="just" rtl="1" eaLnBrk="1" hangingPunct="1">
              <a:buFont typeface="Wingdings" pitchFamily="2" charset="2"/>
              <a:buNone/>
              <a:defRPr/>
            </a:pPr>
            <a:r>
              <a:rPr lang="ar-SA" sz="4000" smtClean="0">
                <a:latin typeface="Franklin Gothic Medium" pitchFamily="34" charset="0"/>
                <a:cs typeface="B Mitra" pitchFamily="2" charset="-78"/>
              </a:rPr>
              <a:t>12. پروژه</a:t>
            </a:r>
            <a:r>
              <a:rPr lang="en-US" sz="4000" b="1" smtClean="0">
                <a:latin typeface="Times New Roman" pitchFamily="18" charset="0"/>
                <a:cs typeface="B Mitra" pitchFamily="2" charset="-78"/>
              </a:rPr>
              <a:t>‌</a:t>
            </a:r>
            <a:r>
              <a:rPr lang="ar-SA" sz="4000" smtClean="0">
                <a:latin typeface="Franklin Gothic Medium" pitchFamily="34" charset="0"/>
                <a:cs typeface="B Mitra" pitchFamily="2" charset="-78"/>
              </a:rPr>
              <a:t>هاي خاص</a:t>
            </a:r>
          </a:p>
          <a:p>
            <a:pPr marL="762000" indent="-762000" algn="just" rtl="1" eaLnBrk="1" hangingPunct="1">
              <a:buFont typeface="Wingdings" pitchFamily="2" charset="2"/>
              <a:buNone/>
              <a:defRPr/>
            </a:pPr>
            <a:endParaRPr lang="en-US" sz="4000" smtClean="0">
              <a:latin typeface="Franklin Gothic Medium" pitchFamily="34" charset="0"/>
              <a:cs typeface="B Mitra" pitchFamily="2" charset="-78"/>
            </a:endParaRPr>
          </a:p>
        </p:txBody>
      </p:sp>
      <p:sp>
        <p:nvSpPr>
          <p:cNvPr id="44036"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7"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39</a:t>
            </a:r>
            <a:endParaRPr lang="en-US" sz="2700" b="1">
              <a:cs typeface="B Titr" pitchFamily="2" charset="-78"/>
            </a:endParaRPr>
          </a:p>
        </p:txBody>
      </p:sp>
      <p:sp>
        <p:nvSpPr>
          <p:cNvPr id="45064" name="Rectangle 8"/>
          <p:cNvSpPr>
            <a:spLocks noGrp="1" noChangeArrowheads="1"/>
          </p:cNvSpPr>
          <p:nvPr>
            <p:ph type="title"/>
          </p:nvPr>
        </p:nvSpPr>
        <p:spPr/>
        <p:txBody>
          <a:bodyPr/>
          <a:lstStyle/>
          <a:p>
            <a:pPr marL="838200" indent="-838200" eaLnBrk="1" hangingPunct="1">
              <a:defRPr/>
            </a:pPr>
            <a:r>
              <a:rPr lang="ar-SA" sz="3300" b="1" smtClean="0">
                <a:latin typeface="Franklin Gothic Medium" pitchFamily="34" charset="0"/>
                <a:cs typeface="Zar" pitchFamily="2" charset="-78"/>
              </a:rPr>
              <a:t>الف. نتايج عيني </a:t>
            </a:r>
            <a:endParaRPr lang="fa-IR" sz="3300" b="1" smtClean="0">
              <a:latin typeface="Franklin Gothic Medium" pitchFamily="34" charset="0"/>
              <a:cs typeface="Zar" pitchFamily="2" charset="-78"/>
            </a:endParaRPr>
          </a:p>
        </p:txBody>
      </p:sp>
    </p:spTree>
    <p:extLst>
      <p:ext uri="{BB962C8B-B14F-4D97-AF65-F5344CB8AC3E}">
        <p14:creationId xmlns:p14="http://schemas.microsoft.com/office/powerpoint/2010/main" val="1766230287"/>
      </p:ext>
    </p:extLst>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5181525"/>
          </a:xfrm>
        </p:spPr>
        <p:txBody>
          <a:bodyPr anchor="ctr"/>
          <a:lstStyle/>
          <a:p>
            <a:pPr algn="ctr">
              <a:lnSpc>
                <a:spcPct val="300000"/>
              </a:lnSpc>
              <a:buNone/>
            </a:pPr>
            <a:r>
              <a:rPr lang="fa-IR" sz="2400" dirty="0" smtClean="0">
                <a:solidFill>
                  <a:schemeClr val="accent4">
                    <a:lumMod val="50000"/>
                  </a:schemeClr>
                </a:solidFill>
                <a:cs typeface="B Titr" pitchFamily="2" charset="-78"/>
              </a:rPr>
              <a:t>به نام آنکه جان را فکرت آموخت</a:t>
            </a:r>
          </a:p>
          <a:p>
            <a:pPr algn="ctr">
              <a:lnSpc>
                <a:spcPct val="300000"/>
              </a:lnSpc>
              <a:buNone/>
            </a:pPr>
            <a:endParaRPr lang="fa-IR" sz="1800" dirty="0" smtClean="0">
              <a:cs typeface="B Titr" pitchFamily="2" charset="-78"/>
            </a:endParaRPr>
          </a:p>
          <a:p>
            <a:pPr>
              <a:lnSpc>
                <a:spcPct val="300000"/>
              </a:lnSpc>
              <a:buNone/>
            </a:pPr>
            <a:r>
              <a:rPr lang="fa-IR" sz="1800" dirty="0" smtClean="0">
                <a:cs typeface="B Titr" pitchFamily="2" charset="-78"/>
              </a:rPr>
              <a:t>                  </a:t>
            </a:r>
            <a:r>
              <a:rPr lang="fa-IR" sz="2400" dirty="0" smtClean="0">
                <a:cs typeface="B Titr" pitchFamily="2" charset="-78"/>
              </a:rPr>
              <a:t>نقش پرداز تویی ، ما قلم پرگاریم</a:t>
            </a:r>
          </a:p>
          <a:p>
            <a:pPr lvl="7" algn="ctr">
              <a:lnSpc>
                <a:spcPct val="300000"/>
              </a:lnSpc>
              <a:buNone/>
            </a:pPr>
            <a:r>
              <a:rPr lang="fa-IR" sz="1800" dirty="0" smtClean="0">
                <a:cs typeface="B Titr" pitchFamily="2" charset="-78"/>
              </a:rPr>
              <a:t>        </a:t>
            </a:r>
            <a:r>
              <a:rPr lang="fa-IR" sz="2400" dirty="0" smtClean="0">
                <a:cs typeface="B Titr" pitchFamily="2" charset="-78"/>
              </a:rPr>
              <a:t>حاضر آرایی و آینده نگاری از توست</a:t>
            </a:r>
          </a:p>
          <a:p>
            <a:pPr lvl="7" algn="ctr">
              <a:lnSpc>
                <a:spcPct val="300000"/>
              </a:lnSpc>
              <a:buNone/>
            </a:pPr>
            <a:endParaRPr lang="fa-IR" sz="1800" dirty="0" smtClean="0">
              <a:cs typeface="B Titr" pitchFamily="2" charset="-78"/>
            </a:endParaRPr>
          </a:p>
          <a:p>
            <a:pPr lvl="7" algn="l">
              <a:lnSpc>
                <a:spcPct val="300000"/>
              </a:lnSpc>
              <a:buNone/>
            </a:pPr>
            <a:r>
              <a:rPr lang="fa-IR" sz="1400" dirty="0" smtClean="0">
                <a:solidFill>
                  <a:srgbClr val="FF0000"/>
                </a:solidFill>
                <a:cs typeface="B Titr" pitchFamily="2" charset="-78"/>
              </a:rPr>
              <a:t>اقبال لاهوری</a:t>
            </a:r>
            <a:endParaRPr lang="fa-IR" sz="1400" dirty="0">
              <a:solidFill>
                <a:srgbClr val="FF0000"/>
              </a:solidFill>
              <a:cs typeface="B Titr" pitchFamily="2" charset="-78"/>
            </a:endParaRPr>
          </a:p>
        </p:txBody>
      </p:sp>
    </p:spTree>
    <p:extLst>
      <p:ext uri="{BB962C8B-B14F-4D97-AF65-F5344CB8AC3E}">
        <p14:creationId xmlns:p14="http://schemas.microsoft.com/office/powerpoint/2010/main" val="651747133"/>
      </p:ext>
    </p:extLst>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04664"/>
            <a:ext cx="7772400" cy="807368"/>
          </a:xfrm>
        </p:spPr>
        <p:txBody>
          <a:bodyPr/>
          <a:lstStyle/>
          <a:p>
            <a:pPr eaLnBrk="1" hangingPunct="1">
              <a:defRPr/>
            </a:pPr>
            <a:r>
              <a:rPr lang="ar-SA" sz="3300" b="1" dirty="0" smtClean="0">
                <a:latin typeface="Franklin Gothic Medium" pitchFamily="34" charset="0"/>
                <a:cs typeface="Zar" pitchFamily="2" charset="-78"/>
              </a:rPr>
              <a:t>ب. نتايج پنهان يا غيرعيني </a:t>
            </a:r>
            <a:endParaRPr lang="fa-IR" sz="3300" b="1" dirty="0" smtClean="0">
              <a:latin typeface="Franklin Gothic Medium" pitchFamily="34" charset="0"/>
              <a:cs typeface="Zar" pitchFamily="2" charset="-78"/>
            </a:endParaRPr>
          </a:p>
        </p:txBody>
      </p:sp>
      <p:sp>
        <p:nvSpPr>
          <p:cNvPr id="47107" name="Rectangle 3"/>
          <p:cNvSpPr>
            <a:spLocks noGrp="1" noChangeArrowheads="1"/>
          </p:cNvSpPr>
          <p:nvPr>
            <p:ph type="body" idx="1"/>
          </p:nvPr>
        </p:nvSpPr>
        <p:spPr>
          <a:xfrm>
            <a:off x="0" y="2057400"/>
            <a:ext cx="8382000" cy="3810000"/>
          </a:xfrm>
        </p:spPr>
        <p:txBody>
          <a:bodyPr/>
          <a:lstStyle/>
          <a:p>
            <a:pPr algn="r" rtl="1" eaLnBrk="1" hangingPunct="1">
              <a:lnSpc>
                <a:spcPct val="200000"/>
              </a:lnSpc>
              <a:buFont typeface="Wingdings" pitchFamily="2" charset="2"/>
              <a:buNone/>
              <a:defRPr/>
            </a:pPr>
            <a:r>
              <a:rPr lang="ar-SA" sz="3800" smtClean="0">
                <a:latin typeface="Franklin Gothic Medium" pitchFamily="34" charset="0"/>
                <a:cs typeface="B Mitra" pitchFamily="2" charset="-78"/>
              </a:rPr>
              <a:t>1. ايجاد فضاي نوآورانه در فعاليت</a:t>
            </a:r>
            <a:r>
              <a:rPr lang="en-US" sz="3800" smtClean="0">
                <a:latin typeface="Times New Roman" pitchFamily="18" charset="0"/>
                <a:cs typeface="B Mitra" pitchFamily="2" charset="-78"/>
              </a:rPr>
              <a:t>‌</a:t>
            </a:r>
            <a:r>
              <a:rPr lang="ar-SA" sz="3800" smtClean="0">
                <a:latin typeface="Franklin Gothic Medium" pitchFamily="34" charset="0"/>
                <a:cs typeface="B Mitra" pitchFamily="2" charset="-78"/>
              </a:rPr>
              <a:t>هاي تجاري</a:t>
            </a:r>
          </a:p>
          <a:p>
            <a:pPr algn="r" rtl="1" eaLnBrk="1" hangingPunct="1">
              <a:lnSpc>
                <a:spcPct val="200000"/>
              </a:lnSpc>
              <a:buFont typeface="Wingdings" pitchFamily="2" charset="2"/>
              <a:buNone/>
              <a:defRPr/>
            </a:pPr>
            <a:r>
              <a:rPr lang="ar-SA" sz="3800" smtClean="0">
                <a:latin typeface="Franklin Gothic Medium" pitchFamily="34" charset="0"/>
                <a:cs typeface="B Mitra" pitchFamily="2" charset="-78"/>
              </a:rPr>
              <a:t>2. ايجاد يك فضاي عقلايي بر فرآيند تصميم</a:t>
            </a:r>
            <a:r>
              <a:rPr lang="en-US" sz="3800" smtClean="0">
                <a:latin typeface="Times New Roman" pitchFamily="18" charset="0"/>
                <a:cs typeface="B Mitra" pitchFamily="2" charset="-78"/>
              </a:rPr>
              <a:t>‌</a:t>
            </a:r>
            <a:r>
              <a:rPr lang="ar-SA" sz="3800" smtClean="0">
                <a:latin typeface="Franklin Gothic Medium" pitchFamily="34" charset="0"/>
                <a:cs typeface="B Mitra" pitchFamily="2" charset="-78"/>
              </a:rPr>
              <a:t>گيري</a:t>
            </a:r>
          </a:p>
          <a:p>
            <a:pPr algn="r" rtl="1" eaLnBrk="1" hangingPunct="1">
              <a:lnSpc>
                <a:spcPct val="200000"/>
              </a:lnSpc>
              <a:buFont typeface="Wingdings" pitchFamily="2" charset="2"/>
              <a:buNone/>
              <a:defRPr/>
            </a:pPr>
            <a:r>
              <a:rPr lang="ar-SA" sz="3800" smtClean="0">
                <a:latin typeface="Franklin Gothic Medium" pitchFamily="34" charset="0"/>
                <a:cs typeface="B Mitra" pitchFamily="2" charset="-78"/>
              </a:rPr>
              <a:t>3. آموزش</a:t>
            </a:r>
            <a:r>
              <a:rPr lang="en-US" sz="3800" smtClean="0">
                <a:latin typeface="Times New Roman" pitchFamily="18" charset="0"/>
                <a:cs typeface="B Mitra" pitchFamily="2" charset="-78"/>
              </a:rPr>
              <a:t>‌</a:t>
            </a:r>
            <a:r>
              <a:rPr lang="ar-SA" sz="3800" smtClean="0">
                <a:latin typeface="Franklin Gothic Medium" pitchFamily="34" charset="0"/>
                <a:cs typeface="B Mitra" pitchFamily="2" charset="-78"/>
              </a:rPr>
              <a:t>هاي گسترش يافته</a:t>
            </a:r>
          </a:p>
          <a:p>
            <a:pPr algn="r" rtl="1" eaLnBrk="1" hangingPunct="1">
              <a:lnSpc>
                <a:spcPct val="200000"/>
              </a:lnSpc>
              <a:buFont typeface="Wingdings" pitchFamily="2" charset="2"/>
              <a:buNone/>
              <a:defRPr/>
            </a:pPr>
            <a:endParaRPr lang="ar-SA" sz="3800" smtClean="0">
              <a:latin typeface="Franklin Gothic Medium" pitchFamily="34" charset="0"/>
              <a:cs typeface="B Mitra" pitchFamily="2" charset="-78"/>
            </a:endParaRPr>
          </a:p>
          <a:p>
            <a:pPr algn="r" rtl="1" eaLnBrk="1" hangingPunct="1">
              <a:lnSpc>
                <a:spcPct val="200000"/>
              </a:lnSpc>
              <a:buFont typeface="Wingdings" pitchFamily="2" charset="2"/>
              <a:buNone/>
              <a:defRPr/>
            </a:pPr>
            <a:endParaRPr lang="en-US" sz="3800" smtClean="0">
              <a:latin typeface="Franklin Gothic Medium" pitchFamily="34" charset="0"/>
              <a:cs typeface="B Mitra" pitchFamily="2" charset="-78"/>
            </a:endParaRPr>
          </a:p>
        </p:txBody>
      </p:sp>
      <p:sp>
        <p:nvSpPr>
          <p:cNvPr id="45060" name="Line 4"/>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40</a:t>
            </a:r>
            <a:endParaRPr lang="en-US" sz="2700" b="1">
              <a:cs typeface="B Titr" pitchFamily="2" charset="-78"/>
            </a:endParaRPr>
          </a:p>
        </p:txBody>
      </p:sp>
    </p:spTree>
    <p:extLst>
      <p:ext uri="{BB962C8B-B14F-4D97-AF65-F5344CB8AC3E}">
        <p14:creationId xmlns:p14="http://schemas.microsoft.com/office/powerpoint/2010/main" val="1424199733"/>
      </p:ext>
    </p:extLst>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ar-SA" sz="3300" b="1" smtClean="0">
                <a:latin typeface="Franklin Gothic Medium" pitchFamily="34" charset="0"/>
                <a:cs typeface="Zar" pitchFamily="2" charset="-78"/>
              </a:rPr>
              <a:t>نتايج فرآيندي</a:t>
            </a:r>
            <a:endParaRPr lang="ar-SA" sz="3300" b="1" smtClean="0">
              <a:latin typeface="Franklin Gothic Medium" pitchFamily="34" charset="0"/>
            </a:endParaRPr>
          </a:p>
        </p:txBody>
      </p:sp>
      <p:sp>
        <p:nvSpPr>
          <p:cNvPr id="144387" name="Rectangle 3"/>
          <p:cNvSpPr>
            <a:spLocks noGrp="1" noChangeArrowheads="1"/>
          </p:cNvSpPr>
          <p:nvPr>
            <p:ph type="body" idx="1"/>
          </p:nvPr>
        </p:nvSpPr>
        <p:spPr>
          <a:xfrm>
            <a:off x="457200" y="1905000"/>
            <a:ext cx="8229600" cy="4114800"/>
          </a:xfrm>
        </p:spPr>
        <p:txBody>
          <a:bodyPr/>
          <a:lstStyle/>
          <a:p>
            <a:pPr algn="r" rtl="1" eaLnBrk="1" hangingPunct="1">
              <a:buFont typeface="Wingdings" pitchFamily="2" charset="2"/>
              <a:buNone/>
              <a:defRPr/>
            </a:pPr>
            <a:r>
              <a:rPr lang="ar-SA" sz="3600" dirty="0" smtClean="0">
                <a:latin typeface="Franklin Gothic Medium" pitchFamily="34" charset="0"/>
                <a:cs typeface="B Mitra" pitchFamily="2" charset="-78"/>
              </a:rPr>
              <a:t>كاركرد ارتباطي  </a:t>
            </a:r>
            <a:r>
              <a:rPr lang="en-US" sz="2800" dirty="0" smtClean="0">
                <a:latin typeface="Franklin Gothic Medium" pitchFamily="34" charset="0"/>
                <a:cs typeface="B Mitra" pitchFamily="2" charset="-78"/>
              </a:rPr>
              <a:t>communication</a:t>
            </a:r>
            <a:endParaRPr lang="ar-SA" sz="2800" dirty="0" smtClean="0">
              <a:cs typeface="B Mitra" pitchFamily="2" charset="-78"/>
            </a:endParaRPr>
          </a:p>
          <a:p>
            <a:pPr algn="r" rtl="1" eaLnBrk="1" hangingPunct="1">
              <a:buFont typeface="Wingdings" pitchFamily="2" charset="2"/>
              <a:buNone/>
              <a:defRPr/>
            </a:pPr>
            <a:r>
              <a:rPr lang="ar-SA" sz="3600" dirty="0" smtClean="0">
                <a:latin typeface="Franklin Gothic Medium" pitchFamily="34" charset="0"/>
                <a:cs typeface="B Mitra" pitchFamily="2" charset="-78"/>
              </a:rPr>
              <a:t>تمركز بلندمدت </a:t>
            </a:r>
            <a:r>
              <a:rPr lang="en-US" sz="2800" dirty="0" smtClean="0">
                <a:latin typeface="Franklin Gothic Medium" pitchFamily="34" charset="0"/>
                <a:cs typeface="B Mitra" pitchFamily="2" charset="-78"/>
              </a:rPr>
              <a:t>concentration on the longer term</a:t>
            </a:r>
            <a:endParaRPr lang="ar-SA" sz="2800" dirty="0" smtClean="0">
              <a:cs typeface="B Mitra" pitchFamily="2" charset="-78"/>
            </a:endParaRPr>
          </a:p>
          <a:p>
            <a:pPr algn="r" rtl="1" eaLnBrk="1" hangingPunct="1">
              <a:buFont typeface="Wingdings" pitchFamily="2" charset="2"/>
              <a:buNone/>
              <a:defRPr/>
            </a:pPr>
            <a:r>
              <a:rPr lang="ar-SA" sz="3600" dirty="0" smtClean="0">
                <a:latin typeface="Franklin Gothic Medium" pitchFamily="34" charset="0"/>
                <a:cs typeface="B Mitra" pitchFamily="2" charset="-78"/>
              </a:rPr>
              <a:t>هماهنگي  </a:t>
            </a:r>
            <a:r>
              <a:rPr lang="en-US" sz="2800" dirty="0" smtClean="0">
                <a:latin typeface="Franklin Gothic Medium" pitchFamily="34" charset="0"/>
                <a:cs typeface="B Mitra" pitchFamily="2" charset="-78"/>
              </a:rPr>
              <a:t>coordination</a:t>
            </a:r>
            <a:endParaRPr lang="ar-SA" sz="2800" dirty="0" smtClean="0">
              <a:cs typeface="B Mitra" pitchFamily="2" charset="-78"/>
            </a:endParaRPr>
          </a:p>
          <a:p>
            <a:pPr algn="r" rtl="1" eaLnBrk="1" hangingPunct="1">
              <a:buFont typeface="Wingdings" pitchFamily="2" charset="2"/>
              <a:buNone/>
              <a:defRPr/>
            </a:pPr>
            <a:r>
              <a:rPr lang="fa-IR" sz="3600" dirty="0" smtClean="0">
                <a:latin typeface="Franklin Gothic Medium" pitchFamily="34" charset="0"/>
                <a:cs typeface="B Mitra" pitchFamily="2" charset="-78"/>
              </a:rPr>
              <a:t>وقوف</a:t>
            </a:r>
            <a:r>
              <a:rPr lang="ar-SA" sz="3600" dirty="0" smtClean="0">
                <a:latin typeface="Franklin Gothic Medium" pitchFamily="34" charset="0"/>
                <a:cs typeface="B Mitra" pitchFamily="2" charset="-78"/>
              </a:rPr>
              <a:t>  </a:t>
            </a:r>
            <a:r>
              <a:rPr lang="en-US" sz="2800" dirty="0" smtClean="0">
                <a:latin typeface="Franklin Gothic Medium" pitchFamily="34" charset="0"/>
                <a:cs typeface="B Mitra" pitchFamily="2" charset="-78"/>
              </a:rPr>
              <a:t>consensus</a:t>
            </a:r>
            <a:endParaRPr lang="ar-SA" sz="2800" dirty="0" smtClean="0">
              <a:cs typeface="B Mitra" pitchFamily="2" charset="-78"/>
            </a:endParaRPr>
          </a:p>
          <a:p>
            <a:pPr eaLnBrk="1" hangingPunct="1">
              <a:buNone/>
              <a:defRPr/>
            </a:pPr>
            <a:r>
              <a:rPr lang="ar-SA" sz="2800" dirty="0">
                <a:latin typeface="Franklin Gothic Medium" pitchFamily="34" charset="0"/>
                <a:cs typeface="B Mitra" pitchFamily="2" charset="-78"/>
              </a:rPr>
              <a:t>تعهد </a:t>
            </a:r>
            <a:r>
              <a:rPr lang="en-US" sz="2800" dirty="0" smtClean="0">
                <a:latin typeface="Franklin Gothic Medium" pitchFamily="34" charset="0"/>
                <a:cs typeface="B Mitra" pitchFamily="2" charset="-78"/>
              </a:rPr>
              <a:t>Commitment</a:t>
            </a:r>
            <a:endParaRPr lang="en-US" sz="3600" dirty="0" smtClean="0">
              <a:cs typeface="B Mitra" pitchFamily="2" charset="-78"/>
            </a:endParaRPr>
          </a:p>
        </p:txBody>
      </p:sp>
      <p:sp>
        <p:nvSpPr>
          <p:cNvPr id="46084" name="Line 4"/>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41</a:t>
            </a:r>
            <a:endParaRPr lang="en-US" sz="2700" b="1">
              <a:cs typeface="B Titr" pitchFamily="2" charset="-78"/>
            </a:endParaRPr>
          </a:p>
        </p:txBody>
      </p:sp>
    </p:spTree>
    <p:extLst>
      <p:ext uri="{BB962C8B-B14F-4D97-AF65-F5344CB8AC3E}">
        <p14:creationId xmlns:p14="http://schemas.microsoft.com/office/powerpoint/2010/main" val="1830588257"/>
      </p:ext>
    </p:extLst>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ar-SA" sz="3300" b="1" smtClean="0">
                <a:latin typeface="Franklin Gothic Medium" pitchFamily="34" charset="0"/>
                <a:cs typeface="Zar" pitchFamily="2" charset="-78"/>
              </a:rPr>
              <a:t>نتايج محصولي</a:t>
            </a:r>
            <a:endParaRPr lang="ar-SA" sz="3300" b="1" smtClean="0">
              <a:latin typeface="Franklin Gothic Medium" pitchFamily="34" charset="0"/>
            </a:endParaRPr>
          </a:p>
        </p:txBody>
      </p:sp>
      <p:sp>
        <p:nvSpPr>
          <p:cNvPr id="145411" name="Rectangle 3"/>
          <p:cNvSpPr>
            <a:spLocks noGrp="1" noChangeArrowheads="1"/>
          </p:cNvSpPr>
          <p:nvPr>
            <p:ph type="body" idx="1"/>
          </p:nvPr>
        </p:nvSpPr>
        <p:spPr>
          <a:xfrm>
            <a:off x="538163" y="1981200"/>
            <a:ext cx="7018337" cy="4114800"/>
          </a:xfrm>
        </p:spPr>
        <p:txBody>
          <a:bodyPr/>
          <a:lstStyle/>
          <a:p>
            <a:pPr algn="r" rtl="1" eaLnBrk="1" hangingPunct="1">
              <a:defRPr/>
            </a:pPr>
            <a:r>
              <a:rPr lang="fa-IR" sz="2800" smtClean="0">
                <a:cs typeface="B Mitra" pitchFamily="2" charset="-78"/>
              </a:rPr>
              <a:t>ليستي از اولويت</a:t>
            </a:r>
            <a:r>
              <a:rPr lang="en-US" sz="2800" b="1" smtClean="0">
                <a:latin typeface="Times New Roman" pitchFamily="18" charset="0"/>
                <a:cs typeface="B Mitra" pitchFamily="2" charset="-78"/>
              </a:rPr>
              <a:t>‌</a:t>
            </a:r>
            <a:r>
              <a:rPr lang="ar-SA" sz="2800" smtClean="0">
                <a:cs typeface="B Mitra" pitchFamily="2" charset="-78"/>
              </a:rPr>
              <a:t>ها</a:t>
            </a:r>
            <a:endParaRPr lang="fa-IR" sz="2800" smtClean="0">
              <a:cs typeface="B Mitra" pitchFamily="2" charset="-78"/>
            </a:endParaRPr>
          </a:p>
          <a:p>
            <a:pPr algn="r" rtl="1" eaLnBrk="1" hangingPunct="1">
              <a:defRPr/>
            </a:pPr>
            <a:r>
              <a:rPr lang="fa-IR" sz="2800" smtClean="0">
                <a:cs typeface="B Mitra" pitchFamily="2" charset="-78"/>
              </a:rPr>
              <a:t>گزارش ضعف</a:t>
            </a:r>
            <a:r>
              <a:rPr lang="en-US" sz="2800" b="1" smtClean="0">
                <a:latin typeface="Times New Roman" pitchFamily="18" charset="0"/>
                <a:cs typeface="B Mitra" pitchFamily="2" charset="-78"/>
              </a:rPr>
              <a:t>‌</a:t>
            </a:r>
            <a:r>
              <a:rPr lang="ar-SA" sz="2800" smtClean="0">
                <a:cs typeface="B Mitra" pitchFamily="2" charset="-78"/>
              </a:rPr>
              <a:t>ها و قوت</a:t>
            </a:r>
            <a:r>
              <a:rPr lang="en-US" sz="2800" b="1" smtClean="0">
                <a:latin typeface="Times New Roman" pitchFamily="18" charset="0"/>
                <a:cs typeface="B Mitra" pitchFamily="2" charset="-78"/>
              </a:rPr>
              <a:t>‌</a:t>
            </a:r>
            <a:r>
              <a:rPr lang="ar-SA" sz="2800" smtClean="0">
                <a:cs typeface="B Mitra" pitchFamily="2" charset="-78"/>
              </a:rPr>
              <a:t>ها</a:t>
            </a:r>
            <a:endParaRPr lang="fa-IR" sz="2800" smtClean="0">
              <a:cs typeface="B Mitra" pitchFamily="2" charset="-78"/>
            </a:endParaRPr>
          </a:p>
          <a:p>
            <a:pPr algn="r" rtl="1" eaLnBrk="1" hangingPunct="1">
              <a:defRPr/>
            </a:pPr>
            <a:r>
              <a:rPr lang="fa-IR" sz="2800" smtClean="0">
                <a:cs typeface="B Mitra" pitchFamily="2" charset="-78"/>
              </a:rPr>
              <a:t>كتاب راهنماي فرصت</a:t>
            </a:r>
            <a:r>
              <a:rPr lang="en-US" sz="2800" b="1" smtClean="0">
                <a:latin typeface="Times New Roman" pitchFamily="18" charset="0"/>
                <a:cs typeface="B Mitra" pitchFamily="2" charset="-78"/>
              </a:rPr>
              <a:t>‌</a:t>
            </a:r>
            <a:r>
              <a:rPr lang="ar-SA" sz="2800" smtClean="0">
                <a:cs typeface="B Mitra" pitchFamily="2" charset="-78"/>
              </a:rPr>
              <a:t>هاي تجاري براي </a:t>
            </a:r>
            <a:r>
              <a:rPr lang="en-US" sz="2400" smtClean="0">
                <a:cs typeface="B Mitra" pitchFamily="2" charset="-78"/>
              </a:rPr>
              <a:t>SME</a:t>
            </a:r>
          </a:p>
          <a:p>
            <a:pPr algn="r" rtl="1" eaLnBrk="1" hangingPunct="1">
              <a:defRPr/>
            </a:pPr>
            <a:r>
              <a:rPr lang="fa-IR" sz="2800" smtClean="0">
                <a:cs typeface="B Mitra" pitchFamily="2" charset="-78"/>
              </a:rPr>
              <a:t>قوانين حمايتي از حوزه</a:t>
            </a:r>
            <a:r>
              <a:rPr lang="en-US" sz="2800" b="1" smtClean="0">
                <a:latin typeface="Times New Roman" pitchFamily="18" charset="0"/>
                <a:cs typeface="B Mitra" pitchFamily="2" charset="-78"/>
              </a:rPr>
              <a:t>‌</a:t>
            </a:r>
            <a:r>
              <a:rPr lang="ar-SA" sz="2800" smtClean="0">
                <a:cs typeface="B Mitra" pitchFamily="2" charset="-78"/>
              </a:rPr>
              <a:t>هاي خاص</a:t>
            </a:r>
            <a:endParaRPr lang="fa-IR" sz="2800" smtClean="0">
              <a:cs typeface="B Mitra" pitchFamily="2" charset="-78"/>
            </a:endParaRPr>
          </a:p>
          <a:p>
            <a:pPr algn="r" rtl="1" eaLnBrk="1" hangingPunct="1">
              <a:defRPr/>
            </a:pPr>
            <a:r>
              <a:rPr lang="fa-IR" sz="2800" smtClean="0">
                <a:cs typeface="B Mitra" pitchFamily="2" charset="-78"/>
              </a:rPr>
              <a:t>ايجاد رشته</a:t>
            </a:r>
            <a:r>
              <a:rPr lang="en-US" sz="2800" b="1" smtClean="0">
                <a:latin typeface="Times New Roman" pitchFamily="18" charset="0"/>
                <a:cs typeface="B Mitra" pitchFamily="2" charset="-78"/>
              </a:rPr>
              <a:t>‌</a:t>
            </a:r>
            <a:r>
              <a:rPr lang="ar-SA" sz="2800" smtClean="0">
                <a:cs typeface="B Mitra" pitchFamily="2" charset="-78"/>
              </a:rPr>
              <a:t>هاي دانشگاهي </a:t>
            </a:r>
            <a:endParaRPr lang="fa-IR" sz="2800" smtClean="0">
              <a:cs typeface="B Mitra" pitchFamily="2" charset="-78"/>
            </a:endParaRPr>
          </a:p>
          <a:p>
            <a:pPr algn="r" rtl="1" eaLnBrk="1" hangingPunct="1">
              <a:defRPr/>
            </a:pPr>
            <a:r>
              <a:rPr lang="fa-IR" sz="2800" smtClean="0">
                <a:cs typeface="B Mitra" pitchFamily="2" charset="-78"/>
              </a:rPr>
              <a:t>ايجاد شوراي سياستگذاري</a:t>
            </a:r>
          </a:p>
          <a:p>
            <a:pPr algn="r" rtl="1" eaLnBrk="1" hangingPunct="1">
              <a:defRPr/>
            </a:pPr>
            <a:r>
              <a:rPr lang="fa-IR" sz="2800" smtClean="0">
                <a:cs typeface="B Mitra" pitchFamily="2" charset="-78"/>
              </a:rPr>
              <a:t>و....</a:t>
            </a:r>
            <a:endParaRPr lang="en-US" sz="2800" smtClean="0">
              <a:cs typeface="B Mitra" pitchFamily="2" charset="-78"/>
            </a:endParaRPr>
          </a:p>
        </p:txBody>
      </p:sp>
      <p:sp>
        <p:nvSpPr>
          <p:cNvPr id="47108" name="Line 4"/>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5"/>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Text Box 6"/>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42</a:t>
            </a:r>
            <a:endParaRPr lang="en-US" sz="2700" b="1">
              <a:cs typeface="B Titr" pitchFamily="2" charset="-78"/>
            </a:endParaRPr>
          </a:p>
        </p:txBody>
      </p:sp>
    </p:spTree>
    <p:extLst>
      <p:ext uri="{BB962C8B-B14F-4D97-AF65-F5344CB8AC3E}">
        <p14:creationId xmlns:p14="http://schemas.microsoft.com/office/powerpoint/2010/main" val="2013398838"/>
      </p:ext>
    </p:extLst>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2857500"/>
            <a:ext cx="7772400" cy="787524"/>
          </a:xfrm>
        </p:spPr>
        <p:txBody>
          <a:bodyPr/>
          <a:lstStyle/>
          <a:p>
            <a:pPr eaLnBrk="1" hangingPunct="1">
              <a:defRPr/>
            </a:pPr>
            <a:r>
              <a:rPr lang="ar-SA" sz="4000" b="1" dirty="0" smtClean="0">
                <a:latin typeface="Franklin Gothic Medium" pitchFamily="34" charset="0"/>
                <a:cs typeface="Zar" pitchFamily="2" charset="-78"/>
              </a:rPr>
              <a:t>4</a:t>
            </a:r>
            <a:r>
              <a:rPr lang="ar-SA" sz="4000" b="1" dirty="0" smtClean="0">
                <a:solidFill>
                  <a:srgbClr val="C00000"/>
                </a:solidFill>
                <a:latin typeface="Franklin Gothic Medium" pitchFamily="34" charset="0"/>
                <a:cs typeface="Zar" pitchFamily="2" charset="-78"/>
              </a:rPr>
              <a:t>. تغيير در مفاهيم</a:t>
            </a:r>
          </a:p>
        </p:txBody>
      </p:sp>
      <p:sp>
        <p:nvSpPr>
          <p:cNvPr id="50179" name="Text Box 5"/>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45</a:t>
            </a:r>
            <a:endParaRPr lang="en-US" sz="2700" b="1">
              <a:cs typeface="B Titr" pitchFamily="2" charset="-78"/>
            </a:endParaRPr>
          </a:p>
        </p:txBody>
      </p:sp>
      <p:sp>
        <p:nvSpPr>
          <p:cNvPr id="50181" name="Line 7"/>
          <p:cNvSpPr>
            <a:spLocks noChangeShapeType="1"/>
          </p:cNvSpPr>
          <p:nvPr/>
        </p:nvSpPr>
        <p:spPr bwMode="auto">
          <a:xfrm>
            <a:off x="0" y="38862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2" name="Line 8"/>
          <p:cNvSpPr>
            <a:spLocks noChangeShapeType="1"/>
          </p:cNvSpPr>
          <p:nvPr/>
        </p:nvSpPr>
        <p:spPr bwMode="auto">
          <a:xfrm>
            <a:off x="0" y="25908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1786236"/>
      </p:ext>
    </p:extLst>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55650" y="404813"/>
            <a:ext cx="7772400" cy="863600"/>
          </a:xfrm>
        </p:spPr>
        <p:txBody>
          <a:bodyPr/>
          <a:lstStyle/>
          <a:p>
            <a:pPr eaLnBrk="1" hangingPunct="1">
              <a:defRPr/>
            </a:pPr>
            <a:r>
              <a:rPr lang="en-GB" b="1" smtClean="0"/>
              <a:t>Positioning Foresight</a:t>
            </a:r>
            <a:endParaRPr lang="en-US" b="1" smtClean="0"/>
          </a:p>
        </p:txBody>
      </p:sp>
      <p:grpSp>
        <p:nvGrpSpPr>
          <p:cNvPr id="177155" name="Group 3"/>
          <p:cNvGrpSpPr>
            <a:grpSpLocks/>
          </p:cNvGrpSpPr>
          <p:nvPr/>
        </p:nvGrpSpPr>
        <p:grpSpPr bwMode="auto">
          <a:xfrm>
            <a:off x="152400" y="1719263"/>
            <a:ext cx="8763000" cy="3081337"/>
            <a:chOff x="208" y="1260"/>
            <a:chExt cx="5376" cy="2168"/>
          </a:xfrm>
        </p:grpSpPr>
        <p:sp>
          <p:nvSpPr>
            <p:cNvPr id="51208" name="Oval 4"/>
            <p:cNvSpPr>
              <a:spLocks noChangeArrowheads="1"/>
            </p:cNvSpPr>
            <p:nvPr/>
          </p:nvSpPr>
          <p:spPr bwMode="auto">
            <a:xfrm>
              <a:off x="2080" y="1260"/>
              <a:ext cx="1584" cy="672"/>
            </a:xfrm>
            <a:prstGeom prst="ellipse">
              <a:avLst/>
            </a:prstGeom>
            <a:solidFill>
              <a:schemeClr val="tx2"/>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t-IT" sz="2400">
                  <a:solidFill>
                    <a:srgbClr val="FF00FF"/>
                  </a:solidFill>
                  <a:latin typeface="Verdana" pitchFamily="34" charset="0"/>
                  <a:cs typeface="Times New Roman" pitchFamily="18" charset="0"/>
                </a:rPr>
                <a:t>Planning</a:t>
              </a:r>
              <a:endParaRPr lang="it-IT" sz="3200">
                <a:solidFill>
                  <a:srgbClr val="FF00FF"/>
                </a:solidFill>
                <a:latin typeface="Verdana" pitchFamily="34" charset="0"/>
                <a:cs typeface="Times New Roman" pitchFamily="18" charset="0"/>
              </a:endParaRPr>
            </a:p>
          </p:txBody>
        </p:sp>
        <p:sp>
          <p:nvSpPr>
            <p:cNvPr id="51209" name="Oval 5"/>
            <p:cNvSpPr>
              <a:spLocks noChangeArrowheads="1"/>
            </p:cNvSpPr>
            <p:nvPr/>
          </p:nvSpPr>
          <p:spPr bwMode="auto">
            <a:xfrm>
              <a:off x="4000" y="2844"/>
              <a:ext cx="1584" cy="480"/>
            </a:xfrm>
            <a:prstGeom prst="ellipse">
              <a:avLst/>
            </a:prstGeom>
            <a:solidFill>
              <a:schemeClr val="tx2"/>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t-IT" sz="2400">
                  <a:solidFill>
                    <a:srgbClr val="FF00FF"/>
                  </a:solidFill>
                  <a:latin typeface="Verdana" pitchFamily="34" charset="0"/>
                  <a:cs typeface="Times New Roman" pitchFamily="18" charset="0"/>
                </a:rPr>
                <a:t>Futures</a:t>
              </a:r>
            </a:p>
          </p:txBody>
        </p:sp>
        <p:sp>
          <p:nvSpPr>
            <p:cNvPr id="51210" name="Oval 6"/>
            <p:cNvSpPr>
              <a:spLocks noChangeArrowheads="1"/>
            </p:cNvSpPr>
            <p:nvPr/>
          </p:nvSpPr>
          <p:spPr bwMode="auto">
            <a:xfrm>
              <a:off x="208" y="2988"/>
              <a:ext cx="1632" cy="432"/>
            </a:xfrm>
            <a:prstGeom prst="ellipse">
              <a:avLst/>
            </a:prstGeom>
            <a:solidFill>
              <a:schemeClr val="tx2"/>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t-IT" sz="2400">
                  <a:solidFill>
                    <a:srgbClr val="FF00FF"/>
                  </a:solidFill>
                  <a:latin typeface="Verdana" pitchFamily="34" charset="0"/>
                  <a:cs typeface="Times New Roman" pitchFamily="18" charset="0"/>
                </a:rPr>
                <a:t>Networking</a:t>
              </a:r>
            </a:p>
          </p:txBody>
        </p:sp>
        <p:sp>
          <p:nvSpPr>
            <p:cNvPr id="177159" name="Oval 7"/>
            <p:cNvSpPr>
              <a:spLocks noChangeArrowheads="1"/>
            </p:cNvSpPr>
            <p:nvPr/>
          </p:nvSpPr>
          <p:spPr bwMode="auto">
            <a:xfrm>
              <a:off x="2080" y="2219"/>
              <a:ext cx="1585" cy="768"/>
            </a:xfrm>
            <a:prstGeom prst="ellipse">
              <a:avLst/>
            </a:prstGeom>
            <a:solidFill>
              <a:schemeClr val="tx2"/>
            </a:solidFill>
            <a:ln w="254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it-IT" sz="2800" b="1">
                  <a:solidFill>
                    <a:schemeClr val="hlink"/>
                  </a:solidFill>
                  <a:effectLst>
                    <a:outerShdw blurRad="38100" dist="38100" dir="2700000" algn="tl">
                      <a:srgbClr val="000000"/>
                    </a:outerShdw>
                  </a:effectLst>
                  <a:latin typeface="Verdana" pitchFamily="34" charset="0"/>
                  <a:cs typeface="Times New Roman" pitchFamily="18" charset="0"/>
                </a:rPr>
                <a:t>Foresight</a:t>
              </a:r>
            </a:p>
          </p:txBody>
        </p:sp>
        <p:cxnSp>
          <p:nvCxnSpPr>
            <p:cNvPr id="51212" name="AutoShape 8"/>
            <p:cNvCxnSpPr>
              <a:cxnSpLocks noChangeShapeType="1"/>
              <a:stCxn id="51210" idx="0"/>
              <a:endCxn id="51208" idx="2"/>
            </p:cNvCxnSpPr>
            <p:nvPr/>
          </p:nvCxnSpPr>
          <p:spPr bwMode="auto">
            <a:xfrm rot="-5400000">
              <a:off x="856" y="1764"/>
              <a:ext cx="1384" cy="1048"/>
            </a:xfrm>
            <a:prstGeom prst="curvedConnector2">
              <a:avLst/>
            </a:prstGeom>
            <a:noFill/>
            <a:ln w="63500">
              <a:solidFill>
                <a:srgbClr val="FFFF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3" name="AutoShape 9"/>
            <p:cNvCxnSpPr>
              <a:cxnSpLocks noChangeShapeType="1"/>
              <a:stCxn id="51208" idx="6"/>
              <a:endCxn id="51209" idx="0"/>
            </p:cNvCxnSpPr>
            <p:nvPr/>
          </p:nvCxnSpPr>
          <p:spPr bwMode="auto">
            <a:xfrm>
              <a:off x="3672" y="1596"/>
              <a:ext cx="1120" cy="1240"/>
            </a:xfrm>
            <a:prstGeom prst="curvedConnector2">
              <a:avLst/>
            </a:prstGeom>
            <a:noFill/>
            <a:ln w="63500">
              <a:solidFill>
                <a:srgbClr val="FFFF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14" name="AutoShape 10"/>
            <p:cNvCxnSpPr>
              <a:cxnSpLocks noChangeShapeType="1"/>
              <a:stCxn id="51210" idx="4"/>
              <a:endCxn id="51209" idx="4"/>
            </p:cNvCxnSpPr>
            <p:nvPr/>
          </p:nvCxnSpPr>
          <p:spPr bwMode="auto">
            <a:xfrm rot="5400000" flipH="1" flipV="1">
              <a:off x="2860" y="1496"/>
              <a:ext cx="96" cy="3768"/>
            </a:xfrm>
            <a:prstGeom prst="curvedConnector3">
              <a:avLst>
                <a:gd name="adj1" fmla="val -716667"/>
              </a:avLst>
            </a:prstGeom>
            <a:noFill/>
            <a:ln w="63500">
              <a:solidFill>
                <a:srgbClr val="FFFF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5" name="Line 11"/>
            <p:cNvSpPr>
              <a:spLocks noChangeShapeType="1"/>
            </p:cNvSpPr>
            <p:nvPr/>
          </p:nvSpPr>
          <p:spPr bwMode="auto">
            <a:xfrm>
              <a:off x="2848" y="1932"/>
              <a:ext cx="0" cy="288"/>
            </a:xfrm>
            <a:prstGeom prst="line">
              <a:avLst/>
            </a:prstGeom>
            <a:noFill/>
            <a:ln w="6350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Line 12"/>
            <p:cNvSpPr>
              <a:spLocks noChangeShapeType="1"/>
            </p:cNvSpPr>
            <p:nvPr/>
          </p:nvSpPr>
          <p:spPr bwMode="auto">
            <a:xfrm flipV="1">
              <a:off x="1840" y="2844"/>
              <a:ext cx="384" cy="336"/>
            </a:xfrm>
            <a:prstGeom prst="line">
              <a:avLst/>
            </a:prstGeom>
            <a:noFill/>
            <a:ln w="6350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Line 13"/>
            <p:cNvSpPr>
              <a:spLocks noChangeShapeType="1"/>
            </p:cNvSpPr>
            <p:nvPr/>
          </p:nvSpPr>
          <p:spPr bwMode="auto">
            <a:xfrm flipH="1" flipV="1">
              <a:off x="3528" y="2804"/>
              <a:ext cx="480" cy="280"/>
            </a:xfrm>
            <a:prstGeom prst="line">
              <a:avLst/>
            </a:prstGeom>
            <a:noFill/>
            <a:ln w="6350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04" name="Text Box 14"/>
          <p:cNvSpPr txBox="1">
            <a:spLocks noChangeArrowheads="1"/>
          </p:cNvSpPr>
          <p:nvPr/>
        </p:nvSpPr>
        <p:spPr bwMode="auto">
          <a:xfrm>
            <a:off x="6248400" y="5791200"/>
            <a:ext cx="1843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20000"/>
              </a:spcBef>
            </a:pPr>
            <a:r>
              <a:rPr lang="en-GB">
                <a:latin typeface="Verdana" pitchFamily="34" charset="0"/>
                <a:cs typeface="Times New Roman" pitchFamily="18" charset="0"/>
              </a:rPr>
              <a:t>FOREN, 2000</a:t>
            </a:r>
            <a:r>
              <a:rPr lang="en-GB" sz="2800">
                <a:solidFill>
                  <a:srgbClr val="000099"/>
                </a:solidFill>
                <a:latin typeface="Verdana" pitchFamily="34" charset="0"/>
                <a:cs typeface="Times New Roman" pitchFamily="18" charset="0"/>
              </a:rPr>
              <a:t> </a:t>
            </a:r>
          </a:p>
        </p:txBody>
      </p:sp>
      <p:sp>
        <p:nvSpPr>
          <p:cNvPr id="51205" name="Line 15"/>
          <p:cNvSpPr>
            <a:spLocks noChangeShapeType="1"/>
          </p:cNvSpPr>
          <p:nvPr/>
        </p:nvSpPr>
        <p:spPr bwMode="auto">
          <a:xfrm>
            <a:off x="0" y="1447800"/>
            <a:ext cx="91440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Line 16"/>
          <p:cNvSpPr>
            <a:spLocks noChangeShapeType="1"/>
          </p:cNvSpPr>
          <p:nvPr/>
        </p:nvSpPr>
        <p:spPr bwMode="auto">
          <a:xfrm>
            <a:off x="0" y="152400"/>
            <a:ext cx="9144000" cy="0"/>
          </a:xfrm>
          <a:prstGeom prst="line">
            <a:avLst/>
          </a:prstGeom>
          <a:noFill/>
          <a:ln w="3175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Text Box 17"/>
          <p:cNvSpPr txBox="1">
            <a:spLocks noChangeArrowheads="1"/>
          </p:cNvSpPr>
          <p:nvPr/>
        </p:nvSpPr>
        <p:spPr bwMode="auto">
          <a:xfrm>
            <a:off x="128588" y="6265863"/>
            <a:ext cx="8620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ar-SA" sz="2700" b="1">
                <a:cs typeface="B Titr" pitchFamily="2" charset="-78"/>
              </a:rPr>
              <a:t>46</a:t>
            </a:r>
            <a:endParaRPr lang="en-US" sz="2700" b="1">
              <a:cs typeface="B Titr" pitchFamily="2" charset="-78"/>
            </a:endParaRPr>
          </a:p>
        </p:txBody>
      </p:sp>
    </p:spTree>
    <p:extLst>
      <p:ext uri="{BB962C8B-B14F-4D97-AF65-F5344CB8AC3E}">
        <p14:creationId xmlns:p14="http://schemas.microsoft.com/office/powerpoint/2010/main" val="6235064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7155"/>
                                        </p:tgtEl>
                                        <p:attrNameLst>
                                          <p:attrName>style.visibility</p:attrName>
                                        </p:attrNameLst>
                                      </p:cBhvr>
                                      <p:to>
                                        <p:strVal val="visible"/>
                                      </p:to>
                                    </p:set>
                                    <p:anim calcmode="lin" valueType="num">
                                      <p:cBhvr>
                                        <p:cTn id="7" dur="500" fill="hold"/>
                                        <p:tgtEl>
                                          <p:spTgt spid="177155"/>
                                        </p:tgtEl>
                                        <p:attrNameLst>
                                          <p:attrName>ppt_w</p:attrName>
                                        </p:attrNameLst>
                                      </p:cBhvr>
                                      <p:tavLst>
                                        <p:tav tm="0">
                                          <p:val>
                                            <p:fltVal val="0"/>
                                          </p:val>
                                        </p:tav>
                                        <p:tav tm="100000">
                                          <p:val>
                                            <p:strVal val="#ppt_w"/>
                                          </p:val>
                                        </p:tav>
                                      </p:tavLst>
                                    </p:anim>
                                    <p:anim calcmode="lin" valueType="num">
                                      <p:cBhvr>
                                        <p:cTn id="8" dur="500" fill="hold"/>
                                        <p:tgtEl>
                                          <p:spTgt spid="1771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2" name="Rectangle 4">
            <a:hlinkClick r:id="rId3" highlightClick="1"/>
            <a:hlinkHover r:id="" action="ppaction://noaction" highlightClick="1"/>
          </p:cNvPr>
          <p:cNvSpPr>
            <a:spLocks noChangeArrowheads="1"/>
          </p:cNvSpPr>
          <p:nvPr/>
        </p:nvSpPr>
        <p:spPr bwMode="auto">
          <a:xfrm>
            <a:off x="1643063" y="804863"/>
            <a:ext cx="5689600" cy="731837"/>
          </a:xfrm>
          <a:prstGeom prst="rect">
            <a:avLst/>
          </a:prstGeom>
          <a:noFill/>
          <a:ln w="9525">
            <a:noFill/>
            <a:miter lim="800000"/>
            <a:headEnd/>
            <a:tailEnd/>
          </a:ln>
          <a:effectLst/>
        </p:spPr>
        <p:txBody>
          <a:bodyPr>
            <a:spAutoFit/>
          </a:bodyPr>
          <a:lstStyle/>
          <a:p>
            <a:pPr algn="ctr">
              <a:lnSpc>
                <a:spcPct val="130000"/>
              </a:lnSpc>
              <a:defRPr/>
            </a:pPr>
            <a:r>
              <a:rPr lang="fa-IR" sz="3200" dirty="0">
                <a:solidFill>
                  <a:srgbClr val="FF0000"/>
                </a:solidFill>
                <a:effectLst>
                  <a:outerShdw blurRad="38100" dist="38100" dir="2700000" algn="tl">
                    <a:srgbClr val="000000"/>
                  </a:outerShdw>
                </a:effectLst>
                <a:latin typeface="Times New Roman" pitchFamily="18" charset="0"/>
                <a:cs typeface="Titr" pitchFamily="2" charset="-78"/>
              </a:rPr>
              <a:t>ويژگي‌هاي عصر دانايي </a:t>
            </a:r>
            <a:r>
              <a:rPr lang="fa-IR" dirty="0">
                <a:solidFill>
                  <a:srgbClr val="FF0000"/>
                </a:solidFill>
                <a:effectLst>
                  <a:outerShdw blurRad="38100" dist="38100" dir="2700000" algn="tl">
                    <a:srgbClr val="000000"/>
                  </a:outerShdw>
                </a:effectLst>
                <a:latin typeface="Times New Roman" pitchFamily="18" charset="0"/>
                <a:cs typeface="Titr" pitchFamily="2" charset="-78"/>
              </a:rPr>
              <a:t> </a:t>
            </a:r>
          </a:p>
        </p:txBody>
      </p:sp>
      <p:sp>
        <p:nvSpPr>
          <p:cNvPr id="473093" name="Text Box 5"/>
          <p:cNvSpPr txBox="1">
            <a:spLocks noChangeArrowheads="1"/>
          </p:cNvSpPr>
          <p:nvPr/>
        </p:nvSpPr>
        <p:spPr bwMode="auto">
          <a:xfrm>
            <a:off x="642938" y="1412875"/>
            <a:ext cx="8177212" cy="5262563"/>
          </a:xfrm>
          <a:prstGeom prst="rect">
            <a:avLst/>
          </a:prstGeom>
          <a:noFill/>
          <a:ln w="9525">
            <a:noFill/>
            <a:miter lim="800000"/>
            <a:headEnd/>
            <a:tailEnd/>
          </a:ln>
        </p:spPr>
        <p:txBody>
          <a:bodyPr>
            <a:spAutoFit/>
          </a:bodyPr>
          <a:lstStyle/>
          <a:p>
            <a:pPr algn="just">
              <a:lnSpc>
                <a:spcPct val="200000"/>
              </a:lnSpc>
            </a:pPr>
            <a:r>
              <a:rPr lang="fa-IR" sz="3000">
                <a:latin typeface="Times New Roman" pitchFamily="18" charset="0"/>
                <a:cs typeface="B Mitra" pitchFamily="2" charset="-78"/>
              </a:rPr>
              <a:t>3. فرصت‌هاي طلايي و تهديدهاي بنيان‌كن</a:t>
            </a:r>
          </a:p>
          <a:p>
            <a:pPr algn="just">
              <a:lnSpc>
                <a:spcPct val="200000"/>
              </a:lnSpc>
            </a:pPr>
            <a:r>
              <a:rPr lang="fa-IR" sz="3000">
                <a:latin typeface="Times New Roman" pitchFamily="18" charset="0"/>
                <a:cs typeface="B Mitra" pitchFamily="2" charset="-78"/>
              </a:rPr>
              <a:t>4. آشوبناكي </a:t>
            </a:r>
          </a:p>
          <a:p>
            <a:pPr algn="just">
              <a:lnSpc>
                <a:spcPct val="200000"/>
              </a:lnSpc>
            </a:pPr>
            <a:endParaRPr lang="fa-IR" sz="3000">
              <a:latin typeface="Times New Roman" pitchFamily="18" charset="0"/>
              <a:cs typeface="B Mitra" pitchFamily="2" charset="-78"/>
            </a:endParaRPr>
          </a:p>
          <a:p>
            <a:pPr>
              <a:lnSpc>
                <a:spcPct val="200000"/>
              </a:lnSpc>
            </a:pPr>
            <a:r>
              <a:rPr lang="fa-IR" sz="2600" b="1" i="1">
                <a:solidFill>
                  <a:srgbClr val="002060"/>
                </a:solidFill>
                <a:latin typeface="Times New Roman" pitchFamily="18" charset="0"/>
                <a:cs typeface="B Mitra" pitchFamily="2" charset="-78"/>
              </a:rPr>
              <a:t>	دوست دارد يار اين آشفتگي</a:t>
            </a:r>
          </a:p>
          <a:p>
            <a:pPr algn="l">
              <a:lnSpc>
                <a:spcPct val="200000"/>
              </a:lnSpc>
            </a:pPr>
            <a:r>
              <a:rPr lang="fa-IR" sz="2600" b="1" i="1">
                <a:solidFill>
                  <a:srgbClr val="002060"/>
                </a:solidFill>
                <a:latin typeface="Times New Roman" pitchFamily="18" charset="0"/>
                <a:cs typeface="B Mitra" pitchFamily="2" charset="-78"/>
              </a:rPr>
              <a:t>كوشش بيهوده به از خفتگي</a:t>
            </a:r>
          </a:p>
          <a:p>
            <a:pPr algn="just">
              <a:lnSpc>
                <a:spcPct val="200000"/>
              </a:lnSpc>
            </a:pPr>
            <a:r>
              <a:rPr lang="fa-IR" sz="2600" b="1">
                <a:solidFill>
                  <a:srgbClr val="002060"/>
                </a:solidFill>
                <a:latin typeface="Times New Roman" pitchFamily="18" charset="0"/>
                <a:cs typeface="B Mitra" pitchFamily="2" charset="-78"/>
              </a:rPr>
              <a:t>	</a:t>
            </a:r>
            <a:endParaRPr lang="fa-IR" sz="2600" b="1" i="1">
              <a:solidFill>
                <a:srgbClr val="002060"/>
              </a:solidFill>
              <a:latin typeface="Times New Roman" pitchFamily="18" charset="0"/>
              <a:cs typeface="B 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3093"/>
                                        </p:tgtEl>
                                        <p:attrNameLst>
                                          <p:attrName>style.visibility</p:attrName>
                                        </p:attrNameLst>
                                      </p:cBhvr>
                                      <p:to>
                                        <p:strVal val="visible"/>
                                      </p:to>
                                    </p:set>
                                    <p:anim calcmode="lin" valueType="num">
                                      <p:cBhvr additive="base">
                                        <p:cTn id="7" dur="500" fill="hold"/>
                                        <p:tgtEl>
                                          <p:spTgt spid="473093"/>
                                        </p:tgtEl>
                                        <p:attrNameLst>
                                          <p:attrName>ppt_x</p:attrName>
                                        </p:attrNameLst>
                                      </p:cBhvr>
                                      <p:tavLst>
                                        <p:tav tm="0">
                                          <p:val>
                                            <p:strVal val="0-#ppt_w/2"/>
                                          </p:val>
                                        </p:tav>
                                        <p:tav tm="100000">
                                          <p:val>
                                            <p:strVal val="#ppt_x"/>
                                          </p:val>
                                        </p:tav>
                                      </p:tavLst>
                                    </p:anim>
                                    <p:anim calcmode="lin" valueType="num">
                                      <p:cBhvr additive="base">
                                        <p:cTn id="8" dur="500" fill="hold"/>
                                        <p:tgtEl>
                                          <p:spTgt spid="473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468313" y="1268413"/>
            <a:ext cx="8424862" cy="5521325"/>
          </a:xfrm>
          <a:prstGeom prst="rect">
            <a:avLst/>
          </a:prstGeom>
          <a:noFill/>
          <a:ln w="9525">
            <a:noFill/>
            <a:miter lim="800000"/>
            <a:headEnd/>
            <a:tailEnd/>
          </a:ln>
        </p:spPr>
        <p:txBody>
          <a:bodyPr>
            <a:spAutoFit/>
          </a:bodyPr>
          <a:lstStyle/>
          <a:p>
            <a:pPr>
              <a:lnSpc>
                <a:spcPct val="180000"/>
              </a:lnSpc>
            </a:pPr>
            <a:r>
              <a:rPr lang="fa-IR" sz="2800">
                <a:latin typeface="Times New Roman" pitchFamily="18" charset="0"/>
                <a:cs typeface="B Mitra" pitchFamily="2" charset="-78"/>
              </a:rPr>
              <a:t>ـ كك و پارادايم جهش</a:t>
            </a:r>
          </a:p>
          <a:p>
            <a:pPr algn="just">
              <a:lnSpc>
                <a:spcPct val="180000"/>
              </a:lnSpc>
            </a:pPr>
            <a:r>
              <a:rPr lang="fa-IR" sz="2800">
                <a:latin typeface="Times New Roman" pitchFamily="18" charset="0"/>
                <a:cs typeface="B Mitra" pitchFamily="2" charset="-78"/>
              </a:rPr>
              <a:t>    ـ دلفين و پارادايم شكار</a:t>
            </a:r>
          </a:p>
          <a:p>
            <a:pPr algn="just">
              <a:lnSpc>
                <a:spcPct val="180000"/>
              </a:lnSpc>
            </a:pPr>
            <a:r>
              <a:rPr lang="fa-IR" sz="2800">
                <a:latin typeface="Times New Roman" pitchFamily="18" charset="0"/>
                <a:cs typeface="B Mitra" pitchFamily="2" charset="-78"/>
              </a:rPr>
              <a:t>    ـ فيل و پارادايم گريز </a:t>
            </a:r>
          </a:p>
          <a:p>
            <a:pPr algn="just">
              <a:lnSpc>
                <a:spcPct val="180000"/>
              </a:lnSpc>
            </a:pPr>
            <a:r>
              <a:rPr lang="fa-IR" sz="2800">
                <a:latin typeface="Times New Roman" pitchFamily="18" charset="0"/>
                <a:cs typeface="B Mitra" pitchFamily="2" charset="-78"/>
              </a:rPr>
              <a:t>		ـ شركت جنرال موتورز، پارادايم‌ها و تغيير</a:t>
            </a:r>
          </a:p>
          <a:p>
            <a:pPr algn="just">
              <a:lnSpc>
                <a:spcPct val="180000"/>
              </a:lnSpc>
            </a:pPr>
            <a:r>
              <a:rPr lang="fa-IR" sz="2800">
                <a:latin typeface="Times New Roman" pitchFamily="18" charset="0"/>
                <a:cs typeface="B Mitra" pitchFamily="2" charset="-78"/>
              </a:rPr>
              <a:t>		ـ شركت تترالاوال و عدم درك تغيير</a:t>
            </a:r>
          </a:p>
          <a:p>
            <a:pPr algn="just">
              <a:lnSpc>
                <a:spcPct val="180000"/>
              </a:lnSpc>
            </a:pPr>
            <a:r>
              <a:rPr lang="fa-IR" sz="2800">
                <a:latin typeface="Times New Roman" pitchFamily="18" charset="0"/>
                <a:cs typeface="B Mitra" pitchFamily="2" charset="-78"/>
              </a:rPr>
              <a:t>		ـ شركت موتورولا و بي‌توجهي به سيگنال‌هاي تغيير</a:t>
            </a:r>
          </a:p>
          <a:p>
            <a:pPr algn="just">
              <a:lnSpc>
                <a:spcPct val="180000"/>
              </a:lnSpc>
            </a:pPr>
            <a:r>
              <a:rPr lang="fa-IR" sz="2800">
                <a:latin typeface="Times New Roman" pitchFamily="18" charset="0"/>
                <a:cs typeface="B Mitra" pitchFamily="2" charset="-78"/>
              </a:rPr>
              <a:t>		ـ شركت آي.بي.ام و سوگيري‌هاي اشتباه</a:t>
            </a:r>
          </a:p>
        </p:txBody>
      </p:sp>
      <p:sp>
        <p:nvSpPr>
          <p:cNvPr id="15363" name="Text Box 8"/>
          <p:cNvSpPr txBox="1">
            <a:spLocks noChangeArrowheads="1"/>
          </p:cNvSpPr>
          <p:nvPr/>
        </p:nvSpPr>
        <p:spPr bwMode="auto">
          <a:xfrm>
            <a:off x="1500188" y="520700"/>
            <a:ext cx="6048375" cy="1089025"/>
          </a:xfrm>
          <a:prstGeom prst="rect">
            <a:avLst/>
          </a:prstGeom>
          <a:noFill/>
          <a:ln w="9525">
            <a:noFill/>
            <a:miter lim="800000"/>
            <a:headEnd/>
            <a:tailEnd/>
          </a:ln>
        </p:spPr>
        <p:txBody>
          <a:bodyPr>
            <a:spAutoFit/>
          </a:bodyPr>
          <a:lstStyle/>
          <a:p>
            <a:pPr algn="ctr">
              <a:lnSpc>
                <a:spcPct val="180000"/>
              </a:lnSpc>
            </a:pPr>
            <a:r>
              <a:rPr lang="fa-IR" sz="3600" b="1">
                <a:solidFill>
                  <a:srgbClr val="FF0000"/>
                </a:solidFill>
                <a:cs typeface="Titr" pitchFamily="2" charset="-78"/>
              </a:rPr>
              <a:t>پارادايم</a:t>
            </a:r>
            <a:r>
              <a:rPr lang="fa-IR" sz="3600" b="1">
                <a:solidFill>
                  <a:srgbClr val="FF0000"/>
                </a:solidFill>
              </a:rPr>
              <a:t>‌</a:t>
            </a:r>
            <a:r>
              <a:rPr lang="fa-IR" sz="3600" b="1">
                <a:solidFill>
                  <a:srgbClr val="FF0000"/>
                </a:solidFill>
                <a:cs typeface="Titr" pitchFamily="2" charset="-78"/>
              </a:rPr>
              <a:t>ها، زندان انديشه</a:t>
            </a:r>
            <a:endParaRPr lang="en-US" sz="3600">
              <a:solidFill>
                <a:srgbClr val="FF0000"/>
              </a:solidFill>
              <a:cs typeface="Titr" pitchFamily="2" charset="-78"/>
            </a:endParaRPr>
          </a:p>
        </p:txBody>
      </p:sp>
    </p:spTree>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idx="4294967295"/>
          </p:nvPr>
        </p:nvSpPr>
        <p:spPr>
          <a:xfrm>
            <a:off x="392113" y="2205038"/>
            <a:ext cx="4751387" cy="1384300"/>
          </a:xfrm>
        </p:spPr>
        <p:txBody>
          <a:bodyPr/>
          <a:lstStyle/>
          <a:p>
            <a:pPr algn="ctr" eaLnBrk="1" hangingPunct="1"/>
            <a:r>
              <a:rPr lang="fa-IR" smtClean="0">
                <a:solidFill>
                  <a:srgbClr val="FF0000"/>
                </a:solidFill>
                <a:cs typeface="Titr" pitchFamily="2" charset="-78"/>
              </a:rPr>
              <a:t>ضرورت آينده</a:t>
            </a:r>
            <a:r>
              <a:rPr lang="fa-IR" smtClean="0">
                <a:solidFill>
                  <a:srgbClr val="FF0000"/>
                </a:solidFill>
              </a:rPr>
              <a:t>‌</a:t>
            </a:r>
            <a:r>
              <a:rPr lang="fa-IR" smtClean="0">
                <a:solidFill>
                  <a:srgbClr val="FF0000"/>
                </a:solidFill>
                <a:cs typeface="Titr" pitchFamily="2" charset="-78"/>
              </a:rPr>
              <a:t>انديشي</a:t>
            </a:r>
            <a:r>
              <a:rPr lang="fa-IR" smtClean="0">
                <a:solidFill>
                  <a:srgbClr val="FF0000"/>
                </a:solidFill>
              </a:rPr>
              <a:t> </a:t>
            </a:r>
            <a:endParaRPr lang="en-US" smtClean="0">
              <a:solidFill>
                <a:srgbClr val="FF0000"/>
              </a:solidFill>
              <a:cs typeface="Traditional Arabic" pitchFamily="2" charset="-78"/>
            </a:endParaRPr>
          </a:p>
        </p:txBody>
      </p:sp>
      <p:sp>
        <p:nvSpPr>
          <p:cNvPr id="448515" name="Rectangle 3"/>
          <p:cNvSpPr>
            <a:spLocks noGrp="1" noChangeArrowheads="1"/>
          </p:cNvSpPr>
          <p:nvPr>
            <p:ph type="body" idx="4294967295"/>
          </p:nvPr>
        </p:nvSpPr>
        <p:spPr>
          <a:xfrm>
            <a:off x="0" y="4797425"/>
            <a:ext cx="8229600" cy="1308100"/>
          </a:xfrm>
        </p:spPr>
        <p:txBody>
          <a:bodyPr>
            <a:normAutofit/>
          </a:bodyPr>
          <a:lstStyle/>
          <a:p>
            <a:pPr marL="274320" indent="-274320" algn="ctr" eaLnBrk="1" fontAlgn="auto" hangingPunct="1">
              <a:spcAft>
                <a:spcPts val="0"/>
              </a:spcAft>
              <a:buClr>
                <a:schemeClr val="accent3"/>
              </a:buClr>
              <a:buFontTx/>
              <a:buNone/>
              <a:defRPr/>
            </a:pPr>
            <a:r>
              <a:rPr lang="fa-IR" b="1" dirty="0">
                <a:ea typeface="+mn-ea"/>
                <a:cs typeface="Mitra" pitchFamily="2" charset="-78"/>
              </a:rPr>
              <a:t>تمام دانش ما درباره گذشته است، </a:t>
            </a:r>
          </a:p>
          <a:p>
            <a:pPr marL="274320" indent="-274320" algn="ctr" eaLnBrk="1" fontAlgn="auto" hangingPunct="1">
              <a:spcAft>
                <a:spcPts val="0"/>
              </a:spcAft>
              <a:buClr>
                <a:schemeClr val="accent3"/>
              </a:buClr>
              <a:buFontTx/>
              <a:buNone/>
              <a:defRPr/>
            </a:pPr>
            <a:r>
              <a:rPr lang="fa-IR" b="1" dirty="0">
                <a:ea typeface="+mn-ea"/>
                <a:cs typeface="Mitra" pitchFamily="2" charset="-78"/>
              </a:rPr>
              <a:t>اما تصميم</a:t>
            </a:r>
            <a:r>
              <a:rPr lang="fa-IR" b="1" dirty="0">
                <a:ea typeface="+mn-ea"/>
              </a:rPr>
              <a:t>‌</a:t>
            </a:r>
            <a:r>
              <a:rPr lang="fa-IR" b="1" dirty="0">
                <a:ea typeface="+mn-ea"/>
                <a:cs typeface="Mitra" pitchFamily="2" charset="-78"/>
              </a:rPr>
              <a:t>هاي ما براي آينده</a:t>
            </a:r>
            <a:endParaRPr lang="en-US" b="1" dirty="0">
              <a:ea typeface="+mn-ea"/>
              <a:cs typeface="Mitra" pitchFamily="2" charset="-78"/>
            </a:endParaRPr>
          </a:p>
        </p:txBody>
      </p:sp>
      <p:pic>
        <p:nvPicPr>
          <p:cNvPr id="17412" name="Picture 5" descr="time"/>
          <p:cNvPicPr>
            <a:picLocks noGrp="1" noChangeAspect="1" noChangeArrowheads="1"/>
          </p:cNvPicPr>
          <p:nvPr>
            <p:ph idx="4294967295"/>
          </p:nvPr>
        </p:nvPicPr>
        <p:blipFill>
          <a:blip r:embed="rId3" cstate="print"/>
          <a:srcRect/>
          <a:stretch>
            <a:fillRect/>
          </a:stretch>
        </p:blipFill>
        <p:spPr>
          <a:xfrm rot="20378762">
            <a:off x="6037263" y="1081088"/>
            <a:ext cx="2301875" cy="2968625"/>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48514"/>
                                        </p:tgtEl>
                                        <p:attrNameLst>
                                          <p:attrName>style.visibility</p:attrName>
                                        </p:attrNameLst>
                                      </p:cBhvr>
                                      <p:to>
                                        <p:strVal val="visible"/>
                                      </p:to>
                                    </p:set>
                                    <p:animEffect transition="in" filter="fade">
                                      <p:cBhvr>
                                        <p:cTn id="7" dur="800" decel="100000"/>
                                        <p:tgtEl>
                                          <p:spTgt spid="448514"/>
                                        </p:tgtEl>
                                      </p:cBhvr>
                                    </p:animEffect>
                                    <p:anim calcmode="lin" valueType="num">
                                      <p:cBhvr>
                                        <p:cTn id="8" dur="800" decel="100000" fill="hold"/>
                                        <p:tgtEl>
                                          <p:spTgt spid="448514"/>
                                        </p:tgtEl>
                                        <p:attrNameLst>
                                          <p:attrName>style.rotation</p:attrName>
                                        </p:attrNameLst>
                                      </p:cBhvr>
                                      <p:tavLst>
                                        <p:tav tm="0">
                                          <p:val>
                                            <p:fltVal val="-90"/>
                                          </p:val>
                                        </p:tav>
                                        <p:tav tm="100000">
                                          <p:val>
                                            <p:fltVal val="0"/>
                                          </p:val>
                                        </p:tav>
                                      </p:tavLst>
                                    </p:anim>
                                    <p:anim calcmode="lin" valueType="num">
                                      <p:cBhvr>
                                        <p:cTn id="9" dur="800" decel="100000" fill="hold"/>
                                        <p:tgtEl>
                                          <p:spTgt spid="448514"/>
                                        </p:tgtEl>
                                        <p:attrNameLst>
                                          <p:attrName>ppt_x</p:attrName>
                                        </p:attrNameLst>
                                      </p:cBhvr>
                                      <p:tavLst>
                                        <p:tav tm="0">
                                          <p:val>
                                            <p:strVal val="#ppt_x+0.4"/>
                                          </p:val>
                                        </p:tav>
                                        <p:tav tm="100000">
                                          <p:val>
                                            <p:strVal val="#ppt_x-0.05"/>
                                          </p:val>
                                        </p:tav>
                                      </p:tavLst>
                                    </p:anim>
                                    <p:anim calcmode="lin" valueType="num">
                                      <p:cBhvr>
                                        <p:cTn id="10" dur="800" decel="100000" fill="hold"/>
                                        <p:tgtEl>
                                          <p:spTgt spid="4485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85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85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48515">
                                            <p:txEl>
                                              <p:pRg st="0" end="0"/>
                                            </p:txEl>
                                          </p:spTgt>
                                        </p:tgtEl>
                                        <p:attrNameLst>
                                          <p:attrName>style.visibility</p:attrName>
                                        </p:attrNameLst>
                                      </p:cBhvr>
                                      <p:to>
                                        <p:strVal val="visible"/>
                                      </p:to>
                                    </p:set>
                                    <p:animEffect transition="in" filter="fade">
                                      <p:cBhvr>
                                        <p:cTn id="17" dur="1000"/>
                                        <p:tgtEl>
                                          <p:spTgt spid="448515">
                                            <p:txEl>
                                              <p:pRg st="0" end="0"/>
                                            </p:txEl>
                                          </p:spTgt>
                                        </p:tgtEl>
                                      </p:cBhvr>
                                    </p:animEffect>
                                    <p:anim calcmode="lin" valueType="num">
                                      <p:cBhvr>
                                        <p:cTn id="18" dur="1000" fill="hold"/>
                                        <p:tgtEl>
                                          <p:spTgt spid="44851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485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48515">
                                            <p:txEl>
                                              <p:pRg st="1" end="1"/>
                                            </p:txEl>
                                          </p:spTgt>
                                        </p:tgtEl>
                                        <p:attrNameLst>
                                          <p:attrName>style.visibility</p:attrName>
                                        </p:attrNameLst>
                                      </p:cBhvr>
                                      <p:to>
                                        <p:strVal val="visible"/>
                                      </p:to>
                                    </p:set>
                                    <p:animEffect transition="in" filter="fade">
                                      <p:cBhvr>
                                        <p:cTn id="24" dur="1000"/>
                                        <p:tgtEl>
                                          <p:spTgt spid="448515">
                                            <p:txEl>
                                              <p:pRg st="1" end="1"/>
                                            </p:txEl>
                                          </p:spTgt>
                                        </p:tgtEl>
                                      </p:cBhvr>
                                    </p:animEffect>
                                    <p:anim calcmode="lin" valueType="num">
                                      <p:cBhvr>
                                        <p:cTn id="25" dur="1000" fill="hold"/>
                                        <p:tgtEl>
                                          <p:spTgt spid="44851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485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7412"/>
                                        </p:tgtEl>
                                        <p:attrNameLst>
                                          <p:attrName>style.visibility</p:attrName>
                                        </p:attrNameLst>
                                      </p:cBhvr>
                                      <p:to>
                                        <p:strVal val="visible"/>
                                      </p:to>
                                    </p:set>
                                    <p:animEffect transition="in" filter="fade">
                                      <p:cBhvr>
                                        <p:cTn id="31" dur="1000"/>
                                        <p:tgtEl>
                                          <p:spTgt spid="17412"/>
                                        </p:tgtEl>
                                      </p:cBhvr>
                                    </p:animEffect>
                                    <p:anim calcmode="lin" valueType="num">
                                      <p:cBhvr>
                                        <p:cTn id="32" dur="1000" fill="hold"/>
                                        <p:tgtEl>
                                          <p:spTgt spid="17412"/>
                                        </p:tgtEl>
                                        <p:attrNameLst>
                                          <p:attrName>ppt_x</p:attrName>
                                        </p:attrNameLst>
                                      </p:cBhvr>
                                      <p:tavLst>
                                        <p:tav tm="0">
                                          <p:val>
                                            <p:strVal val="#ppt_x"/>
                                          </p:val>
                                        </p:tav>
                                        <p:tav tm="100000">
                                          <p:val>
                                            <p:strVal val="#ppt_x"/>
                                          </p:val>
                                        </p:tav>
                                      </p:tavLst>
                                    </p:anim>
                                    <p:anim calcmode="lin" valueType="num">
                                      <p:cBhvr>
                                        <p:cTn id="33"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260350"/>
            <a:ext cx="8229600" cy="1143000"/>
          </a:xfrm>
        </p:spPr>
        <p:txBody>
          <a:bodyPr/>
          <a:lstStyle/>
          <a:p>
            <a:pPr algn="ctr" eaLnBrk="1" hangingPunct="1"/>
            <a:r>
              <a:rPr lang="fa-IR" sz="2800" b="1" smtClean="0">
                <a:solidFill>
                  <a:srgbClr val="FF0000"/>
                </a:solidFill>
                <a:cs typeface="B Titr" pitchFamily="2" charset="-78"/>
              </a:rPr>
              <a:t>چهار رویکرد به آینده</a:t>
            </a:r>
          </a:p>
        </p:txBody>
      </p:sp>
      <p:sp>
        <p:nvSpPr>
          <p:cNvPr id="43011" name="Content Placeholder 2"/>
          <p:cNvSpPr>
            <a:spLocks noGrp="1"/>
          </p:cNvSpPr>
          <p:nvPr>
            <p:ph idx="1"/>
          </p:nvPr>
        </p:nvSpPr>
        <p:spPr>
          <a:xfrm>
            <a:off x="395288" y="1628775"/>
            <a:ext cx="8435975" cy="4389438"/>
          </a:xfrm>
        </p:spPr>
        <p:txBody>
          <a:bodyPr/>
          <a:lstStyle/>
          <a:p>
            <a:pPr eaLnBrk="1" hangingPunct="1">
              <a:lnSpc>
                <a:spcPct val="150000"/>
              </a:lnSpc>
              <a:buFont typeface="Wingdings 2" pitchFamily="18" charset="2"/>
              <a:buNone/>
              <a:defRPr/>
            </a:pPr>
            <a:r>
              <a:rPr lang="fa-IR" sz="2800" dirty="0" smtClean="0">
                <a:cs typeface="B Nazanin" pitchFamily="2" charset="-78"/>
              </a:rPr>
              <a:t>1- </a:t>
            </a:r>
            <a:r>
              <a:rPr lang="fa-IR" sz="2400" dirty="0" smtClean="0">
                <a:cs typeface="B Nazanin" pitchFamily="2" charset="-78"/>
              </a:rPr>
              <a:t>شتر مرغ واکنش زده</a:t>
            </a:r>
          </a:p>
          <a:p>
            <a:pPr eaLnBrk="1" hangingPunct="1">
              <a:lnSpc>
                <a:spcPct val="150000"/>
              </a:lnSpc>
              <a:buFont typeface="Wingdings 2" pitchFamily="18" charset="2"/>
              <a:buNone/>
              <a:defRPr/>
            </a:pPr>
            <a:r>
              <a:rPr lang="fa-IR" sz="2400" dirty="0" smtClean="0">
                <a:cs typeface="B Nazanin" pitchFamily="2" charset="-78"/>
              </a:rPr>
              <a:t>2- آتش نشان واکنش گرا</a:t>
            </a:r>
          </a:p>
          <a:p>
            <a:pPr eaLnBrk="1" hangingPunct="1">
              <a:lnSpc>
                <a:spcPct val="150000"/>
              </a:lnSpc>
              <a:buFont typeface="Wingdings 2" pitchFamily="18" charset="2"/>
              <a:buNone/>
              <a:defRPr/>
            </a:pPr>
            <a:r>
              <a:rPr lang="fa-IR" sz="2400" dirty="0" smtClean="0">
                <a:cs typeface="B Nazanin" pitchFamily="2" charset="-78"/>
              </a:rPr>
              <a:t>3- بیمه گذار </a:t>
            </a:r>
            <a:r>
              <a:rPr lang="fa-IR" sz="2400" dirty="0">
                <a:cs typeface="B Nazanin" pitchFamily="2" charset="-78"/>
              </a:rPr>
              <a:t>پ</a:t>
            </a:r>
            <a:r>
              <a:rPr lang="fa-IR" sz="2400" dirty="0" smtClean="0">
                <a:cs typeface="B Nazanin" pitchFamily="2" charset="-78"/>
              </a:rPr>
              <a:t>یش فعال</a:t>
            </a:r>
          </a:p>
          <a:p>
            <a:pPr eaLnBrk="1" hangingPunct="1">
              <a:lnSpc>
                <a:spcPct val="150000"/>
              </a:lnSpc>
              <a:buFont typeface="Wingdings 2" pitchFamily="18" charset="2"/>
              <a:buNone/>
              <a:defRPr/>
            </a:pPr>
            <a:r>
              <a:rPr lang="fa-IR" sz="2400" dirty="0" smtClean="0">
                <a:cs typeface="B Nazanin" pitchFamily="2" charset="-78"/>
              </a:rPr>
              <a:t>4- دسیسه گر بیش فعال</a:t>
            </a:r>
          </a:p>
          <a:p>
            <a:pPr marL="514350" indent="-514350" eaLnBrk="1" hangingPunct="1">
              <a:lnSpc>
                <a:spcPct val="150000"/>
              </a:lnSpc>
              <a:buClr>
                <a:srgbClr val="FF0000"/>
              </a:buClr>
              <a:buFont typeface="Wingdings" pitchFamily="2" charset="2"/>
              <a:buChar char="q"/>
              <a:defRPr/>
            </a:pPr>
            <a:r>
              <a:rPr lang="fa-IR" sz="2400" dirty="0" smtClean="0">
                <a:cs typeface="B Nazanin" pitchFamily="2" charset="-78"/>
              </a:rPr>
              <a:t>کاربست هم زمان دو رویکردِ واپسین،مقصد آینده نگاری است.</a:t>
            </a:r>
          </a:p>
          <a:p>
            <a:pPr eaLnBrk="1" hangingPunct="1">
              <a:lnSpc>
                <a:spcPct val="150000"/>
              </a:lnSpc>
              <a:buClr>
                <a:srgbClr val="FF0000"/>
              </a:buClr>
              <a:buFont typeface="Wingdings" pitchFamily="2" charset="2"/>
              <a:buChar char="q"/>
              <a:defRPr/>
            </a:pPr>
            <a:r>
              <a:rPr lang="fa-IR" sz="2400" dirty="0" smtClean="0">
                <a:cs typeface="B Nazanin" pitchFamily="2" charset="-78"/>
              </a:rPr>
              <a:t>هر شکلی از پیش نگری،نوعی حقه بازی و شیادی است.آینده از پیش نوشته نشده است،اما باید آن را ساخت.</a:t>
            </a:r>
          </a:p>
          <a:p>
            <a:pPr eaLnBrk="1" hangingPunct="1">
              <a:lnSpc>
                <a:spcPct val="150000"/>
              </a:lnSpc>
              <a:buFont typeface="Wingdings 2" pitchFamily="18" charset="2"/>
              <a:buNone/>
              <a:defRPr/>
            </a:pPr>
            <a:endParaRPr lang="fa-IR" sz="2800" dirty="0" smtClean="0">
              <a:cs typeface="B Nazanin" pitchFamily="2" charset="-78"/>
            </a:endParaRPr>
          </a:p>
          <a:p>
            <a:pPr eaLnBrk="1" hangingPunct="1">
              <a:lnSpc>
                <a:spcPct val="150000"/>
              </a:lnSpc>
              <a:buFont typeface="Wingdings 2" pitchFamily="18" charset="2"/>
              <a:buNone/>
              <a:defRPr/>
            </a:pPr>
            <a:endParaRPr lang="fa-IR" sz="2800" dirty="0" smtClean="0">
              <a:cs typeface="B Nazanin" pitchFamily="2" charset="-78"/>
            </a:endParaRPr>
          </a:p>
          <a:p>
            <a:pPr eaLnBrk="1" hangingPunct="1">
              <a:lnSpc>
                <a:spcPct val="150000"/>
              </a:lnSpc>
              <a:buFont typeface="Wingdings 2" pitchFamily="18" charset="2"/>
              <a:buNone/>
              <a:defRPr/>
            </a:pPr>
            <a:endParaRPr lang="fa-IR" sz="2800" dirty="0" smtClean="0">
              <a:cs typeface="B Nazanin" pitchFamily="2" charset="-78"/>
            </a:endParaRPr>
          </a:p>
        </p:txBody>
      </p:sp>
      <p:pic>
        <p:nvPicPr>
          <p:cNvPr id="17412" name="Picture 4" descr="C:\Documents and Settings\vakilzadeh1090\My Documents\Downloads\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021388"/>
            <a:ext cx="1590675" cy="1023937"/>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634" name="Rectangle 2"/>
          <p:cNvSpPr>
            <a:spLocks noGrp="1" noChangeArrowheads="1"/>
          </p:cNvSpPr>
          <p:nvPr>
            <p:ph type="title" idx="4294967295"/>
          </p:nvPr>
        </p:nvSpPr>
        <p:spPr>
          <a:xfrm>
            <a:off x="485775" y="142875"/>
            <a:ext cx="8229600" cy="1384300"/>
          </a:xfrm>
        </p:spPr>
        <p:txBody>
          <a:bodyPr/>
          <a:lstStyle/>
          <a:p>
            <a:pPr algn="ctr" eaLnBrk="1" hangingPunct="1"/>
            <a:r>
              <a:rPr lang="fa-IR" sz="3600" b="1" smtClean="0">
                <a:solidFill>
                  <a:srgbClr val="FF0000"/>
                </a:solidFill>
                <a:cs typeface="Titr" pitchFamily="2" charset="-78"/>
              </a:rPr>
              <a:t>انديشيدن به آينده (تاريخچه) </a:t>
            </a:r>
            <a:endParaRPr lang="en-US" sz="3600" b="1" smtClean="0">
              <a:solidFill>
                <a:srgbClr val="FF0000"/>
              </a:solidFill>
              <a:cs typeface="Titr" pitchFamily="2" charset="-78"/>
            </a:endParaRPr>
          </a:p>
        </p:txBody>
      </p:sp>
      <p:sp>
        <p:nvSpPr>
          <p:cNvPr id="453635" name="Rectangle 3"/>
          <p:cNvSpPr>
            <a:spLocks noGrp="1" noChangeArrowheads="1"/>
          </p:cNvSpPr>
          <p:nvPr>
            <p:ph type="body" idx="4294967295"/>
          </p:nvPr>
        </p:nvSpPr>
        <p:spPr>
          <a:xfrm>
            <a:off x="914400" y="2000250"/>
            <a:ext cx="8229600" cy="3013075"/>
          </a:xfrm>
        </p:spPr>
        <p:txBody>
          <a:bodyPr>
            <a:normAutofit/>
          </a:bodyPr>
          <a:lstStyle/>
          <a:p>
            <a:pPr marL="274320" indent="-274320" eaLnBrk="1" fontAlgn="auto" hangingPunct="1">
              <a:lnSpc>
                <a:spcPct val="200000"/>
              </a:lnSpc>
              <a:spcAft>
                <a:spcPts val="0"/>
              </a:spcAft>
              <a:buClr>
                <a:schemeClr val="accent3"/>
              </a:buClr>
              <a:buFont typeface="Wingdings 2"/>
              <a:buChar char=""/>
              <a:defRPr/>
            </a:pPr>
            <a:r>
              <a:rPr lang="fa-IR" dirty="0">
                <a:ea typeface="+mn-ea"/>
                <a:cs typeface="Mitra" pitchFamily="2" charset="-78"/>
              </a:rPr>
              <a:t>غيب</a:t>
            </a:r>
            <a:r>
              <a:rPr lang="fa-IR" dirty="0">
                <a:ea typeface="+mn-ea"/>
              </a:rPr>
              <a:t>‌</a:t>
            </a:r>
            <a:r>
              <a:rPr lang="fa-IR" dirty="0">
                <a:ea typeface="+mn-ea"/>
                <a:cs typeface="Mitra" pitchFamily="2" charset="-78"/>
              </a:rPr>
              <a:t>گويي (</a:t>
            </a:r>
            <a:r>
              <a:rPr lang="en-US" dirty="0">
                <a:ea typeface="+mn-ea"/>
                <a:cs typeface="Mitra" pitchFamily="2" charset="-78"/>
              </a:rPr>
              <a:t>divination</a:t>
            </a:r>
            <a:r>
              <a:rPr lang="fa-IR" dirty="0">
                <a:ea typeface="+mn-ea"/>
                <a:cs typeface="Mitra" pitchFamily="2" charset="-78"/>
              </a:rPr>
              <a:t>) آينده</a:t>
            </a:r>
            <a:r>
              <a:rPr lang="fa-IR" dirty="0">
                <a:ea typeface="+mn-ea"/>
              </a:rPr>
              <a:t>‌</a:t>
            </a:r>
            <a:r>
              <a:rPr lang="fa-IR" dirty="0">
                <a:ea typeface="+mn-ea"/>
                <a:cs typeface="Mitra" pitchFamily="2" charset="-78"/>
              </a:rPr>
              <a:t>شناسي </a:t>
            </a:r>
          </a:p>
          <a:p>
            <a:pPr marL="274320" indent="-274320" eaLnBrk="1" fontAlgn="auto" hangingPunct="1">
              <a:lnSpc>
                <a:spcPct val="200000"/>
              </a:lnSpc>
              <a:spcAft>
                <a:spcPts val="0"/>
              </a:spcAft>
              <a:buClr>
                <a:schemeClr val="accent3"/>
              </a:buClr>
              <a:buFont typeface="Wingdings 2"/>
              <a:buChar char=""/>
              <a:defRPr/>
            </a:pPr>
            <a:r>
              <a:rPr lang="fa-IR" dirty="0">
                <a:ea typeface="+mn-ea"/>
                <a:cs typeface="Mitra" pitchFamily="2" charset="-78"/>
              </a:rPr>
              <a:t>آينده</a:t>
            </a:r>
            <a:r>
              <a:rPr lang="fa-IR" dirty="0">
                <a:ea typeface="+mn-ea"/>
              </a:rPr>
              <a:t>‌</a:t>
            </a:r>
            <a:r>
              <a:rPr lang="fa-IR" dirty="0">
                <a:ea typeface="+mn-ea"/>
                <a:cs typeface="Mitra" pitchFamily="2" charset="-78"/>
              </a:rPr>
              <a:t>انديشي (</a:t>
            </a:r>
            <a:r>
              <a:rPr lang="en-US" dirty="0">
                <a:ea typeface="+mn-ea"/>
                <a:cs typeface="Mitra" pitchFamily="2" charset="-78"/>
              </a:rPr>
              <a:t>future thinking</a:t>
            </a:r>
            <a:r>
              <a:rPr lang="fa-IR" dirty="0">
                <a:ea typeface="+mn-ea"/>
                <a:cs typeface="Mitra" pitchFamily="2" charset="-78"/>
              </a:rPr>
              <a:t>) </a:t>
            </a:r>
          </a:p>
          <a:p>
            <a:pPr marL="274320" indent="-274320" eaLnBrk="1" fontAlgn="auto" hangingPunct="1">
              <a:lnSpc>
                <a:spcPct val="200000"/>
              </a:lnSpc>
              <a:spcAft>
                <a:spcPts val="0"/>
              </a:spcAft>
              <a:buClr>
                <a:schemeClr val="accent3"/>
              </a:buClr>
              <a:buFont typeface="Wingdings 2"/>
              <a:buChar char=""/>
              <a:defRPr/>
            </a:pPr>
            <a:r>
              <a:rPr lang="fa-IR" dirty="0">
                <a:ea typeface="+mn-ea"/>
                <a:cs typeface="Mitra" pitchFamily="2" charset="-78"/>
              </a:rPr>
              <a:t>آينده</a:t>
            </a:r>
            <a:r>
              <a:rPr lang="fa-IR" dirty="0">
                <a:ea typeface="+mn-ea"/>
              </a:rPr>
              <a:t>‌</a:t>
            </a:r>
            <a:r>
              <a:rPr lang="fa-IR" dirty="0">
                <a:ea typeface="+mn-ea"/>
                <a:cs typeface="Mitra" pitchFamily="2" charset="-78"/>
              </a:rPr>
              <a:t>پژوهي (</a:t>
            </a:r>
            <a:r>
              <a:rPr lang="en-US" dirty="0">
                <a:ea typeface="+mn-ea"/>
                <a:cs typeface="Mitra" pitchFamily="2" charset="-78"/>
              </a:rPr>
              <a:t>Futures studies</a:t>
            </a:r>
            <a:r>
              <a:rPr lang="fa-IR" dirty="0">
                <a:ea typeface="+mn-ea"/>
                <a:cs typeface="Mitra" pitchFamily="2" charset="-78"/>
              </a:rPr>
              <a:t>)  </a:t>
            </a:r>
          </a:p>
          <a:p>
            <a:pPr marL="274320" indent="-274320" eaLnBrk="1" fontAlgn="auto" hangingPunct="1">
              <a:lnSpc>
                <a:spcPct val="200000"/>
              </a:lnSpc>
              <a:spcAft>
                <a:spcPts val="0"/>
              </a:spcAft>
              <a:buClr>
                <a:schemeClr val="accent3"/>
              </a:buClr>
              <a:buFontTx/>
              <a:buNone/>
              <a:defRPr/>
            </a:pPr>
            <a:endParaRPr lang="en-US" dirty="0">
              <a:ea typeface="+mn-ea"/>
              <a:cs typeface="Mitra" pitchFamily="2" charset="-78"/>
            </a:endParaRPr>
          </a:p>
        </p:txBody>
      </p:sp>
      <p:pic>
        <p:nvPicPr>
          <p:cNvPr id="20484" name="Picture 5" descr="bigstockphoto_Crossroad_404579_blue"/>
          <p:cNvPicPr>
            <a:picLocks noGrp="1" noChangeAspect="1" noChangeArrowheads="1"/>
          </p:cNvPicPr>
          <p:nvPr>
            <p:ph idx="4294967295"/>
          </p:nvPr>
        </p:nvPicPr>
        <p:blipFill>
          <a:blip r:embed="rId3" cstate="print"/>
          <a:srcRect/>
          <a:stretch>
            <a:fillRect/>
          </a:stretch>
        </p:blipFill>
        <p:spPr>
          <a:xfrm>
            <a:off x="214313" y="1857375"/>
            <a:ext cx="3429000" cy="3524250"/>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3634"/>
                                        </p:tgtEl>
                                        <p:attrNameLst>
                                          <p:attrName>style.visibility</p:attrName>
                                        </p:attrNameLst>
                                      </p:cBhvr>
                                      <p:to>
                                        <p:strVal val="visible"/>
                                      </p:to>
                                    </p:set>
                                    <p:animEffect transition="in" filter="fade">
                                      <p:cBhvr>
                                        <p:cTn id="7" dur="800" decel="100000"/>
                                        <p:tgtEl>
                                          <p:spTgt spid="453634"/>
                                        </p:tgtEl>
                                      </p:cBhvr>
                                    </p:animEffect>
                                    <p:anim calcmode="lin" valueType="num">
                                      <p:cBhvr>
                                        <p:cTn id="8" dur="800" decel="100000" fill="hold"/>
                                        <p:tgtEl>
                                          <p:spTgt spid="453634"/>
                                        </p:tgtEl>
                                        <p:attrNameLst>
                                          <p:attrName>style.rotation</p:attrName>
                                        </p:attrNameLst>
                                      </p:cBhvr>
                                      <p:tavLst>
                                        <p:tav tm="0">
                                          <p:val>
                                            <p:fltVal val="-90"/>
                                          </p:val>
                                        </p:tav>
                                        <p:tav tm="100000">
                                          <p:val>
                                            <p:fltVal val="0"/>
                                          </p:val>
                                        </p:tav>
                                      </p:tavLst>
                                    </p:anim>
                                    <p:anim calcmode="lin" valueType="num">
                                      <p:cBhvr>
                                        <p:cTn id="9" dur="800" decel="100000" fill="hold"/>
                                        <p:tgtEl>
                                          <p:spTgt spid="453634"/>
                                        </p:tgtEl>
                                        <p:attrNameLst>
                                          <p:attrName>ppt_x</p:attrName>
                                        </p:attrNameLst>
                                      </p:cBhvr>
                                      <p:tavLst>
                                        <p:tav tm="0">
                                          <p:val>
                                            <p:strVal val="#ppt_x+0.4"/>
                                          </p:val>
                                        </p:tav>
                                        <p:tav tm="100000">
                                          <p:val>
                                            <p:strVal val="#ppt_x-0.05"/>
                                          </p:val>
                                        </p:tav>
                                      </p:tavLst>
                                    </p:anim>
                                    <p:anim calcmode="lin" valueType="num">
                                      <p:cBhvr>
                                        <p:cTn id="10" dur="800" decel="100000" fill="hold"/>
                                        <p:tgtEl>
                                          <p:spTgt spid="4536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36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36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53635">
                                            <p:txEl>
                                              <p:pRg st="0" end="0"/>
                                            </p:txEl>
                                          </p:spTgt>
                                        </p:tgtEl>
                                        <p:attrNameLst>
                                          <p:attrName>style.visibility</p:attrName>
                                        </p:attrNameLst>
                                      </p:cBhvr>
                                      <p:to>
                                        <p:strVal val="visible"/>
                                      </p:to>
                                    </p:set>
                                    <p:animEffect transition="in" filter="fade">
                                      <p:cBhvr>
                                        <p:cTn id="17" dur="1000"/>
                                        <p:tgtEl>
                                          <p:spTgt spid="453635">
                                            <p:txEl>
                                              <p:pRg st="0" end="0"/>
                                            </p:txEl>
                                          </p:spTgt>
                                        </p:tgtEl>
                                      </p:cBhvr>
                                    </p:animEffect>
                                    <p:anim calcmode="lin" valueType="num">
                                      <p:cBhvr>
                                        <p:cTn id="18" dur="1000" fill="hold"/>
                                        <p:tgtEl>
                                          <p:spTgt spid="45363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53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3635">
                                            <p:txEl>
                                              <p:pRg st="1" end="1"/>
                                            </p:txEl>
                                          </p:spTgt>
                                        </p:tgtEl>
                                        <p:attrNameLst>
                                          <p:attrName>style.visibility</p:attrName>
                                        </p:attrNameLst>
                                      </p:cBhvr>
                                      <p:to>
                                        <p:strVal val="visible"/>
                                      </p:to>
                                    </p:set>
                                    <p:animEffect transition="in" filter="fade">
                                      <p:cBhvr>
                                        <p:cTn id="24" dur="1000"/>
                                        <p:tgtEl>
                                          <p:spTgt spid="453635">
                                            <p:txEl>
                                              <p:pRg st="1" end="1"/>
                                            </p:txEl>
                                          </p:spTgt>
                                        </p:tgtEl>
                                      </p:cBhvr>
                                    </p:animEffect>
                                    <p:anim calcmode="lin" valueType="num">
                                      <p:cBhvr>
                                        <p:cTn id="25" dur="1000" fill="hold"/>
                                        <p:tgtEl>
                                          <p:spTgt spid="45363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536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53635">
                                            <p:txEl>
                                              <p:pRg st="2" end="2"/>
                                            </p:txEl>
                                          </p:spTgt>
                                        </p:tgtEl>
                                        <p:attrNameLst>
                                          <p:attrName>style.visibility</p:attrName>
                                        </p:attrNameLst>
                                      </p:cBhvr>
                                      <p:to>
                                        <p:strVal val="visible"/>
                                      </p:to>
                                    </p:set>
                                    <p:animEffect transition="in" filter="fade">
                                      <p:cBhvr>
                                        <p:cTn id="31" dur="1000"/>
                                        <p:tgtEl>
                                          <p:spTgt spid="453635">
                                            <p:txEl>
                                              <p:pRg st="2" end="2"/>
                                            </p:txEl>
                                          </p:spTgt>
                                        </p:tgtEl>
                                      </p:cBhvr>
                                    </p:animEffect>
                                    <p:anim calcmode="lin" valueType="num">
                                      <p:cBhvr>
                                        <p:cTn id="32" dur="1000" fill="hold"/>
                                        <p:tgtEl>
                                          <p:spTgt spid="45363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53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0484"/>
                                        </p:tgtEl>
                                        <p:attrNameLst>
                                          <p:attrName>style.visibility</p:attrName>
                                        </p:attrNameLst>
                                      </p:cBhvr>
                                      <p:to>
                                        <p:strVal val="visible"/>
                                      </p:to>
                                    </p:set>
                                    <p:animEffect transition="in" filter="fade">
                                      <p:cBhvr>
                                        <p:cTn id="38" dur="1000"/>
                                        <p:tgtEl>
                                          <p:spTgt spid="20484"/>
                                        </p:tgtEl>
                                      </p:cBhvr>
                                    </p:animEffect>
                                    <p:anim calcmode="lin" valueType="num">
                                      <p:cBhvr>
                                        <p:cTn id="39" dur="1000" fill="hold"/>
                                        <p:tgtEl>
                                          <p:spTgt spid="20484"/>
                                        </p:tgtEl>
                                        <p:attrNameLst>
                                          <p:attrName>ppt_x</p:attrName>
                                        </p:attrNameLst>
                                      </p:cBhvr>
                                      <p:tavLst>
                                        <p:tav tm="0">
                                          <p:val>
                                            <p:strVal val="#ppt_x"/>
                                          </p:val>
                                        </p:tav>
                                        <p:tav tm="100000">
                                          <p:val>
                                            <p:strVal val="#ppt_x"/>
                                          </p:val>
                                        </p:tav>
                                      </p:tavLst>
                                    </p:anim>
                                    <p:anim calcmode="lin" valueType="num">
                                      <p:cBhvr>
                                        <p:cTn id="40"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p:bldP spid="4536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88"/>
            <a:ext cx="8229600" cy="5929312"/>
          </a:xfrm>
        </p:spPr>
        <p:txBody>
          <a:bodyPr>
            <a:normAutofit fontScale="77500" lnSpcReduction="20000"/>
          </a:bodyPr>
          <a:lstStyle/>
          <a:p>
            <a:pPr marL="365760" indent="-256032" fontAlgn="auto">
              <a:lnSpc>
                <a:spcPct val="270000"/>
              </a:lnSpc>
              <a:spcAft>
                <a:spcPts val="0"/>
              </a:spcAft>
              <a:buFont typeface="Wingdings 3"/>
              <a:buNone/>
              <a:defRPr/>
            </a:pPr>
            <a:r>
              <a:rPr lang="fa-IR" sz="2600" dirty="0" smtClean="0">
                <a:cs typeface="B Nazanin" pitchFamily="2" charset="-78"/>
              </a:rPr>
              <a:t>نمی توان چیزی را ناشدنی پنداشت، زیرا</a:t>
            </a:r>
          </a:p>
          <a:p>
            <a:pPr marL="365760" indent="-256032" fontAlgn="auto">
              <a:lnSpc>
                <a:spcPct val="270000"/>
              </a:lnSpc>
              <a:spcAft>
                <a:spcPts val="0"/>
              </a:spcAft>
              <a:buFont typeface="Wingdings 3"/>
              <a:buNone/>
              <a:defRPr/>
            </a:pPr>
            <a:r>
              <a:rPr lang="fa-IR" sz="2600" dirty="0" smtClean="0">
                <a:cs typeface="B Nazanin" pitchFamily="2" charset="-78"/>
              </a:rPr>
              <a:t>					</a:t>
            </a:r>
            <a:r>
              <a:rPr lang="fa-IR" sz="2600" b="1" dirty="0" smtClean="0">
                <a:solidFill>
                  <a:srgbClr val="FF0000"/>
                </a:solidFill>
                <a:cs typeface="B Nazanin" pitchFamily="2" charset="-78"/>
              </a:rPr>
              <a:t>رویای</a:t>
            </a:r>
            <a:r>
              <a:rPr lang="fa-IR" sz="2600" dirty="0" smtClean="0">
                <a:cs typeface="B Nazanin" pitchFamily="2" charset="-78"/>
              </a:rPr>
              <a:t> دیروز،</a:t>
            </a:r>
          </a:p>
          <a:p>
            <a:pPr marL="365760" indent="-256032" fontAlgn="auto">
              <a:lnSpc>
                <a:spcPct val="270000"/>
              </a:lnSpc>
              <a:spcAft>
                <a:spcPts val="0"/>
              </a:spcAft>
              <a:buFont typeface="Wingdings 3"/>
              <a:buNone/>
              <a:defRPr/>
            </a:pPr>
            <a:r>
              <a:rPr lang="fa-IR" sz="2600" dirty="0" smtClean="0">
                <a:cs typeface="B Nazanin" pitchFamily="2" charset="-78"/>
              </a:rPr>
              <a:t>						</a:t>
            </a:r>
            <a:r>
              <a:rPr lang="fa-IR" sz="2600" b="1" dirty="0" smtClean="0">
                <a:solidFill>
                  <a:srgbClr val="FF0000"/>
                </a:solidFill>
                <a:cs typeface="B Nazanin" pitchFamily="2" charset="-78"/>
              </a:rPr>
              <a:t>امید</a:t>
            </a:r>
            <a:r>
              <a:rPr lang="fa-IR" sz="2600" dirty="0" smtClean="0">
                <a:cs typeface="B Nazanin" pitchFamily="2" charset="-78"/>
              </a:rPr>
              <a:t> امروز</a:t>
            </a:r>
          </a:p>
          <a:p>
            <a:pPr marL="365760" indent="-256032" fontAlgn="auto">
              <a:lnSpc>
                <a:spcPct val="270000"/>
              </a:lnSpc>
              <a:spcAft>
                <a:spcPts val="0"/>
              </a:spcAft>
              <a:buFont typeface="Wingdings 3"/>
              <a:buNone/>
              <a:defRPr/>
            </a:pPr>
            <a:r>
              <a:rPr lang="fa-IR" sz="2600" dirty="0" smtClean="0">
                <a:cs typeface="B Nazanin" pitchFamily="2" charset="-78"/>
              </a:rPr>
              <a:t>						و</a:t>
            </a:r>
          </a:p>
          <a:p>
            <a:pPr marL="365760" indent="-256032" fontAlgn="auto">
              <a:lnSpc>
                <a:spcPct val="270000"/>
              </a:lnSpc>
              <a:spcAft>
                <a:spcPts val="0"/>
              </a:spcAft>
              <a:buFont typeface="Wingdings 3"/>
              <a:buNone/>
              <a:defRPr/>
            </a:pPr>
            <a:r>
              <a:rPr lang="fa-IR" sz="2600" dirty="0" smtClean="0">
                <a:cs typeface="B Nazanin" pitchFamily="2" charset="-78"/>
              </a:rPr>
              <a:t>							</a:t>
            </a:r>
            <a:r>
              <a:rPr lang="fa-IR" sz="2600" b="1" dirty="0" smtClean="0">
                <a:solidFill>
                  <a:srgbClr val="FF0000"/>
                </a:solidFill>
                <a:cs typeface="B Nazanin" pitchFamily="2" charset="-78"/>
              </a:rPr>
              <a:t>واقعیت</a:t>
            </a:r>
            <a:r>
              <a:rPr lang="fa-IR" sz="2600" dirty="0" smtClean="0">
                <a:cs typeface="B Nazanin" pitchFamily="2" charset="-78"/>
              </a:rPr>
              <a:t> فرداست</a:t>
            </a:r>
          </a:p>
          <a:p>
            <a:pPr marL="365760" indent="-256032" fontAlgn="auto">
              <a:lnSpc>
                <a:spcPct val="270000"/>
              </a:lnSpc>
              <a:spcAft>
                <a:spcPts val="0"/>
              </a:spcAft>
              <a:buFont typeface="Wingdings 3"/>
              <a:buNone/>
              <a:defRPr/>
            </a:pPr>
            <a:r>
              <a:rPr lang="fa-IR" sz="2600" dirty="0" smtClean="0">
                <a:cs typeface="B Nazanin" pitchFamily="2" charset="-78"/>
              </a:rPr>
              <a:t>                                          </a:t>
            </a:r>
            <a:r>
              <a:rPr lang="en-US" sz="2600" dirty="0" smtClean="0">
                <a:cs typeface="B Nazanin" pitchFamily="2" charset="-78"/>
              </a:rPr>
              <a:t>     </a:t>
            </a:r>
            <a:r>
              <a:rPr lang="fa-IR" sz="2600" dirty="0" smtClean="0">
                <a:cs typeface="B Nazanin" pitchFamily="2" charset="-78"/>
              </a:rPr>
              <a:t>                               </a:t>
            </a:r>
            <a:r>
              <a:rPr lang="en-US" sz="2600" dirty="0" smtClean="0">
                <a:cs typeface="B Nazanin" pitchFamily="2" charset="-78"/>
              </a:rPr>
              <a:t>                                                                                                 </a:t>
            </a:r>
            <a:r>
              <a:rPr lang="fa-IR" sz="2600" dirty="0" smtClean="0">
                <a:cs typeface="B Nazanin" pitchFamily="2" charset="-78"/>
              </a:rPr>
              <a:t> </a:t>
            </a:r>
            <a:r>
              <a:rPr lang="fa-IR" sz="2600" b="1" dirty="0" smtClean="0">
                <a:cs typeface="B Nazanin" pitchFamily="2" charset="-78"/>
              </a:rPr>
              <a:t>«روبرت گودار»</a:t>
            </a:r>
            <a:endParaRPr lang="en-US" sz="2600" b="1" dirty="0" smtClean="0">
              <a:cs typeface="B Nazanin" pitchFamily="2" charset="-78"/>
            </a:endParaRPr>
          </a:p>
          <a:p>
            <a:pPr marL="365760" indent="-256032" fontAlgn="auto">
              <a:lnSpc>
                <a:spcPct val="270000"/>
              </a:lnSpc>
              <a:spcAft>
                <a:spcPts val="0"/>
              </a:spcAft>
              <a:buFont typeface="Wingdings 3"/>
              <a:buNone/>
              <a:defRPr/>
            </a:pPr>
            <a:endParaRPr lang="en-US" sz="3200" dirty="0" smtClean="0">
              <a:cs typeface="B Nazanin" pitchFamily="2" charset="-78"/>
            </a:endParaRPr>
          </a:p>
          <a:p>
            <a:pPr marL="365760" indent="-256032" fontAlgn="auto">
              <a:lnSpc>
                <a:spcPct val="270000"/>
              </a:lnSpc>
              <a:spcAft>
                <a:spcPts val="0"/>
              </a:spcAft>
              <a:buFont typeface="Wingdings 3"/>
              <a:buNone/>
              <a:defRPr/>
            </a:pPr>
            <a:endParaRPr lang="fa-IR" sz="3200" dirty="0" smtClean="0">
              <a:cs typeface="B Nazanin" pitchFamily="2" charset="-78"/>
            </a:endParaRPr>
          </a:p>
          <a:p>
            <a:pPr marL="365760" indent="-256032" fontAlgn="auto">
              <a:spcAft>
                <a:spcPts val="0"/>
              </a:spcAft>
              <a:buFont typeface="Wingdings 3"/>
              <a:buNone/>
              <a:defRPr/>
            </a:pPr>
            <a:endParaRPr lang="fa-IR" sz="3600" dirty="0" smtClean="0">
              <a:cs typeface="B Nazanin" pitchFamily="2" charset="-78"/>
            </a:endParaRPr>
          </a:p>
          <a:p>
            <a:pPr marL="365760" indent="-256032" fontAlgn="auto">
              <a:spcAft>
                <a:spcPts val="0"/>
              </a:spcAft>
              <a:buFont typeface="Wingdings 3"/>
              <a:buChar char=""/>
              <a:defRPr/>
            </a:pPr>
            <a:endParaRPr lang="en-US" dirty="0"/>
          </a:p>
        </p:txBody>
      </p:sp>
    </p:spTree>
    <p:extLst>
      <p:ext uri="{BB962C8B-B14F-4D97-AF65-F5344CB8AC3E}">
        <p14:creationId xmlns:p14="http://schemas.microsoft.com/office/powerpoint/2010/main" val="189941768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2"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17"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2">
                                            <p:txEl>
                                              <p:pRg st="2" end="2"/>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22"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2">
                                            <p:txEl>
                                              <p:pRg st="3" end="3"/>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2">
                                            <p:txEl>
                                              <p:pRg st="4" end="4"/>
                                            </p:txEl>
                                          </p:spTgt>
                                        </p:tgtEl>
                                        <p:attrNameLst>
                                          <p:attrName>style.visibility</p:attrName>
                                        </p:attrNameLst>
                                      </p:cBhvr>
                                      <p:to>
                                        <p:strVal val="visible"/>
                                      </p:to>
                                    </p:set>
                                    <p:anim calcmode="discrete" valueType="clr">
                                      <p:cBhvr override="childStyle">
                                        <p:cTn id="27" dur="80"/>
                                        <p:tgtEl>
                                          <p:spTgt spid="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2">
                                            <p:txEl>
                                              <p:pRg st="4" end="4"/>
                                            </p:txEl>
                                          </p:spTgt>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2">
                                            <p:txEl>
                                              <p:pRg st="5" end="5"/>
                                            </p:txEl>
                                          </p:spTgt>
                                        </p:tgtEl>
                                        <p:attrNameLst>
                                          <p:attrName>style.visibility</p:attrName>
                                        </p:attrNameLst>
                                      </p:cBhvr>
                                      <p:to>
                                        <p:strVal val="visible"/>
                                      </p:to>
                                    </p:set>
                                    <p:anim calcmode="discrete" valueType="clr">
                                      <p:cBhvr override="childStyle">
                                        <p:cTn id="32" dur="80"/>
                                        <p:tgtEl>
                                          <p:spTgt spid="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2">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5538"/>
            <a:ext cx="8229600" cy="5399087"/>
          </a:xfrm>
        </p:spPr>
        <p:txBody>
          <a:bodyPr>
            <a:normAutofit fontScale="85000" lnSpcReduction="10000"/>
          </a:bodyPr>
          <a:lstStyle/>
          <a:p>
            <a:pPr marL="365760" indent="-256032" fontAlgn="auto">
              <a:lnSpc>
                <a:spcPct val="170000"/>
              </a:lnSpc>
              <a:spcAft>
                <a:spcPts val="0"/>
              </a:spcAft>
              <a:buFont typeface="Wingdings 3"/>
              <a:buNone/>
              <a:defRPr/>
            </a:pPr>
            <a:r>
              <a:rPr lang="fa-IR" sz="2000" b="1" dirty="0" smtClean="0">
                <a:cs typeface="B Nazanin" pitchFamily="2" charset="-78"/>
              </a:rPr>
              <a:t>تکامل اندیشه های آرمانشهری در نگاه اندیشمندانی مانند</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فرانسیس</a:t>
            </a:r>
            <a:r>
              <a:rPr lang="en-US" sz="2000" dirty="0" smtClean="0">
                <a:cs typeface="B Nazanin" pitchFamily="2" charset="-78"/>
              </a:rPr>
              <a:t> </a:t>
            </a:r>
            <a:r>
              <a:rPr lang="fa-IR" sz="2000" dirty="0" smtClean="0">
                <a:cs typeface="B Nazanin" pitchFamily="2" charset="-78"/>
              </a:rPr>
              <a:t>بیکن(آتلانتیس تازه)</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توماس مور(اتوپیا)</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ژان ژاک روسو</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مارکی دو سد</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کوندورسه</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ویلیام گادوین</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هانری سنت سیمون</a:t>
            </a:r>
          </a:p>
          <a:p>
            <a:pPr marL="365760" indent="-256032" fontAlgn="auto">
              <a:lnSpc>
                <a:spcPct val="170000"/>
              </a:lnSpc>
              <a:spcAft>
                <a:spcPts val="0"/>
              </a:spcAft>
              <a:buFont typeface="Wingdings" pitchFamily="2" charset="2"/>
              <a:buChar char="q"/>
              <a:defRPr/>
            </a:pPr>
            <a:r>
              <a:rPr lang="fa-IR" sz="2000" dirty="0" smtClean="0">
                <a:cs typeface="B Nazanin" pitchFamily="2" charset="-78"/>
              </a:rPr>
              <a:t>کارل مارکس</a:t>
            </a:r>
          </a:p>
          <a:p>
            <a:pPr marL="365760" indent="-256032" algn="ctr" fontAlgn="auto">
              <a:lnSpc>
                <a:spcPct val="170000"/>
              </a:lnSpc>
              <a:spcAft>
                <a:spcPts val="0"/>
              </a:spcAft>
              <a:buFont typeface="Wingdings 3"/>
              <a:buNone/>
              <a:defRPr/>
            </a:pPr>
            <a:r>
              <a:rPr lang="fa-IR" sz="2000" b="1" dirty="0" smtClean="0">
                <a:cs typeface="B Nazanin" pitchFamily="2" charset="-78"/>
              </a:rPr>
              <a:t>آغازی بر عصر آینده پژوهی</a:t>
            </a:r>
          </a:p>
          <a:p>
            <a:pPr marL="365760" indent="-256032" algn="ctr" fontAlgn="auto">
              <a:lnSpc>
                <a:spcPct val="170000"/>
              </a:lnSpc>
              <a:spcAft>
                <a:spcPts val="0"/>
              </a:spcAft>
              <a:buFont typeface="Wingdings 3"/>
              <a:buNone/>
              <a:defRPr/>
            </a:pPr>
            <a:r>
              <a:rPr lang="fa-IR" sz="2000" b="1" dirty="0" smtClean="0">
                <a:cs typeface="B Nazanin" pitchFamily="2" charset="-78"/>
              </a:rPr>
              <a:t>«وندل بل»</a:t>
            </a:r>
            <a:endParaRPr lang="fa-IR" sz="2000" b="1" dirty="0">
              <a:cs typeface="B Nazanin" pitchFamily="2" charset="-78"/>
            </a:endParaRPr>
          </a:p>
        </p:txBody>
      </p:sp>
      <p:sp>
        <p:nvSpPr>
          <p:cNvPr id="3" name="Title 2"/>
          <p:cNvSpPr>
            <a:spLocks noGrp="1"/>
          </p:cNvSpPr>
          <p:nvPr>
            <p:ph type="title"/>
          </p:nvPr>
        </p:nvSpPr>
        <p:spPr/>
        <p:txBody>
          <a:bodyPr/>
          <a:lstStyle/>
          <a:p>
            <a:pPr algn="ctr" fontAlgn="auto">
              <a:spcAft>
                <a:spcPts val="0"/>
              </a:spcAft>
              <a:defRPr/>
            </a:pPr>
            <a:r>
              <a:rPr lang="fa-IR" sz="2400" b="0" dirty="0" smtClean="0">
                <a:solidFill>
                  <a:srgbClr val="FF0000"/>
                </a:solidFill>
                <a:cs typeface="B Titr" pitchFamily="2" charset="-78"/>
              </a:rPr>
              <a:t>آینده پژوهی - تاریخچه</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59092284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10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10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10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1000"/>
                                        <p:tgtEl>
                                          <p:spTgt spid="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1000"/>
                                        <p:tgtEl>
                                          <p:spTgt spid="2">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1000"/>
                                        <p:tgtEl>
                                          <p:spTgt spid="2">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1" dur="1000"/>
                                        <p:tgtEl>
                                          <p:spTgt spid="2">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4" dur="1000"/>
                                        <p:tgtEl>
                                          <p:spTgt spid="2">
                                            <p:txEl>
                                              <p:pRg st="9" end="9"/>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7"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687913"/>
          </a:xfrm>
        </p:spPr>
        <p:txBody>
          <a:bodyPr/>
          <a:lstStyle/>
          <a:p>
            <a:pPr>
              <a:lnSpc>
                <a:spcPct val="170000"/>
              </a:lnSpc>
              <a:buFont typeface="Wingdings 3" pitchFamily="18" charset="2"/>
              <a:buNone/>
            </a:pPr>
            <a:r>
              <a:rPr lang="fa-IR" sz="2000" dirty="0" smtClean="0">
                <a:cs typeface="B Nazanin" pitchFamily="2" charset="-78"/>
              </a:rPr>
              <a:t>کتاب پیش نگری ها </a:t>
            </a:r>
            <a:r>
              <a:rPr lang="en-US" sz="2000" dirty="0" smtClean="0">
                <a:cs typeface="B Nazanin" pitchFamily="2" charset="-78"/>
              </a:rPr>
              <a:t>(anticipations)</a:t>
            </a:r>
            <a:r>
              <a:rPr lang="fa-IR" sz="2000" dirty="0" smtClean="0">
                <a:cs typeface="B Nazanin" pitchFamily="2" charset="-78"/>
              </a:rPr>
              <a:t> نوشته اچ. جی ولز در سال 1902 نقطه آغازی بر آینده پژوهی است.</a:t>
            </a:r>
          </a:p>
          <a:p>
            <a:pPr>
              <a:lnSpc>
                <a:spcPct val="170000"/>
              </a:lnSpc>
              <a:buFont typeface="Wingdings 3" pitchFamily="18" charset="2"/>
              <a:buNone/>
            </a:pPr>
            <a:r>
              <a:rPr lang="fa-IR" sz="2000" dirty="0" smtClean="0">
                <a:cs typeface="B Nazanin" pitchFamily="2" charset="-78"/>
              </a:rPr>
              <a:t>اما آینده پژوهی  تا دهه شصت به دغدغه ای عمومی تبدیل نشد. پیش ران های آینده پژوهی در این دهه:</a:t>
            </a:r>
          </a:p>
          <a:p>
            <a:pPr>
              <a:lnSpc>
                <a:spcPct val="170000"/>
              </a:lnSpc>
              <a:buFont typeface="Wingdings" pitchFamily="2" charset="2"/>
              <a:buChar char="q"/>
            </a:pPr>
            <a:r>
              <a:rPr lang="fa-IR" sz="2000" dirty="0" smtClean="0">
                <a:cs typeface="B Nazanin" pitchFamily="2" charset="-78"/>
              </a:rPr>
              <a:t>نیاز دولت و تجارت به برنامه ریزی بلند مدت</a:t>
            </a:r>
          </a:p>
          <a:p>
            <a:pPr>
              <a:lnSpc>
                <a:spcPct val="170000"/>
              </a:lnSpc>
              <a:buFont typeface="Wingdings" pitchFamily="2" charset="2"/>
              <a:buChar char="q"/>
            </a:pPr>
            <a:r>
              <a:rPr lang="fa-IR" sz="2000" dirty="0" smtClean="0">
                <a:cs typeface="B Nazanin" pitchFamily="2" charset="-78"/>
              </a:rPr>
              <a:t>آغاز پیشرفت های تازه در پیش بینی فناوری و اقتصاد</a:t>
            </a:r>
          </a:p>
          <a:p>
            <a:pPr>
              <a:lnSpc>
                <a:spcPct val="170000"/>
              </a:lnSpc>
              <a:buFont typeface="Wingdings" pitchFamily="2" charset="2"/>
              <a:buChar char="q"/>
            </a:pPr>
            <a:r>
              <a:rPr lang="fa-IR" sz="2000" dirty="0" smtClean="0">
                <a:cs typeface="B Nazanin" pitchFamily="2" charset="-78"/>
              </a:rPr>
              <a:t>زوال تدریجی مرز میان آینده پژوهی و دیگر حوزه های دانشی و آغاز تلاش های میان رشته ای </a:t>
            </a:r>
          </a:p>
          <a:p>
            <a:pPr>
              <a:lnSpc>
                <a:spcPct val="170000"/>
              </a:lnSpc>
              <a:buFont typeface="Wingdings" pitchFamily="2" charset="2"/>
              <a:buChar char="q"/>
            </a:pPr>
            <a:r>
              <a:rPr lang="fa-IR" sz="2000" dirty="0" smtClean="0">
                <a:cs typeface="B Nazanin" pitchFamily="2" charset="-78"/>
              </a:rPr>
              <a:t>گویا چنین به نظر می رسد که انتخاب های انسان سبب پیدایش یک تفاوت می شود.</a:t>
            </a:r>
          </a:p>
        </p:txBody>
      </p:sp>
      <p:sp>
        <p:nvSpPr>
          <p:cNvPr id="3" name="Title 2"/>
          <p:cNvSpPr>
            <a:spLocks noGrp="1"/>
          </p:cNvSpPr>
          <p:nvPr>
            <p:ph type="title"/>
          </p:nvPr>
        </p:nvSpPr>
        <p:spPr>
          <a:xfrm>
            <a:off x="611560" y="0"/>
            <a:ext cx="8229600" cy="836712"/>
          </a:xfrm>
        </p:spPr>
        <p:txBody>
          <a:bodyPr/>
          <a:lstStyle/>
          <a:p>
            <a:pPr algn="ctr" fontAlgn="auto">
              <a:spcAft>
                <a:spcPts val="0"/>
              </a:spcAft>
              <a:defRPr/>
            </a:pPr>
            <a:r>
              <a:rPr lang="fa-IR" sz="2400" b="0" dirty="0" smtClean="0">
                <a:solidFill>
                  <a:srgbClr val="FF0000"/>
                </a:solidFill>
                <a:cs typeface="B Titr" pitchFamily="2" charset="-78"/>
              </a:rPr>
              <a:t>آینده پژوهی - تاریخچه</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85913490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10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10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10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5683" name="Rectangle 3"/>
          <p:cNvSpPr>
            <a:spLocks noGrp="1" noChangeArrowheads="1"/>
          </p:cNvSpPr>
          <p:nvPr>
            <p:ph type="body" idx="4294967295"/>
          </p:nvPr>
        </p:nvSpPr>
        <p:spPr>
          <a:xfrm>
            <a:off x="142875" y="2193925"/>
            <a:ext cx="8786813" cy="4114800"/>
          </a:xfrm>
        </p:spPr>
        <p:txBody>
          <a:bodyPr>
            <a:normAutofit fontScale="92500"/>
          </a:bodyPr>
          <a:lstStyle/>
          <a:p>
            <a:pPr marL="274320" indent="-274320" eaLnBrk="1" fontAlgn="auto" hangingPunct="1">
              <a:lnSpc>
                <a:spcPct val="200000"/>
              </a:lnSpc>
              <a:spcAft>
                <a:spcPts val="0"/>
              </a:spcAft>
              <a:buClr>
                <a:schemeClr val="accent3"/>
              </a:buClr>
              <a:buFontTx/>
              <a:buChar char="-"/>
              <a:defRPr/>
            </a:pPr>
            <a:r>
              <a:rPr lang="fa-IR" dirty="0">
                <a:ea typeface="+mn-ea"/>
                <a:cs typeface="Mitra" pitchFamily="2" charset="-78"/>
              </a:rPr>
              <a:t>پژوهش در عمليات و تحليل سامانه</a:t>
            </a:r>
            <a:r>
              <a:rPr lang="fa-IR" dirty="0">
                <a:ea typeface="+mn-ea"/>
              </a:rPr>
              <a:t>‌</a:t>
            </a:r>
            <a:r>
              <a:rPr lang="fa-IR" dirty="0">
                <a:ea typeface="+mn-ea"/>
                <a:cs typeface="Mitra" pitchFamily="2" charset="-78"/>
              </a:rPr>
              <a:t>ها </a:t>
            </a:r>
          </a:p>
          <a:p>
            <a:pPr marL="274320" indent="-274320" eaLnBrk="1" fontAlgn="auto" hangingPunct="1">
              <a:lnSpc>
                <a:spcPct val="200000"/>
              </a:lnSpc>
              <a:spcAft>
                <a:spcPts val="0"/>
              </a:spcAft>
              <a:buClr>
                <a:schemeClr val="accent3"/>
              </a:buClr>
              <a:buFontTx/>
              <a:buChar char="-"/>
              <a:defRPr/>
            </a:pPr>
            <a:r>
              <a:rPr lang="fa-IR" dirty="0" smtClean="0">
                <a:ea typeface="+mn-ea"/>
                <a:cs typeface="Mitra" pitchFamily="2" charset="-78"/>
              </a:rPr>
              <a:t>فوتوریبل </a:t>
            </a:r>
            <a:r>
              <a:rPr lang="fa-IR" dirty="0">
                <a:ea typeface="+mn-ea"/>
                <a:cs typeface="Mitra" pitchFamily="2" charset="-78"/>
              </a:rPr>
              <a:t>و ژوونل </a:t>
            </a:r>
          </a:p>
          <a:p>
            <a:pPr marL="274320" indent="-274320" eaLnBrk="1" fontAlgn="auto" hangingPunct="1">
              <a:lnSpc>
                <a:spcPct val="200000"/>
              </a:lnSpc>
              <a:spcAft>
                <a:spcPts val="0"/>
              </a:spcAft>
              <a:buClr>
                <a:schemeClr val="accent3"/>
              </a:buClr>
              <a:buFontTx/>
              <a:buChar char="-"/>
              <a:defRPr/>
            </a:pPr>
            <a:r>
              <a:rPr lang="fa-IR" dirty="0">
                <a:ea typeface="+mn-ea"/>
                <a:cs typeface="Mitra" pitchFamily="2" charset="-78"/>
              </a:rPr>
              <a:t>رند و انديشكده</a:t>
            </a:r>
            <a:r>
              <a:rPr lang="fa-IR" dirty="0">
                <a:ea typeface="+mn-ea"/>
              </a:rPr>
              <a:t>‌</a:t>
            </a:r>
            <a:r>
              <a:rPr lang="fa-IR" dirty="0">
                <a:ea typeface="+mn-ea"/>
                <a:cs typeface="Mitra" pitchFamily="2" charset="-78"/>
              </a:rPr>
              <a:t>ها </a:t>
            </a:r>
          </a:p>
          <a:p>
            <a:pPr marL="274320" indent="-274320" eaLnBrk="1" fontAlgn="auto" hangingPunct="1">
              <a:lnSpc>
                <a:spcPct val="200000"/>
              </a:lnSpc>
              <a:spcAft>
                <a:spcPts val="0"/>
              </a:spcAft>
              <a:buClr>
                <a:schemeClr val="accent3"/>
              </a:buClr>
              <a:buFontTx/>
              <a:buChar char="-"/>
              <a:defRPr/>
            </a:pPr>
            <a:r>
              <a:rPr lang="fa-IR" dirty="0">
                <a:ea typeface="+mn-ea"/>
                <a:cs typeface="Mitra" pitchFamily="2" charset="-78"/>
              </a:rPr>
              <a:t>شل، هادسون و سناريوپردازي </a:t>
            </a:r>
          </a:p>
          <a:p>
            <a:pPr marL="274320" indent="-274320" eaLnBrk="1" fontAlgn="auto" hangingPunct="1">
              <a:lnSpc>
                <a:spcPct val="200000"/>
              </a:lnSpc>
              <a:spcAft>
                <a:spcPts val="0"/>
              </a:spcAft>
              <a:buClr>
                <a:schemeClr val="accent3"/>
              </a:buClr>
              <a:buFontTx/>
              <a:buChar char="-"/>
              <a:defRPr/>
            </a:pPr>
            <a:r>
              <a:rPr lang="fa-IR" dirty="0">
                <a:ea typeface="+mn-ea"/>
                <a:cs typeface="Mitra" pitchFamily="2" charset="-78"/>
              </a:rPr>
              <a:t>انجمن آينده جهان</a:t>
            </a:r>
            <a:endParaRPr lang="en-US" dirty="0">
              <a:ea typeface="+mn-ea"/>
              <a:cs typeface="Mitra" pitchFamily="2" charset="-78"/>
            </a:endParaRPr>
          </a:p>
        </p:txBody>
      </p:sp>
      <p:sp>
        <p:nvSpPr>
          <p:cNvPr id="455684" name="Rectangle 4"/>
          <p:cNvSpPr>
            <a:spLocks noGrp="1" noChangeArrowheads="1"/>
          </p:cNvSpPr>
          <p:nvPr>
            <p:ph type="title" idx="4294967295"/>
          </p:nvPr>
        </p:nvSpPr>
        <p:spPr>
          <a:xfrm>
            <a:off x="357188" y="142875"/>
            <a:ext cx="8229600" cy="1384300"/>
          </a:xfrm>
        </p:spPr>
        <p:txBody>
          <a:bodyPr/>
          <a:lstStyle/>
          <a:p>
            <a:pPr algn="ctr" eaLnBrk="1" hangingPunct="1"/>
            <a:r>
              <a:rPr lang="fa-IR" sz="3600" smtClean="0">
                <a:solidFill>
                  <a:srgbClr val="FF0000"/>
                </a:solidFill>
                <a:cs typeface="Titr" pitchFamily="2" charset="-78"/>
              </a:rPr>
              <a:t>آينده</a:t>
            </a:r>
            <a:r>
              <a:rPr lang="fa-IR" sz="3600" smtClean="0">
                <a:solidFill>
                  <a:srgbClr val="FF0000"/>
                </a:solidFill>
              </a:rPr>
              <a:t>‌</a:t>
            </a:r>
            <a:r>
              <a:rPr lang="fa-IR" sz="3600" smtClean="0">
                <a:solidFill>
                  <a:srgbClr val="FF0000"/>
                </a:solidFill>
                <a:cs typeface="Titr" pitchFamily="2" charset="-78"/>
              </a:rPr>
              <a:t>پژوهي (خاستگاه</a:t>
            </a:r>
            <a:r>
              <a:rPr lang="fa-IR" sz="3600" smtClean="0">
                <a:solidFill>
                  <a:srgbClr val="FF0000"/>
                </a:solidFill>
              </a:rPr>
              <a:t>‌</a:t>
            </a:r>
            <a:r>
              <a:rPr lang="fa-IR" sz="3600" smtClean="0">
                <a:solidFill>
                  <a:srgbClr val="FF0000"/>
                </a:solidFill>
                <a:cs typeface="Titr" pitchFamily="2" charset="-78"/>
              </a:rPr>
              <a:t>ها)</a:t>
            </a:r>
            <a:endParaRPr lang="en-US" sz="1800" smtClean="0">
              <a:solidFill>
                <a:srgbClr val="FF0000"/>
              </a:solidFill>
              <a:cs typeface="Titr"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5684"/>
                                        </p:tgtEl>
                                        <p:attrNameLst>
                                          <p:attrName>style.visibility</p:attrName>
                                        </p:attrNameLst>
                                      </p:cBhvr>
                                      <p:to>
                                        <p:strVal val="visible"/>
                                      </p:to>
                                    </p:set>
                                    <p:animEffect transition="in" filter="fade">
                                      <p:cBhvr>
                                        <p:cTn id="7" dur="800" decel="100000"/>
                                        <p:tgtEl>
                                          <p:spTgt spid="455684"/>
                                        </p:tgtEl>
                                      </p:cBhvr>
                                    </p:animEffect>
                                    <p:anim calcmode="lin" valueType="num">
                                      <p:cBhvr>
                                        <p:cTn id="8" dur="800" decel="100000" fill="hold"/>
                                        <p:tgtEl>
                                          <p:spTgt spid="455684"/>
                                        </p:tgtEl>
                                        <p:attrNameLst>
                                          <p:attrName>style.rotation</p:attrName>
                                        </p:attrNameLst>
                                      </p:cBhvr>
                                      <p:tavLst>
                                        <p:tav tm="0">
                                          <p:val>
                                            <p:fltVal val="-90"/>
                                          </p:val>
                                        </p:tav>
                                        <p:tav tm="100000">
                                          <p:val>
                                            <p:fltVal val="0"/>
                                          </p:val>
                                        </p:tav>
                                      </p:tavLst>
                                    </p:anim>
                                    <p:anim calcmode="lin" valueType="num">
                                      <p:cBhvr>
                                        <p:cTn id="9" dur="800" decel="100000" fill="hold"/>
                                        <p:tgtEl>
                                          <p:spTgt spid="455684"/>
                                        </p:tgtEl>
                                        <p:attrNameLst>
                                          <p:attrName>ppt_x</p:attrName>
                                        </p:attrNameLst>
                                      </p:cBhvr>
                                      <p:tavLst>
                                        <p:tav tm="0">
                                          <p:val>
                                            <p:strVal val="#ppt_x+0.4"/>
                                          </p:val>
                                        </p:tav>
                                        <p:tav tm="100000">
                                          <p:val>
                                            <p:strVal val="#ppt_x-0.05"/>
                                          </p:val>
                                        </p:tav>
                                      </p:tavLst>
                                    </p:anim>
                                    <p:anim calcmode="lin" valueType="num">
                                      <p:cBhvr>
                                        <p:cTn id="10" dur="800" decel="100000" fill="hold"/>
                                        <p:tgtEl>
                                          <p:spTgt spid="4556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56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568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55683">
                                            <p:txEl>
                                              <p:pRg st="0" end="0"/>
                                            </p:txEl>
                                          </p:spTgt>
                                        </p:tgtEl>
                                        <p:attrNameLst>
                                          <p:attrName>style.visibility</p:attrName>
                                        </p:attrNameLst>
                                      </p:cBhvr>
                                      <p:to>
                                        <p:strVal val="visible"/>
                                      </p:to>
                                    </p:set>
                                    <p:animEffect transition="in" filter="fade">
                                      <p:cBhvr>
                                        <p:cTn id="17" dur="1000"/>
                                        <p:tgtEl>
                                          <p:spTgt spid="455683">
                                            <p:txEl>
                                              <p:pRg st="0" end="0"/>
                                            </p:txEl>
                                          </p:spTgt>
                                        </p:tgtEl>
                                      </p:cBhvr>
                                    </p:animEffect>
                                    <p:anim calcmode="lin" valueType="num">
                                      <p:cBhvr>
                                        <p:cTn id="18" dur="1000" fill="hold"/>
                                        <p:tgtEl>
                                          <p:spTgt spid="4556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55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5683">
                                            <p:txEl>
                                              <p:pRg st="1" end="1"/>
                                            </p:txEl>
                                          </p:spTgt>
                                        </p:tgtEl>
                                        <p:attrNameLst>
                                          <p:attrName>style.visibility</p:attrName>
                                        </p:attrNameLst>
                                      </p:cBhvr>
                                      <p:to>
                                        <p:strVal val="visible"/>
                                      </p:to>
                                    </p:set>
                                    <p:animEffect transition="in" filter="fade">
                                      <p:cBhvr>
                                        <p:cTn id="24" dur="1000"/>
                                        <p:tgtEl>
                                          <p:spTgt spid="455683">
                                            <p:txEl>
                                              <p:pRg st="1" end="1"/>
                                            </p:txEl>
                                          </p:spTgt>
                                        </p:tgtEl>
                                      </p:cBhvr>
                                    </p:animEffect>
                                    <p:anim calcmode="lin" valueType="num">
                                      <p:cBhvr>
                                        <p:cTn id="25" dur="1000" fill="hold"/>
                                        <p:tgtEl>
                                          <p:spTgt spid="45568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556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55683">
                                            <p:txEl>
                                              <p:pRg st="2" end="2"/>
                                            </p:txEl>
                                          </p:spTgt>
                                        </p:tgtEl>
                                        <p:attrNameLst>
                                          <p:attrName>style.visibility</p:attrName>
                                        </p:attrNameLst>
                                      </p:cBhvr>
                                      <p:to>
                                        <p:strVal val="visible"/>
                                      </p:to>
                                    </p:set>
                                    <p:animEffect transition="in" filter="fade">
                                      <p:cBhvr>
                                        <p:cTn id="31" dur="1000"/>
                                        <p:tgtEl>
                                          <p:spTgt spid="455683">
                                            <p:txEl>
                                              <p:pRg st="2" end="2"/>
                                            </p:txEl>
                                          </p:spTgt>
                                        </p:tgtEl>
                                      </p:cBhvr>
                                    </p:animEffect>
                                    <p:anim calcmode="lin" valueType="num">
                                      <p:cBhvr>
                                        <p:cTn id="32" dur="1000" fill="hold"/>
                                        <p:tgtEl>
                                          <p:spTgt spid="45568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556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55683">
                                            <p:txEl>
                                              <p:pRg st="3" end="3"/>
                                            </p:txEl>
                                          </p:spTgt>
                                        </p:tgtEl>
                                        <p:attrNameLst>
                                          <p:attrName>style.visibility</p:attrName>
                                        </p:attrNameLst>
                                      </p:cBhvr>
                                      <p:to>
                                        <p:strVal val="visible"/>
                                      </p:to>
                                    </p:set>
                                    <p:animEffect transition="in" filter="fade">
                                      <p:cBhvr>
                                        <p:cTn id="38" dur="1000"/>
                                        <p:tgtEl>
                                          <p:spTgt spid="455683">
                                            <p:txEl>
                                              <p:pRg st="3" end="3"/>
                                            </p:txEl>
                                          </p:spTgt>
                                        </p:tgtEl>
                                      </p:cBhvr>
                                    </p:animEffect>
                                    <p:anim calcmode="lin" valueType="num">
                                      <p:cBhvr>
                                        <p:cTn id="39" dur="1000" fill="hold"/>
                                        <p:tgtEl>
                                          <p:spTgt spid="45568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556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55683">
                                            <p:txEl>
                                              <p:pRg st="4" end="4"/>
                                            </p:txEl>
                                          </p:spTgt>
                                        </p:tgtEl>
                                        <p:attrNameLst>
                                          <p:attrName>style.visibility</p:attrName>
                                        </p:attrNameLst>
                                      </p:cBhvr>
                                      <p:to>
                                        <p:strVal val="visible"/>
                                      </p:to>
                                    </p:set>
                                    <p:animEffect transition="in" filter="fade">
                                      <p:cBhvr>
                                        <p:cTn id="45" dur="1000"/>
                                        <p:tgtEl>
                                          <p:spTgt spid="455683">
                                            <p:txEl>
                                              <p:pRg st="4" end="4"/>
                                            </p:txEl>
                                          </p:spTgt>
                                        </p:tgtEl>
                                      </p:cBhvr>
                                    </p:animEffect>
                                    <p:anim calcmode="lin" valueType="num">
                                      <p:cBhvr>
                                        <p:cTn id="46" dur="1000" fill="hold"/>
                                        <p:tgtEl>
                                          <p:spTgt spid="45568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5568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p:bldP spid="45568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S\Desktop\strategies\slide-11-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91594"/>
      </p:ext>
    </p:extLst>
  </p:cSld>
  <p:clrMapOvr>
    <a:masterClrMapping/>
  </p:clrMapOvr>
  <p:transition>
    <p:comb/>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206375" y="1700213"/>
            <a:ext cx="8469313" cy="4897437"/>
          </a:xfrm>
          <a:prstGeom prst="rect">
            <a:avLst/>
          </a:prstGeom>
          <a:noFill/>
          <a:ln w="9525">
            <a:noFill/>
            <a:miter lim="800000"/>
            <a:headEnd/>
            <a:tailEnd/>
          </a:ln>
        </p:spPr>
        <p:txBody>
          <a:bodyPr/>
          <a:lstStyle/>
          <a:p>
            <a:pPr marL="609600" indent="-609600">
              <a:spcBef>
                <a:spcPct val="20000"/>
              </a:spcBef>
              <a:buClr>
                <a:srgbClr val="FF0000"/>
              </a:buClr>
              <a:buSzPct val="120000"/>
              <a:buFont typeface="Wingdings" pitchFamily="2" charset="2"/>
              <a:buChar char="Ø"/>
            </a:pPr>
            <a:r>
              <a:rPr lang="fa-IR" sz="3000">
                <a:cs typeface="B Nazanin" pitchFamily="2" charset="-78"/>
              </a:rPr>
              <a:t>مطالعه آينده‌هاي ممكن </a:t>
            </a:r>
          </a:p>
          <a:p>
            <a:pPr marL="609600" indent="-609600">
              <a:spcBef>
                <a:spcPct val="20000"/>
              </a:spcBef>
              <a:buClr>
                <a:srgbClr val="FF0000"/>
              </a:buClr>
              <a:buSzPct val="120000"/>
              <a:buFont typeface="Wingdings" pitchFamily="2" charset="2"/>
              <a:buChar char="Ø"/>
            </a:pPr>
            <a:r>
              <a:rPr lang="fa-IR" sz="3000">
                <a:cs typeface="B Nazanin" pitchFamily="2" charset="-78"/>
              </a:rPr>
              <a:t>بررسي‌ آينده‌هاي محتمل</a:t>
            </a:r>
          </a:p>
          <a:p>
            <a:pPr marL="609600" indent="-609600">
              <a:spcBef>
                <a:spcPct val="20000"/>
              </a:spcBef>
              <a:buClr>
                <a:srgbClr val="FF0000"/>
              </a:buClr>
              <a:buSzPct val="120000"/>
              <a:buFont typeface="Wingdings" pitchFamily="2" charset="2"/>
              <a:buChar char="Ø"/>
            </a:pPr>
            <a:r>
              <a:rPr lang="fa-IR" sz="3000">
                <a:cs typeface="B Nazanin" pitchFamily="2" charset="-78"/>
              </a:rPr>
              <a:t>بررسي تصويرهاي آينده </a:t>
            </a:r>
          </a:p>
          <a:p>
            <a:pPr marL="609600" indent="-609600">
              <a:spcBef>
                <a:spcPct val="20000"/>
              </a:spcBef>
              <a:buClr>
                <a:srgbClr val="FF0000"/>
              </a:buClr>
              <a:buSzPct val="120000"/>
              <a:buFont typeface="Wingdings" pitchFamily="2" charset="2"/>
              <a:buChar char="Ø"/>
            </a:pPr>
            <a:r>
              <a:rPr lang="fa-IR" sz="3000">
                <a:cs typeface="B Nazanin" pitchFamily="2" charset="-78"/>
              </a:rPr>
              <a:t>مطالعه‌ي بنيان‌هاي معرفتي آينده‌پژوهي</a:t>
            </a:r>
          </a:p>
          <a:p>
            <a:pPr marL="609600" indent="-609600">
              <a:spcBef>
                <a:spcPct val="20000"/>
              </a:spcBef>
              <a:buClr>
                <a:srgbClr val="FF0000"/>
              </a:buClr>
              <a:buSzPct val="120000"/>
              <a:buFont typeface="Wingdings" pitchFamily="2" charset="2"/>
              <a:buChar char="Ø"/>
            </a:pPr>
            <a:r>
              <a:rPr lang="fa-IR" sz="3000">
                <a:cs typeface="B Nazanin" pitchFamily="2" charset="-78"/>
              </a:rPr>
              <a:t>بررسي بنيان‌هاي اخلاقي آينده‌پژوهي </a:t>
            </a:r>
          </a:p>
          <a:p>
            <a:pPr marL="609600" indent="-609600">
              <a:spcBef>
                <a:spcPct val="20000"/>
              </a:spcBef>
              <a:buClr>
                <a:srgbClr val="FF0000"/>
              </a:buClr>
              <a:buSzPct val="120000"/>
              <a:buFont typeface="Wingdings" pitchFamily="2" charset="2"/>
              <a:buChar char="Ø"/>
            </a:pPr>
            <a:r>
              <a:rPr lang="fa-IR" sz="3000">
                <a:cs typeface="B Nazanin" pitchFamily="2" charset="-78"/>
              </a:rPr>
              <a:t>تفسير گذشته و تعيين موقعيت حال </a:t>
            </a:r>
          </a:p>
          <a:p>
            <a:pPr marL="609600" indent="-609600">
              <a:spcBef>
                <a:spcPct val="20000"/>
              </a:spcBef>
              <a:buClr>
                <a:srgbClr val="FF0000"/>
              </a:buClr>
              <a:buSzPct val="120000"/>
              <a:buFont typeface="Wingdings" pitchFamily="2" charset="2"/>
              <a:buChar char="Ø"/>
            </a:pPr>
            <a:r>
              <a:rPr lang="fa-IR" sz="3000">
                <a:cs typeface="B Nazanin" pitchFamily="2" charset="-78"/>
              </a:rPr>
              <a:t>تلفيق دانش و ارزش براي طراحي اقدام اجتماعي</a:t>
            </a:r>
          </a:p>
          <a:p>
            <a:pPr marL="609600" indent="-609600">
              <a:spcBef>
                <a:spcPct val="20000"/>
              </a:spcBef>
              <a:buClr>
                <a:srgbClr val="FF0000"/>
              </a:buClr>
              <a:buSzPct val="120000"/>
              <a:buFont typeface="Wingdings" pitchFamily="2" charset="2"/>
              <a:buChar char="Ø"/>
            </a:pPr>
            <a:r>
              <a:rPr lang="fa-IR" sz="3000">
                <a:cs typeface="B Nazanin" pitchFamily="2" charset="-78"/>
              </a:rPr>
              <a:t>افزايش مشاركت مردمي در تصويرسازي آينده و طراحي آن</a:t>
            </a:r>
          </a:p>
          <a:p>
            <a:pPr marL="609600" indent="-609600">
              <a:spcBef>
                <a:spcPct val="20000"/>
              </a:spcBef>
              <a:buClr>
                <a:srgbClr val="FF0000"/>
              </a:buClr>
              <a:buSzPct val="120000"/>
              <a:buFont typeface="Wingdings" pitchFamily="2" charset="2"/>
              <a:buChar char="Ø"/>
            </a:pPr>
            <a:r>
              <a:rPr lang="fa-IR" sz="3000">
                <a:cs typeface="B Nazanin" pitchFamily="2" charset="-78"/>
              </a:rPr>
              <a:t>ترويج تصوير مطلوب آينده و حمايت از آن </a:t>
            </a:r>
            <a:endParaRPr lang="en-US" sz="3000">
              <a:cs typeface="B Nazanin" pitchFamily="2" charset="-78"/>
            </a:endParaRPr>
          </a:p>
        </p:txBody>
      </p:sp>
      <p:pic>
        <p:nvPicPr>
          <p:cNvPr id="20483" name="Picture 7" descr="goalsa"/>
          <p:cNvPicPr>
            <a:picLocks noGrp="1" noChangeAspect="1" noChangeArrowheads="1"/>
          </p:cNvPicPr>
          <p:nvPr>
            <p:ph idx="4294967295"/>
          </p:nvPr>
        </p:nvPicPr>
        <p:blipFill>
          <a:blip r:embed="rId3" cstate="print"/>
          <a:srcRect/>
          <a:stretch>
            <a:fillRect/>
          </a:stretch>
        </p:blipFill>
        <p:spPr>
          <a:xfrm rot="20482636">
            <a:off x="228600" y="1196975"/>
            <a:ext cx="3536950" cy="1565275"/>
          </a:xfrm>
          <a:noFill/>
        </p:spPr>
      </p:pic>
      <p:sp>
        <p:nvSpPr>
          <p:cNvPr id="484356" name="Rectangle 4"/>
          <p:cNvSpPr>
            <a:spLocks noGrp="1" noChangeArrowheads="1"/>
          </p:cNvSpPr>
          <p:nvPr>
            <p:ph type="title" idx="4294967295"/>
          </p:nvPr>
        </p:nvSpPr>
        <p:spPr>
          <a:xfrm>
            <a:off x="0" y="0"/>
            <a:ext cx="8229600" cy="1384300"/>
          </a:xfrm>
        </p:spPr>
        <p:txBody>
          <a:bodyPr/>
          <a:lstStyle/>
          <a:p>
            <a:pPr algn="r" eaLnBrk="1" hangingPunct="1"/>
            <a:r>
              <a:rPr lang="fa-IR" sz="3600" b="1" smtClean="0">
                <a:solidFill>
                  <a:srgbClr val="FF0000"/>
                </a:solidFill>
                <a:cs typeface="Titr" pitchFamily="2" charset="-78"/>
              </a:rPr>
              <a:t>اهداف آينده</a:t>
            </a:r>
            <a:r>
              <a:rPr lang="fa-IR" sz="3600" b="1" smtClean="0">
                <a:solidFill>
                  <a:srgbClr val="FF0000"/>
                </a:solidFill>
              </a:rPr>
              <a:t>‌</a:t>
            </a:r>
            <a:r>
              <a:rPr lang="fa-IR" sz="3600" b="1" smtClean="0">
                <a:solidFill>
                  <a:srgbClr val="FF0000"/>
                </a:solidFill>
                <a:cs typeface="Titr" pitchFamily="2" charset="-78"/>
              </a:rPr>
              <a:t>پژوهي</a:t>
            </a:r>
            <a:r>
              <a:rPr lang="fa-IR" sz="3600" smtClean="0">
                <a:solidFill>
                  <a:srgbClr val="FF0000"/>
                </a:solidFill>
                <a:cs typeface="Titr" pitchFamily="2" charset="-78"/>
              </a:rPr>
              <a:t> </a:t>
            </a:r>
            <a:endParaRPr lang="en-US" sz="3600" smtClean="0">
              <a:solidFill>
                <a:srgbClr val="FF0000"/>
              </a:solidFill>
              <a:cs typeface="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4356"/>
                                        </p:tgtEl>
                                        <p:attrNameLst>
                                          <p:attrName>style.visibility</p:attrName>
                                        </p:attrNameLst>
                                      </p:cBhvr>
                                      <p:to>
                                        <p:strVal val="visible"/>
                                      </p:to>
                                    </p:set>
                                    <p:anim calcmode="lin" valueType="num">
                                      <p:cBhvr>
                                        <p:cTn id="7" dur="500" fill="hold"/>
                                        <p:tgtEl>
                                          <p:spTgt spid="484356"/>
                                        </p:tgtEl>
                                        <p:attrNameLst>
                                          <p:attrName>ppt_w</p:attrName>
                                        </p:attrNameLst>
                                      </p:cBhvr>
                                      <p:tavLst>
                                        <p:tav tm="0">
                                          <p:val>
                                            <p:fltVal val="0"/>
                                          </p:val>
                                        </p:tav>
                                        <p:tav tm="100000">
                                          <p:val>
                                            <p:strVal val="#ppt_w"/>
                                          </p:val>
                                        </p:tav>
                                      </p:tavLst>
                                    </p:anim>
                                    <p:anim calcmode="lin" valueType="num">
                                      <p:cBhvr>
                                        <p:cTn id="8" dur="500" fill="hold"/>
                                        <p:tgtEl>
                                          <p:spTgt spid="4843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813"/>
            <a:ext cx="8229600" cy="6119812"/>
          </a:xfrm>
        </p:spPr>
        <p:txBody>
          <a:bodyPr anchor="ctr"/>
          <a:lstStyle/>
          <a:p>
            <a:pPr>
              <a:lnSpc>
                <a:spcPct val="200000"/>
              </a:lnSpc>
              <a:buFont typeface="Wingdings" pitchFamily="2" charset="2"/>
              <a:buChar char="q"/>
            </a:pPr>
            <a:r>
              <a:rPr lang="fa-IR" sz="2400" dirty="0" smtClean="0">
                <a:cs typeface="B Nazanin" pitchFamily="2" charset="-78"/>
              </a:rPr>
              <a:t>هدف غایی آینده پژوهی، ساختن آینده ای بهتر است.</a:t>
            </a:r>
          </a:p>
          <a:p>
            <a:pPr algn="l">
              <a:lnSpc>
                <a:spcPct val="200000"/>
              </a:lnSpc>
              <a:buNone/>
            </a:pPr>
            <a:r>
              <a:rPr lang="fa-IR" sz="1600" dirty="0" smtClean="0">
                <a:cs typeface="B Nazanin" pitchFamily="2" charset="-78"/>
              </a:rPr>
              <a:t>ادوارد کورنیش، رییس انجمن آینده جهان و سردبیر فیوچریست</a:t>
            </a:r>
          </a:p>
        </p:txBody>
      </p:sp>
      <p:sp>
        <p:nvSpPr>
          <p:cNvPr id="3" name="Title 2"/>
          <p:cNvSpPr>
            <a:spLocks noGrp="1"/>
          </p:cNvSpPr>
          <p:nvPr>
            <p:ph type="title"/>
          </p:nvPr>
        </p:nvSpPr>
        <p:spPr/>
        <p:txBody>
          <a:bodyPr/>
          <a:lstStyle/>
          <a:p>
            <a:pPr algn="ctr" fontAlgn="auto">
              <a:spcAft>
                <a:spcPts val="0"/>
              </a:spcAft>
              <a:defRPr/>
            </a:pPr>
            <a:r>
              <a:rPr lang="fa-IR" sz="2400" b="0" dirty="0" smtClean="0">
                <a:solidFill>
                  <a:srgbClr val="FF0000"/>
                </a:solidFill>
                <a:cs typeface="B Titr" pitchFamily="2" charset="-78"/>
              </a:rPr>
              <a:t>آینده پژوهی - هدف</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286037059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9750" y="2060575"/>
          <a:ext cx="8229600" cy="2595880"/>
        </p:xfrm>
        <a:graphic>
          <a:graphicData uri="http://schemas.openxmlformats.org/drawingml/2006/table">
            <a:tbl>
              <a:tblPr rtl="1" firstRow="1" bandRow="1">
                <a:tableStyleId>{2D5ABB26-0587-4C30-8999-92F81FD0307C}</a:tableStyleId>
              </a:tblPr>
              <a:tblGrid>
                <a:gridCol w="4114800"/>
                <a:gridCol w="4114800"/>
              </a:tblGrid>
              <a:tr h="370840">
                <a:tc>
                  <a:txBody>
                    <a:bodyPr/>
                    <a:lstStyle/>
                    <a:p>
                      <a:pPr rtl="1">
                        <a:buFont typeface="Wingdings" pitchFamily="2" charset="2"/>
                        <a:buChar char="ü"/>
                      </a:pPr>
                      <a:r>
                        <a:rPr lang="fa-IR" sz="1600" dirty="0" smtClean="0">
                          <a:cs typeface="B Nazanin" pitchFamily="2" charset="-78"/>
                        </a:rPr>
                        <a:t>آینده های جهان</a:t>
                      </a:r>
                      <a:endParaRPr lang="fa-IR" sz="1600" dirty="0">
                        <a:cs typeface="B Nazanin" pitchFamily="2" charset="-78"/>
                      </a:endParaRPr>
                    </a:p>
                  </a:txBody>
                  <a:tcPr/>
                </a:tc>
                <a:tc>
                  <a:txBody>
                    <a:bodyPr/>
                    <a:lstStyle/>
                    <a:p>
                      <a:pPr rtl="1">
                        <a:buFont typeface="Wingdings" pitchFamily="2" charset="2"/>
                        <a:buChar char="ü"/>
                      </a:pPr>
                      <a:r>
                        <a:rPr lang="fa-IR" sz="1600" dirty="0" smtClean="0">
                          <a:cs typeface="B Nazanin" pitchFamily="2" charset="-78"/>
                        </a:rPr>
                        <a:t>غذا و کشاورزی</a:t>
                      </a:r>
                      <a:endParaRPr lang="fa-IR" sz="1600" dirty="0">
                        <a:cs typeface="B Nazanin" pitchFamily="2" charset="-78"/>
                      </a:endParaRPr>
                    </a:p>
                  </a:txBody>
                  <a:tcPr/>
                </a:tc>
              </a:tr>
              <a:tr h="370840">
                <a:tc>
                  <a:txBody>
                    <a:bodyPr/>
                    <a:lstStyle/>
                    <a:p>
                      <a:pPr rtl="1">
                        <a:buFont typeface="Wingdings" pitchFamily="2" charset="2"/>
                        <a:buChar char="ü"/>
                      </a:pPr>
                      <a:r>
                        <a:rPr lang="fa-IR" sz="1600" dirty="0" smtClean="0">
                          <a:cs typeface="B Nazanin" pitchFamily="2" charset="-78"/>
                        </a:rPr>
                        <a:t>اقتصاد جهانی</a:t>
                      </a:r>
                      <a:endParaRPr lang="fa-IR" sz="1600" dirty="0">
                        <a:cs typeface="B Nazanin" pitchFamily="2" charset="-78"/>
                      </a:endParaRPr>
                    </a:p>
                  </a:txBody>
                  <a:tcPr/>
                </a:tc>
                <a:tc>
                  <a:txBody>
                    <a:bodyPr/>
                    <a:lstStyle/>
                    <a:p>
                      <a:pPr rtl="1">
                        <a:buFont typeface="Wingdings" pitchFamily="2" charset="2"/>
                        <a:buChar char="ü"/>
                      </a:pPr>
                      <a:r>
                        <a:rPr lang="fa-IR" sz="1600" dirty="0" smtClean="0">
                          <a:cs typeface="B Nazanin" pitchFamily="2" charset="-78"/>
                        </a:rPr>
                        <a:t>جامعه و سیاست و جرایم</a:t>
                      </a:r>
                    </a:p>
                  </a:txBody>
                  <a:tcPr/>
                </a:tc>
              </a:tr>
              <a:tr h="370840">
                <a:tc>
                  <a:txBody>
                    <a:bodyPr/>
                    <a:lstStyle/>
                    <a:p>
                      <a:pPr rtl="1">
                        <a:buFont typeface="Wingdings" pitchFamily="2" charset="2"/>
                        <a:buChar char="ü"/>
                      </a:pPr>
                      <a:r>
                        <a:rPr lang="fa-IR" sz="1600" dirty="0" smtClean="0">
                          <a:cs typeface="B Nazanin" pitchFamily="2" charset="-78"/>
                        </a:rPr>
                        <a:t>مناطق</a:t>
                      </a:r>
                      <a:r>
                        <a:rPr lang="fa-IR" sz="1600" baseline="0" dirty="0" smtClean="0">
                          <a:cs typeface="B Nazanin" pitchFamily="2" charset="-78"/>
                        </a:rPr>
                        <a:t> و ملت ها</a:t>
                      </a:r>
                      <a:endParaRPr lang="fa-IR" sz="1600" dirty="0">
                        <a:cs typeface="B Nazanin" pitchFamily="2" charset="-78"/>
                      </a:endParaRPr>
                    </a:p>
                  </a:txBody>
                  <a:tcPr/>
                </a:tc>
                <a:tc>
                  <a:txBody>
                    <a:bodyPr/>
                    <a:lstStyle/>
                    <a:p>
                      <a:pPr rtl="1">
                        <a:buFont typeface="Wingdings" pitchFamily="2" charset="2"/>
                        <a:buChar char="ü"/>
                      </a:pPr>
                      <a:r>
                        <a:rPr lang="fa-IR" sz="1600" dirty="0" smtClean="0">
                          <a:cs typeface="B Nazanin" pitchFamily="2" charset="-78"/>
                        </a:rPr>
                        <a:t>اقتصاد و شهرها و کار</a:t>
                      </a:r>
                      <a:endParaRPr lang="fa-IR" sz="1600" dirty="0">
                        <a:cs typeface="B Nazanin" pitchFamily="2" charset="-78"/>
                      </a:endParaRPr>
                    </a:p>
                  </a:txBody>
                  <a:tcPr/>
                </a:tc>
              </a:tr>
              <a:tr h="370840">
                <a:tc>
                  <a:txBody>
                    <a:bodyPr/>
                    <a:lstStyle/>
                    <a:p>
                      <a:pPr rtl="1">
                        <a:buFont typeface="Wingdings" pitchFamily="2" charset="2"/>
                        <a:buChar char="ü"/>
                      </a:pPr>
                      <a:r>
                        <a:rPr lang="fa-IR" sz="1600" dirty="0" smtClean="0">
                          <a:cs typeface="B Nazanin" pitchFamily="2" charset="-78"/>
                        </a:rPr>
                        <a:t>دفاع و خلع سلاح</a:t>
                      </a:r>
                      <a:endParaRPr lang="fa-IR" sz="1600" dirty="0">
                        <a:cs typeface="B Nazanin" pitchFamily="2" charset="-78"/>
                      </a:endParaRPr>
                    </a:p>
                  </a:txBody>
                  <a:tcPr/>
                </a:tc>
                <a:tc>
                  <a:txBody>
                    <a:bodyPr/>
                    <a:lstStyle/>
                    <a:p>
                      <a:pPr rtl="1">
                        <a:buFont typeface="Wingdings" pitchFamily="2" charset="2"/>
                        <a:buChar char="ü"/>
                      </a:pPr>
                      <a:r>
                        <a:rPr lang="fa-IR" sz="1600" dirty="0" smtClean="0">
                          <a:cs typeface="B Nazanin" pitchFamily="2" charset="-78"/>
                        </a:rPr>
                        <a:t>بهداشت</a:t>
                      </a:r>
                      <a:endParaRPr lang="fa-IR" sz="1600" dirty="0">
                        <a:cs typeface="B Nazanin" pitchFamily="2" charset="-78"/>
                      </a:endParaRPr>
                    </a:p>
                  </a:txBody>
                  <a:tcPr/>
                </a:tc>
              </a:tr>
              <a:tr h="370840">
                <a:tc>
                  <a:txBody>
                    <a:bodyPr/>
                    <a:lstStyle/>
                    <a:p>
                      <a:pPr rtl="1">
                        <a:buFont typeface="Wingdings" pitchFamily="2" charset="2"/>
                        <a:buChar char="ü"/>
                      </a:pPr>
                      <a:r>
                        <a:rPr lang="fa-IR" sz="1600" dirty="0" smtClean="0">
                          <a:cs typeface="B Nazanin" pitchFamily="2" charset="-78"/>
                        </a:rPr>
                        <a:t>ثبات و توسعه</a:t>
                      </a:r>
                      <a:endParaRPr lang="fa-IR" sz="1600" dirty="0">
                        <a:cs typeface="B Nazanin" pitchFamily="2" charset="-78"/>
                      </a:endParaRPr>
                    </a:p>
                  </a:txBody>
                  <a:tcPr/>
                </a:tc>
                <a:tc>
                  <a:txBody>
                    <a:bodyPr/>
                    <a:lstStyle/>
                    <a:p>
                      <a:pPr rtl="1">
                        <a:buFont typeface="Wingdings" pitchFamily="2" charset="2"/>
                        <a:buChar char="ü"/>
                      </a:pPr>
                      <a:r>
                        <a:rPr lang="fa-IR" sz="1600" dirty="0" smtClean="0">
                          <a:cs typeface="B Nazanin" pitchFamily="2" charset="-78"/>
                        </a:rPr>
                        <a:t>محیط</a:t>
                      </a:r>
                      <a:r>
                        <a:rPr lang="fa-IR" sz="1600" baseline="0" dirty="0" smtClean="0">
                          <a:cs typeface="B Nazanin" pitchFamily="2" charset="-78"/>
                        </a:rPr>
                        <a:t> زیست</a:t>
                      </a:r>
                      <a:endParaRPr lang="fa-IR" sz="1600" dirty="0">
                        <a:cs typeface="B Nazanin" pitchFamily="2" charset="-78"/>
                      </a:endParaRPr>
                    </a:p>
                  </a:txBody>
                  <a:tcPr/>
                </a:tc>
              </a:tr>
              <a:tr h="370840">
                <a:tc>
                  <a:txBody>
                    <a:bodyPr/>
                    <a:lstStyle/>
                    <a:p>
                      <a:pPr rtl="1">
                        <a:buFont typeface="Wingdings" pitchFamily="2" charset="2"/>
                        <a:buChar char="ü"/>
                      </a:pPr>
                      <a:r>
                        <a:rPr lang="fa-IR" sz="1600" dirty="0" smtClean="0">
                          <a:cs typeface="B Nazanin" pitchFamily="2" charset="-78"/>
                        </a:rPr>
                        <a:t>روش</a:t>
                      </a:r>
                      <a:r>
                        <a:rPr lang="fa-IR" sz="1600" baseline="0" dirty="0" smtClean="0">
                          <a:cs typeface="B Nazanin" pitchFamily="2" charset="-78"/>
                        </a:rPr>
                        <a:t> های شکل بخشیدن به آینده</a:t>
                      </a:r>
                      <a:endParaRPr lang="fa-IR" sz="1600" dirty="0">
                        <a:cs typeface="B Nazanin" pitchFamily="2" charset="-78"/>
                      </a:endParaRPr>
                    </a:p>
                  </a:txBody>
                  <a:tcPr/>
                </a:tc>
                <a:tc>
                  <a:txBody>
                    <a:bodyPr/>
                    <a:lstStyle/>
                    <a:p>
                      <a:pPr rtl="1">
                        <a:buFont typeface="Wingdings" pitchFamily="2" charset="2"/>
                        <a:buChar char="ü"/>
                      </a:pPr>
                      <a:r>
                        <a:rPr lang="fa-IR" sz="1600" dirty="0" smtClean="0">
                          <a:cs typeface="B Nazanin" pitchFamily="2" charset="-78"/>
                        </a:rPr>
                        <a:t>دانش</a:t>
                      </a:r>
                      <a:r>
                        <a:rPr lang="fa-IR" sz="1600" baseline="0" dirty="0" smtClean="0">
                          <a:cs typeface="B Nazanin" pitchFamily="2" charset="-78"/>
                        </a:rPr>
                        <a:t> و فناوری</a:t>
                      </a:r>
                      <a:endParaRPr lang="fa-IR" sz="1600" dirty="0">
                        <a:cs typeface="B Nazanin" pitchFamily="2" charset="-78"/>
                      </a:endParaRPr>
                    </a:p>
                  </a:txBody>
                  <a:tcPr/>
                </a:tc>
              </a:tr>
              <a:tr h="370840">
                <a:tc>
                  <a:txBody>
                    <a:bodyPr/>
                    <a:lstStyle/>
                    <a:p>
                      <a:pPr rtl="1">
                        <a:buFont typeface="Wingdings" pitchFamily="2" charset="2"/>
                        <a:buChar char="ü"/>
                      </a:pPr>
                      <a:r>
                        <a:rPr lang="fa-IR" sz="1600" dirty="0" smtClean="0">
                          <a:cs typeface="B Nazanin" pitchFamily="2" charset="-78"/>
                        </a:rPr>
                        <a:t>ارتباطات</a:t>
                      </a:r>
                      <a:endParaRPr lang="fa-IR" sz="1600" dirty="0">
                        <a:cs typeface="B Nazanin" pitchFamily="2" charset="-78"/>
                      </a:endParaRPr>
                    </a:p>
                  </a:txBody>
                  <a:tcPr/>
                </a:tc>
                <a:tc>
                  <a:txBody>
                    <a:bodyPr/>
                    <a:lstStyle/>
                    <a:p>
                      <a:pPr rtl="1">
                        <a:buFont typeface="Wingdings" pitchFamily="2" charset="2"/>
                        <a:buChar char="ü"/>
                      </a:pPr>
                      <a:r>
                        <a:rPr lang="fa-IR" sz="1600" dirty="0" smtClean="0">
                          <a:cs typeface="B Nazanin" pitchFamily="2" charset="-78"/>
                        </a:rPr>
                        <a:t>آموزش</a:t>
                      </a:r>
                      <a:endParaRPr lang="fa-IR" sz="1600" dirty="0">
                        <a:cs typeface="B Nazanin" pitchFamily="2" charset="-78"/>
                      </a:endParaRPr>
                    </a:p>
                  </a:txBody>
                  <a:tcPr/>
                </a:tc>
              </a:tr>
            </a:tbl>
          </a:graphicData>
        </a:graphic>
      </p:graphicFrame>
      <p:sp>
        <p:nvSpPr>
          <p:cNvPr id="3" name="Title 2"/>
          <p:cNvSpPr>
            <a:spLocks noGrp="1"/>
          </p:cNvSpPr>
          <p:nvPr>
            <p:ph type="title"/>
          </p:nvPr>
        </p:nvSpPr>
        <p:spPr/>
        <p:txBody>
          <a:bodyPr/>
          <a:lstStyle/>
          <a:p>
            <a:pPr algn="ctr" fontAlgn="auto">
              <a:spcAft>
                <a:spcPts val="0"/>
              </a:spcAft>
              <a:defRPr/>
            </a:pPr>
            <a:r>
              <a:rPr lang="fa-IR" sz="2400" b="0" dirty="0" smtClean="0">
                <a:solidFill>
                  <a:srgbClr val="FF0000"/>
                </a:solidFill>
                <a:cs typeface="B Titr" pitchFamily="2" charset="-78"/>
              </a:rPr>
              <a:t>چهارده حوزه اصلی فعالیت های  آینده پژوهی</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116616102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04813" indent="-179388" algn="just" fontAlgn="auto">
              <a:lnSpc>
                <a:spcPct val="290000"/>
              </a:lnSpc>
              <a:spcAft>
                <a:spcPts val="0"/>
              </a:spcAft>
              <a:buFont typeface="Wingdings 3"/>
              <a:buNone/>
              <a:defRPr/>
            </a:pPr>
            <a:r>
              <a:rPr lang="fa-IR" sz="1900" dirty="0" smtClean="0">
                <a:cs typeface="B Nazanin" pitchFamily="2" charset="-78"/>
              </a:rPr>
              <a:t>« رویکرد هر جامعه و تمدنی به آینده با جوامع و تمدنهای دیگر تفاوت دارد. برداشت ها و ادراکات گوناگونی از آینده، از قبیل رویکرد خردگرا، علمی، معنوی و روایی در طول تاریخ بشر تکامل یافته و در این عرصه فرهنگ و جوامع نظامهای اعتقادی متفاوتی را پدید آورده اند.»</a:t>
            </a:r>
            <a:endParaRPr lang="en-US" sz="1900" dirty="0" smtClean="0">
              <a:cs typeface="B Nazanin" pitchFamily="2" charset="-78"/>
            </a:endParaRPr>
          </a:p>
          <a:p>
            <a:pPr marL="255588" indent="-30163" algn="just" fontAlgn="auto">
              <a:lnSpc>
                <a:spcPct val="290000"/>
              </a:lnSpc>
              <a:spcAft>
                <a:spcPts val="0"/>
              </a:spcAft>
              <a:buFont typeface="Wingdings 3"/>
              <a:buNone/>
              <a:defRPr/>
            </a:pPr>
            <a:r>
              <a:rPr lang="fa-IR" sz="1900" dirty="0" smtClean="0">
                <a:cs typeface="B Nazanin" pitchFamily="2" charset="-78"/>
              </a:rPr>
              <a:t>                                                                                          «الوین و هایدی تافلر»</a:t>
            </a:r>
            <a:endParaRPr lang="en-US" sz="1900" dirty="0" smtClean="0">
              <a:cs typeface="B Nazanin" pitchFamily="2" charset="-78"/>
            </a:endParaRP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algn="ctr" fontAlgn="auto">
              <a:spcAft>
                <a:spcPts val="0"/>
              </a:spcAft>
              <a:defRPr/>
            </a:pPr>
            <a:r>
              <a:rPr lang="fa-IR" sz="3300" dirty="0" smtClean="0">
                <a:solidFill>
                  <a:srgbClr val="FF0000"/>
                </a:solidFill>
                <a:cs typeface="B Titr" pitchFamily="2" charset="-78"/>
              </a:rPr>
              <a:t>آینده پژوهی – ضرورت بومی سازی</a:t>
            </a:r>
            <a:r>
              <a:rPr lang="en-US" sz="4400" dirty="0" smtClean="0">
                <a:cs typeface="B Nazanin" pitchFamily="2" charset="-78"/>
              </a:rPr>
              <a:t/>
            </a:r>
            <a:br>
              <a:rPr lang="en-US" sz="4400" dirty="0" smtClean="0">
                <a:cs typeface="B Nazanin" pitchFamily="2" charset="-78"/>
              </a:rPr>
            </a:br>
            <a:endParaRPr lang="en-US" dirty="0"/>
          </a:p>
        </p:txBody>
      </p:sp>
    </p:spTree>
    <p:extLst>
      <p:ext uri="{BB962C8B-B14F-4D97-AF65-F5344CB8AC3E}">
        <p14:creationId xmlns:p14="http://schemas.microsoft.com/office/powerpoint/2010/main" val="792245543"/>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title" idx="4294967295"/>
          </p:nvPr>
        </p:nvSpPr>
        <p:spPr>
          <a:xfrm>
            <a:off x="271463" y="292100"/>
            <a:ext cx="8229600" cy="1384300"/>
          </a:xfrm>
        </p:spPr>
        <p:txBody>
          <a:bodyPr/>
          <a:lstStyle/>
          <a:p>
            <a:pPr algn="ctr" eaLnBrk="1" hangingPunct="1"/>
            <a:r>
              <a:rPr lang="fa-IR" sz="3600" dirty="0" smtClean="0">
                <a:solidFill>
                  <a:srgbClr val="FF0000"/>
                </a:solidFill>
                <a:cs typeface="Titr" pitchFamily="2" charset="-78"/>
              </a:rPr>
              <a:t>مفروضات كليدي آينده</a:t>
            </a:r>
            <a:r>
              <a:rPr lang="fa-IR" sz="3600" dirty="0" smtClean="0">
                <a:solidFill>
                  <a:srgbClr val="FF0000"/>
                </a:solidFill>
              </a:rPr>
              <a:t>‌</a:t>
            </a:r>
            <a:r>
              <a:rPr lang="fa-IR" sz="3600" dirty="0" smtClean="0">
                <a:solidFill>
                  <a:srgbClr val="FF0000"/>
                </a:solidFill>
                <a:cs typeface="Titr" pitchFamily="2" charset="-78"/>
              </a:rPr>
              <a:t>پژوهي</a:t>
            </a:r>
            <a:endParaRPr lang="en-US" sz="3600" dirty="0" smtClean="0">
              <a:solidFill>
                <a:srgbClr val="FF0000"/>
              </a:solidFill>
              <a:cs typeface="Titr" pitchFamily="2" charset="-78"/>
            </a:endParaRPr>
          </a:p>
        </p:txBody>
      </p:sp>
      <p:sp>
        <p:nvSpPr>
          <p:cNvPr id="457731" name="Rectangle 3"/>
          <p:cNvSpPr>
            <a:spLocks noGrp="1" noChangeArrowheads="1"/>
          </p:cNvSpPr>
          <p:nvPr>
            <p:ph type="body" idx="4294967295"/>
          </p:nvPr>
        </p:nvSpPr>
        <p:spPr>
          <a:xfrm>
            <a:off x="58738" y="2087563"/>
            <a:ext cx="9085262" cy="4797425"/>
          </a:xfrm>
        </p:spPr>
        <p:txBody>
          <a:bodyPr>
            <a:normAutofit/>
          </a:bodyPr>
          <a:lstStyle/>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زمان پيوسته، خطي، يك سويه و بازگشت ناپذير است</a:t>
            </a:r>
          </a:p>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آينده</a:t>
            </a:r>
            <a:r>
              <a:rPr lang="fa-IR" sz="3000" dirty="0">
                <a:ea typeface="+mn-ea"/>
              </a:rPr>
              <a:t>‌</a:t>
            </a:r>
            <a:r>
              <a:rPr lang="fa-IR" sz="3000" dirty="0">
                <a:ea typeface="+mn-ea"/>
                <a:cs typeface="Mitra" pitchFamily="2" charset="-78"/>
              </a:rPr>
              <a:t> بالضروره تداوم حال و </a:t>
            </a:r>
            <a:r>
              <a:rPr lang="fa-IR" sz="3000" dirty="0" smtClean="0">
                <a:ea typeface="+mn-ea"/>
                <a:cs typeface="Mitra" pitchFamily="2" charset="-78"/>
              </a:rPr>
              <a:t>گذشته نيست </a:t>
            </a:r>
            <a:endParaRPr lang="fa-IR" sz="3000" dirty="0">
              <a:ea typeface="+mn-ea"/>
              <a:cs typeface="Mitra" pitchFamily="2" charset="-78"/>
            </a:endParaRPr>
          </a:p>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آينده</a:t>
            </a:r>
            <a:r>
              <a:rPr lang="fa-IR" sz="3000" dirty="0">
                <a:ea typeface="+mn-ea"/>
              </a:rPr>
              <a:t>‌</a:t>
            </a:r>
            <a:r>
              <a:rPr lang="fa-IR" sz="3000" dirty="0">
                <a:ea typeface="+mn-ea"/>
                <a:cs typeface="Mitra" pitchFamily="2" charset="-78"/>
              </a:rPr>
              <a:t>انديشي از بخش</a:t>
            </a:r>
            <a:r>
              <a:rPr lang="fa-IR" sz="3000" dirty="0">
                <a:ea typeface="+mn-ea"/>
              </a:rPr>
              <a:t>‌</a:t>
            </a:r>
            <a:r>
              <a:rPr lang="fa-IR" sz="3000" dirty="0">
                <a:ea typeface="+mn-ea"/>
                <a:cs typeface="Mitra" pitchFamily="2" charset="-78"/>
              </a:rPr>
              <a:t>هاي جدايي ناپذير اقدام بشري است </a:t>
            </a:r>
          </a:p>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آينده</a:t>
            </a:r>
            <a:r>
              <a:rPr lang="fa-IR" sz="3000" dirty="0">
                <a:ea typeface="+mn-ea"/>
              </a:rPr>
              <a:t>‌</a:t>
            </a:r>
            <a:r>
              <a:rPr lang="fa-IR" sz="3000" dirty="0">
                <a:ea typeface="+mn-ea"/>
                <a:cs typeface="Mitra" pitchFamily="2" charset="-78"/>
              </a:rPr>
              <a:t>پژوهي پر كاربردترين دانش است </a:t>
            </a:r>
          </a:p>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هيچ شاهدي از آينده در اختيار نداريم، آينده</a:t>
            </a:r>
            <a:r>
              <a:rPr lang="fa-IR" sz="3000" dirty="0">
                <a:ea typeface="+mn-ea"/>
              </a:rPr>
              <a:t>‌</a:t>
            </a:r>
            <a:r>
              <a:rPr lang="fa-IR" sz="3000" dirty="0">
                <a:ea typeface="+mn-ea"/>
                <a:cs typeface="Mitra" pitchFamily="2" charset="-78"/>
              </a:rPr>
              <a:t> پيش</a:t>
            </a:r>
            <a:r>
              <a:rPr lang="fa-IR" sz="3000" dirty="0">
                <a:ea typeface="+mn-ea"/>
              </a:rPr>
              <a:t>‌</a:t>
            </a:r>
            <a:r>
              <a:rPr lang="fa-IR" sz="3000" dirty="0">
                <a:ea typeface="+mn-ea"/>
                <a:cs typeface="Mitra" pitchFamily="2" charset="-78"/>
              </a:rPr>
              <a:t>بيني پذير نيست </a:t>
            </a:r>
          </a:p>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آينده كاملا از پيش تعيين نشده است</a:t>
            </a:r>
          </a:p>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وابستگي متقابل پديده</a:t>
            </a:r>
            <a:r>
              <a:rPr lang="fa-IR" sz="3000" dirty="0">
                <a:ea typeface="+mn-ea"/>
              </a:rPr>
              <a:t>‌</a:t>
            </a:r>
            <a:r>
              <a:rPr lang="fa-IR" sz="3000" dirty="0">
                <a:ea typeface="+mn-ea"/>
                <a:cs typeface="Mitra" pitchFamily="2" charset="-78"/>
              </a:rPr>
              <a:t>ها در جهان و ضرورت كل نگري</a:t>
            </a:r>
          </a:p>
          <a:p>
            <a:pPr marL="609600" indent="-609600" eaLnBrk="1" fontAlgn="auto" hangingPunct="1">
              <a:spcAft>
                <a:spcPts val="0"/>
              </a:spcAft>
              <a:buClr>
                <a:schemeClr val="accent3"/>
              </a:buClr>
              <a:buFont typeface="Wingdings" pitchFamily="2" charset="2"/>
              <a:buChar char="ü"/>
              <a:defRPr/>
            </a:pPr>
            <a:r>
              <a:rPr lang="fa-IR" sz="3000" dirty="0">
                <a:ea typeface="+mn-ea"/>
                <a:cs typeface="Mitra" pitchFamily="2" charset="-78"/>
              </a:rPr>
              <a:t>برخي آينده</a:t>
            </a:r>
            <a:r>
              <a:rPr lang="fa-IR" sz="3000" dirty="0">
                <a:ea typeface="+mn-ea"/>
              </a:rPr>
              <a:t>‌</a:t>
            </a:r>
            <a:r>
              <a:rPr lang="fa-IR" sz="3000" dirty="0">
                <a:ea typeface="+mn-ea"/>
                <a:cs typeface="Mitra" pitchFamily="2" charset="-78"/>
              </a:rPr>
              <a:t>ها بهتر از برخي ديگر هستند</a:t>
            </a:r>
            <a:endParaRPr lang="en-US" sz="3000" dirty="0">
              <a:ea typeface="+mn-ea"/>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7730"/>
                                        </p:tgtEl>
                                        <p:attrNameLst>
                                          <p:attrName>style.visibility</p:attrName>
                                        </p:attrNameLst>
                                      </p:cBhvr>
                                      <p:to>
                                        <p:strVal val="visible"/>
                                      </p:to>
                                    </p:set>
                                    <p:animEffect transition="in" filter="fade">
                                      <p:cBhvr>
                                        <p:cTn id="7" dur="800" decel="100000"/>
                                        <p:tgtEl>
                                          <p:spTgt spid="457730"/>
                                        </p:tgtEl>
                                      </p:cBhvr>
                                    </p:animEffect>
                                    <p:anim calcmode="lin" valueType="num">
                                      <p:cBhvr>
                                        <p:cTn id="8" dur="800" decel="100000" fill="hold"/>
                                        <p:tgtEl>
                                          <p:spTgt spid="457730"/>
                                        </p:tgtEl>
                                        <p:attrNameLst>
                                          <p:attrName>style.rotation</p:attrName>
                                        </p:attrNameLst>
                                      </p:cBhvr>
                                      <p:tavLst>
                                        <p:tav tm="0">
                                          <p:val>
                                            <p:fltVal val="-90"/>
                                          </p:val>
                                        </p:tav>
                                        <p:tav tm="100000">
                                          <p:val>
                                            <p:fltVal val="0"/>
                                          </p:val>
                                        </p:tav>
                                      </p:tavLst>
                                    </p:anim>
                                    <p:anim calcmode="lin" valueType="num">
                                      <p:cBhvr>
                                        <p:cTn id="9" dur="800" decel="100000" fill="hold"/>
                                        <p:tgtEl>
                                          <p:spTgt spid="457730"/>
                                        </p:tgtEl>
                                        <p:attrNameLst>
                                          <p:attrName>ppt_x</p:attrName>
                                        </p:attrNameLst>
                                      </p:cBhvr>
                                      <p:tavLst>
                                        <p:tav tm="0">
                                          <p:val>
                                            <p:strVal val="#ppt_x+0.4"/>
                                          </p:val>
                                        </p:tav>
                                        <p:tav tm="100000">
                                          <p:val>
                                            <p:strVal val="#ppt_x-0.05"/>
                                          </p:val>
                                        </p:tav>
                                      </p:tavLst>
                                    </p:anim>
                                    <p:anim calcmode="lin" valueType="num">
                                      <p:cBhvr>
                                        <p:cTn id="10" dur="800" decel="100000" fill="hold"/>
                                        <p:tgtEl>
                                          <p:spTgt spid="4577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77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773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57731">
                                            <p:txEl>
                                              <p:pRg st="0" end="0"/>
                                            </p:txEl>
                                          </p:spTgt>
                                        </p:tgtEl>
                                        <p:attrNameLst>
                                          <p:attrName>style.visibility</p:attrName>
                                        </p:attrNameLst>
                                      </p:cBhvr>
                                      <p:to>
                                        <p:strVal val="visible"/>
                                      </p:to>
                                    </p:set>
                                    <p:animEffect transition="in" filter="fade">
                                      <p:cBhvr>
                                        <p:cTn id="17" dur="1000"/>
                                        <p:tgtEl>
                                          <p:spTgt spid="457731">
                                            <p:txEl>
                                              <p:pRg st="0" end="0"/>
                                            </p:txEl>
                                          </p:spTgt>
                                        </p:tgtEl>
                                      </p:cBhvr>
                                    </p:animEffect>
                                    <p:anim calcmode="lin" valueType="num">
                                      <p:cBhvr>
                                        <p:cTn id="18" dur="1000" fill="hold"/>
                                        <p:tgtEl>
                                          <p:spTgt spid="45773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57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7731">
                                            <p:txEl>
                                              <p:pRg st="1" end="1"/>
                                            </p:txEl>
                                          </p:spTgt>
                                        </p:tgtEl>
                                        <p:attrNameLst>
                                          <p:attrName>style.visibility</p:attrName>
                                        </p:attrNameLst>
                                      </p:cBhvr>
                                      <p:to>
                                        <p:strVal val="visible"/>
                                      </p:to>
                                    </p:set>
                                    <p:animEffect transition="in" filter="fade">
                                      <p:cBhvr>
                                        <p:cTn id="24" dur="1000"/>
                                        <p:tgtEl>
                                          <p:spTgt spid="457731">
                                            <p:txEl>
                                              <p:pRg st="1" end="1"/>
                                            </p:txEl>
                                          </p:spTgt>
                                        </p:tgtEl>
                                      </p:cBhvr>
                                    </p:animEffect>
                                    <p:anim calcmode="lin" valueType="num">
                                      <p:cBhvr>
                                        <p:cTn id="25" dur="1000" fill="hold"/>
                                        <p:tgtEl>
                                          <p:spTgt spid="45773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57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57731">
                                            <p:txEl>
                                              <p:pRg st="2" end="2"/>
                                            </p:txEl>
                                          </p:spTgt>
                                        </p:tgtEl>
                                        <p:attrNameLst>
                                          <p:attrName>style.visibility</p:attrName>
                                        </p:attrNameLst>
                                      </p:cBhvr>
                                      <p:to>
                                        <p:strVal val="visible"/>
                                      </p:to>
                                    </p:set>
                                    <p:animEffect transition="in" filter="fade">
                                      <p:cBhvr>
                                        <p:cTn id="31" dur="1000"/>
                                        <p:tgtEl>
                                          <p:spTgt spid="457731">
                                            <p:txEl>
                                              <p:pRg st="2" end="2"/>
                                            </p:txEl>
                                          </p:spTgt>
                                        </p:tgtEl>
                                      </p:cBhvr>
                                    </p:animEffect>
                                    <p:anim calcmode="lin" valueType="num">
                                      <p:cBhvr>
                                        <p:cTn id="32" dur="1000" fill="hold"/>
                                        <p:tgtEl>
                                          <p:spTgt spid="45773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57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57731">
                                            <p:txEl>
                                              <p:pRg st="3" end="3"/>
                                            </p:txEl>
                                          </p:spTgt>
                                        </p:tgtEl>
                                        <p:attrNameLst>
                                          <p:attrName>style.visibility</p:attrName>
                                        </p:attrNameLst>
                                      </p:cBhvr>
                                      <p:to>
                                        <p:strVal val="visible"/>
                                      </p:to>
                                    </p:set>
                                    <p:animEffect transition="in" filter="fade">
                                      <p:cBhvr>
                                        <p:cTn id="38" dur="1000"/>
                                        <p:tgtEl>
                                          <p:spTgt spid="457731">
                                            <p:txEl>
                                              <p:pRg st="3" end="3"/>
                                            </p:txEl>
                                          </p:spTgt>
                                        </p:tgtEl>
                                      </p:cBhvr>
                                    </p:animEffect>
                                    <p:anim calcmode="lin" valueType="num">
                                      <p:cBhvr>
                                        <p:cTn id="39" dur="1000" fill="hold"/>
                                        <p:tgtEl>
                                          <p:spTgt spid="457731">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577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57731">
                                            <p:txEl>
                                              <p:pRg st="4" end="4"/>
                                            </p:txEl>
                                          </p:spTgt>
                                        </p:tgtEl>
                                        <p:attrNameLst>
                                          <p:attrName>style.visibility</p:attrName>
                                        </p:attrNameLst>
                                      </p:cBhvr>
                                      <p:to>
                                        <p:strVal val="visible"/>
                                      </p:to>
                                    </p:set>
                                    <p:animEffect transition="in" filter="fade">
                                      <p:cBhvr>
                                        <p:cTn id="45" dur="1000"/>
                                        <p:tgtEl>
                                          <p:spTgt spid="457731">
                                            <p:txEl>
                                              <p:pRg st="4" end="4"/>
                                            </p:txEl>
                                          </p:spTgt>
                                        </p:tgtEl>
                                      </p:cBhvr>
                                    </p:animEffect>
                                    <p:anim calcmode="lin" valueType="num">
                                      <p:cBhvr>
                                        <p:cTn id="46" dur="1000" fill="hold"/>
                                        <p:tgtEl>
                                          <p:spTgt spid="457731">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577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57731">
                                            <p:txEl>
                                              <p:pRg st="5" end="5"/>
                                            </p:txEl>
                                          </p:spTgt>
                                        </p:tgtEl>
                                        <p:attrNameLst>
                                          <p:attrName>style.visibility</p:attrName>
                                        </p:attrNameLst>
                                      </p:cBhvr>
                                      <p:to>
                                        <p:strVal val="visible"/>
                                      </p:to>
                                    </p:set>
                                    <p:animEffect transition="in" filter="fade">
                                      <p:cBhvr>
                                        <p:cTn id="52" dur="1000"/>
                                        <p:tgtEl>
                                          <p:spTgt spid="457731">
                                            <p:txEl>
                                              <p:pRg st="5" end="5"/>
                                            </p:txEl>
                                          </p:spTgt>
                                        </p:tgtEl>
                                      </p:cBhvr>
                                    </p:animEffect>
                                    <p:anim calcmode="lin" valueType="num">
                                      <p:cBhvr>
                                        <p:cTn id="53" dur="1000" fill="hold"/>
                                        <p:tgtEl>
                                          <p:spTgt spid="45773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577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57731">
                                            <p:txEl>
                                              <p:pRg st="6" end="6"/>
                                            </p:txEl>
                                          </p:spTgt>
                                        </p:tgtEl>
                                        <p:attrNameLst>
                                          <p:attrName>style.visibility</p:attrName>
                                        </p:attrNameLst>
                                      </p:cBhvr>
                                      <p:to>
                                        <p:strVal val="visible"/>
                                      </p:to>
                                    </p:set>
                                    <p:animEffect transition="in" filter="fade">
                                      <p:cBhvr>
                                        <p:cTn id="59" dur="1000"/>
                                        <p:tgtEl>
                                          <p:spTgt spid="457731">
                                            <p:txEl>
                                              <p:pRg st="6" end="6"/>
                                            </p:txEl>
                                          </p:spTgt>
                                        </p:tgtEl>
                                      </p:cBhvr>
                                    </p:animEffect>
                                    <p:anim calcmode="lin" valueType="num">
                                      <p:cBhvr>
                                        <p:cTn id="60" dur="1000" fill="hold"/>
                                        <p:tgtEl>
                                          <p:spTgt spid="457731">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577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457731">
                                            <p:txEl>
                                              <p:pRg st="7" end="7"/>
                                            </p:txEl>
                                          </p:spTgt>
                                        </p:tgtEl>
                                        <p:attrNameLst>
                                          <p:attrName>style.visibility</p:attrName>
                                        </p:attrNameLst>
                                      </p:cBhvr>
                                      <p:to>
                                        <p:strVal val="visible"/>
                                      </p:to>
                                    </p:set>
                                    <p:animEffect transition="in" filter="fade">
                                      <p:cBhvr>
                                        <p:cTn id="66" dur="1000"/>
                                        <p:tgtEl>
                                          <p:spTgt spid="457731">
                                            <p:txEl>
                                              <p:pRg st="7" end="7"/>
                                            </p:txEl>
                                          </p:spTgt>
                                        </p:tgtEl>
                                      </p:cBhvr>
                                    </p:animEffect>
                                    <p:anim calcmode="lin" valueType="num">
                                      <p:cBhvr>
                                        <p:cTn id="67" dur="1000" fill="hold"/>
                                        <p:tgtEl>
                                          <p:spTgt spid="45773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4577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p:bldP spid="45773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8" name="Rectangle 2"/>
          <p:cNvSpPr>
            <a:spLocks noGrp="1" noChangeArrowheads="1"/>
          </p:cNvSpPr>
          <p:nvPr>
            <p:ph type="title" idx="4294967295"/>
          </p:nvPr>
        </p:nvSpPr>
        <p:spPr>
          <a:xfrm>
            <a:off x="714375" y="1214438"/>
            <a:ext cx="8229600" cy="1384300"/>
          </a:xfrm>
        </p:spPr>
        <p:txBody>
          <a:bodyPr/>
          <a:lstStyle/>
          <a:p>
            <a:pPr algn="r" eaLnBrk="1" hangingPunct="1"/>
            <a:r>
              <a:rPr lang="fa-IR" sz="3200" smtClean="0">
                <a:solidFill>
                  <a:srgbClr val="FF0000"/>
                </a:solidFill>
                <a:cs typeface="Titr" pitchFamily="2" charset="-78"/>
              </a:rPr>
              <a:t>انواع آينده</a:t>
            </a:r>
            <a:endParaRPr lang="en-US" sz="3200" smtClean="0">
              <a:solidFill>
                <a:srgbClr val="FF0000"/>
              </a:solidFill>
              <a:cs typeface="Titr" pitchFamily="2" charset="-78"/>
            </a:endParaRPr>
          </a:p>
        </p:txBody>
      </p:sp>
      <p:sp>
        <p:nvSpPr>
          <p:cNvPr id="459779" name="Rectangle 3"/>
          <p:cNvSpPr>
            <a:spLocks noGrp="1" noChangeArrowheads="1"/>
          </p:cNvSpPr>
          <p:nvPr>
            <p:ph type="body" idx="4294967295"/>
          </p:nvPr>
        </p:nvSpPr>
        <p:spPr>
          <a:xfrm>
            <a:off x="914400" y="2857500"/>
            <a:ext cx="8229600" cy="3344863"/>
          </a:xfrm>
        </p:spPr>
        <p:txBody>
          <a:bodyPr>
            <a:normAutofit/>
          </a:bodyPr>
          <a:lstStyle/>
          <a:p>
            <a:pPr marL="274320" indent="-274320" eaLnBrk="1" fontAlgn="auto" hangingPunct="1">
              <a:lnSpc>
                <a:spcPct val="200000"/>
              </a:lnSpc>
              <a:spcAft>
                <a:spcPts val="0"/>
              </a:spcAft>
              <a:buClr>
                <a:schemeClr val="accent3"/>
              </a:buClr>
              <a:buFont typeface="Wingdings 2"/>
              <a:buChar char=""/>
              <a:defRPr/>
            </a:pPr>
            <a:r>
              <a:rPr lang="fa-IR" b="1" dirty="0">
                <a:ea typeface="+mn-ea"/>
                <a:cs typeface="Mitra" pitchFamily="2" charset="-78"/>
              </a:rPr>
              <a:t>آينده</a:t>
            </a:r>
            <a:r>
              <a:rPr lang="fa-IR" b="1" dirty="0">
                <a:ea typeface="+mn-ea"/>
              </a:rPr>
              <a:t>‌</a:t>
            </a:r>
            <a:r>
              <a:rPr lang="fa-IR" b="1" dirty="0">
                <a:ea typeface="+mn-ea"/>
                <a:cs typeface="Mitra" pitchFamily="2" charset="-78"/>
              </a:rPr>
              <a:t>هاي ممكن (</a:t>
            </a:r>
            <a:r>
              <a:rPr lang="en-US" b="1" dirty="0">
                <a:ea typeface="+mn-ea"/>
                <a:cs typeface="Mitra" pitchFamily="2" charset="-78"/>
              </a:rPr>
              <a:t>possible</a:t>
            </a:r>
            <a:r>
              <a:rPr lang="fa-IR" b="1" dirty="0">
                <a:ea typeface="+mn-ea"/>
                <a:cs typeface="Mitra" pitchFamily="2" charset="-78"/>
              </a:rPr>
              <a:t>)</a:t>
            </a:r>
          </a:p>
          <a:p>
            <a:pPr marL="274320" indent="-274320" eaLnBrk="1" fontAlgn="auto" hangingPunct="1">
              <a:lnSpc>
                <a:spcPct val="200000"/>
              </a:lnSpc>
              <a:spcAft>
                <a:spcPts val="0"/>
              </a:spcAft>
              <a:buClr>
                <a:schemeClr val="accent3"/>
              </a:buClr>
              <a:buFont typeface="Wingdings 2"/>
              <a:buChar char=""/>
              <a:defRPr/>
            </a:pPr>
            <a:r>
              <a:rPr lang="fa-IR" b="1" dirty="0">
                <a:ea typeface="+mn-ea"/>
                <a:cs typeface="Mitra" pitchFamily="2" charset="-78"/>
              </a:rPr>
              <a:t>آينده</a:t>
            </a:r>
            <a:r>
              <a:rPr lang="fa-IR" b="1" dirty="0">
                <a:ea typeface="+mn-ea"/>
              </a:rPr>
              <a:t>‌</a:t>
            </a:r>
            <a:r>
              <a:rPr lang="fa-IR" b="1" dirty="0">
                <a:ea typeface="+mn-ea"/>
                <a:cs typeface="Mitra" pitchFamily="2" charset="-78"/>
              </a:rPr>
              <a:t>هاي محتمل (</a:t>
            </a:r>
            <a:r>
              <a:rPr lang="en-US" b="1" dirty="0">
                <a:ea typeface="+mn-ea"/>
                <a:cs typeface="Mitra" pitchFamily="2" charset="-78"/>
              </a:rPr>
              <a:t>probable</a:t>
            </a:r>
            <a:r>
              <a:rPr lang="fa-IR" b="1" dirty="0">
                <a:ea typeface="+mn-ea"/>
                <a:cs typeface="Mitra" pitchFamily="2" charset="-78"/>
              </a:rPr>
              <a:t>)</a:t>
            </a:r>
          </a:p>
          <a:p>
            <a:pPr marL="274320" indent="-274320" eaLnBrk="1" fontAlgn="auto" hangingPunct="1">
              <a:lnSpc>
                <a:spcPct val="200000"/>
              </a:lnSpc>
              <a:spcAft>
                <a:spcPts val="0"/>
              </a:spcAft>
              <a:buClr>
                <a:schemeClr val="accent3"/>
              </a:buClr>
              <a:buFont typeface="Wingdings 2"/>
              <a:buChar char=""/>
              <a:defRPr/>
            </a:pPr>
            <a:r>
              <a:rPr lang="fa-IR" b="1" dirty="0">
                <a:ea typeface="+mn-ea"/>
                <a:cs typeface="Mitra" pitchFamily="2" charset="-78"/>
              </a:rPr>
              <a:t>آينده</a:t>
            </a:r>
            <a:r>
              <a:rPr lang="fa-IR" b="1" dirty="0">
                <a:ea typeface="+mn-ea"/>
              </a:rPr>
              <a:t>‌</a:t>
            </a:r>
            <a:r>
              <a:rPr lang="fa-IR" b="1" dirty="0">
                <a:ea typeface="+mn-ea"/>
                <a:cs typeface="Mitra" pitchFamily="2" charset="-78"/>
              </a:rPr>
              <a:t>هاي مطلوب (</a:t>
            </a:r>
            <a:r>
              <a:rPr lang="en-US" b="1" dirty="0">
                <a:ea typeface="+mn-ea"/>
                <a:cs typeface="Mitra" pitchFamily="2" charset="-78"/>
              </a:rPr>
              <a:t>preferable</a:t>
            </a:r>
            <a:r>
              <a:rPr lang="fa-IR" b="1" dirty="0">
                <a:ea typeface="+mn-ea"/>
                <a:cs typeface="Mitra" pitchFamily="2" charset="-78"/>
              </a:rPr>
              <a:t>)</a:t>
            </a:r>
            <a:endParaRPr lang="en-US" b="1" dirty="0">
              <a:ea typeface="+mn-ea"/>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59778"/>
                                        </p:tgtEl>
                                        <p:attrNameLst>
                                          <p:attrName>style.visibility</p:attrName>
                                        </p:attrNameLst>
                                      </p:cBhvr>
                                      <p:to>
                                        <p:strVal val="visible"/>
                                      </p:to>
                                    </p:set>
                                    <p:animEffect transition="in" filter="fade">
                                      <p:cBhvr>
                                        <p:cTn id="7" dur="800" decel="100000"/>
                                        <p:tgtEl>
                                          <p:spTgt spid="459778"/>
                                        </p:tgtEl>
                                      </p:cBhvr>
                                    </p:animEffect>
                                    <p:anim calcmode="lin" valueType="num">
                                      <p:cBhvr>
                                        <p:cTn id="8" dur="800" decel="100000" fill="hold"/>
                                        <p:tgtEl>
                                          <p:spTgt spid="459778"/>
                                        </p:tgtEl>
                                        <p:attrNameLst>
                                          <p:attrName>style.rotation</p:attrName>
                                        </p:attrNameLst>
                                      </p:cBhvr>
                                      <p:tavLst>
                                        <p:tav tm="0">
                                          <p:val>
                                            <p:fltVal val="-90"/>
                                          </p:val>
                                        </p:tav>
                                        <p:tav tm="100000">
                                          <p:val>
                                            <p:fltVal val="0"/>
                                          </p:val>
                                        </p:tav>
                                      </p:tavLst>
                                    </p:anim>
                                    <p:anim calcmode="lin" valueType="num">
                                      <p:cBhvr>
                                        <p:cTn id="9" dur="800" decel="100000" fill="hold"/>
                                        <p:tgtEl>
                                          <p:spTgt spid="459778"/>
                                        </p:tgtEl>
                                        <p:attrNameLst>
                                          <p:attrName>ppt_x</p:attrName>
                                        </p:attrNameLst>
                                      </p:cBhvr>
                                      <p:tavLst>
                                        <p:tav tm="0">
                                          <p:val>
                                            <p:strVal val="#ppt_x+0.4"/>
                                          </p:val>
                                        </p:tav>
                                        <p:tav tm="100000">
                                          <p:val>
                                            <p:strVal val="#ppt_x-0.05"/>
                                          </p:val>
                                        </p:tav>
                                      </p:tavLst>
                                    </p:anim>
                                    <p:anim calcmode="lin" valueType="num">
                                      <p:cBhvr>
                                        <p:cTn id="10" dur="800" decel="100000" fill="hold"/>
                                        <p:tgtEl>
                                          <p:spTgt spid="4597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97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977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59779">
                                            <p:txEl>
                                              <p:pRg st="0" end="0"/>
                                            </p:txEl>
                                          </p:spTgt>
                                        </p:tgtEl>
                                        <p:attrNameLst>
                                          <p:attrName>style.visibility</p:attrName>
                                        </p:attrNameLst>
                                      </p:cBhvr>
                                      <p:to>
                                        <p:strVal val="visible"/>
                                      </p:to>
                                    </p:set>
                                    <p:animEffect transition="in" filter="fade">
                                      <p:cBhvr>
                                        <p:cTn id="17" dur="1000"/>
                                        <p:tgtEl>
                                          <p:spTgt spid="459779">
                                            <p:txEl>
                                              <p:pRg st="0" end="0"/>
                                            </p:txEl>
                                          </p:spTgt>
                                        </p:tgtEl>
                                      </p:cBhvr>
                                    </p:animEffect>
                                    <p:anim calcmode="lin" valueType="num">
                                      <p:cBhvr>
                                        <p:cTn id="18" dur="1000" fill="hold"/>
                                        <p:tgtEl>
                                          <p:spTgt spid="45977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597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9779">
                                            <p:txEl>
                                              <p:pRg st="1" end="1"/>
                                            </p:txEl>
                                          </p:spTgt>
                                        </p:tgtEl>
                                        <p:attrNameLst>
                                          <p:attrName>style.visibility</p:attrName>
                                        </p:attrNameLst>
                                      </p:cBhvr>
                                      <p:to>
                                        <p:strVal val="visible"/>
                                      </p:to>
                                    </p:set>
                                    <p:animEffect transition="in" filter="fade">
                                      <p:cBhvr>
                                        <p:cTn id="24" dur="1000"/>
                                        <p:tgtEl>
                                          <p:spTgt spid="459779">
                                            <p:txEl>
                                              <p:pRg st="1" end="1"/>
                                            </p:txEl>
                                          </p:spTgt>
                                        </p:tgtEl>
                                      </p:cBhvr>
                                    </p:animEffect>
                                    <p:anim calcmode="lin" valueType="num">
                                      <p:cBhvr>
                                        <p:cTn id="25" dur="1000" fill="hold"/>
                                        <p:tgtEl>
                                          <p:spTgt spid="45977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597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59779">
                                            <p:txEl>
                                              <p:pRg st="2" end="2"/>
                                            </p:txEl>
                                          </p:spTgt>
                                        </p:tgtEl>
                                        <p:attrNameLst>
                                          <p:attrName>style.visibility</p:attrName>
                                        </p:attrNameLst>
                                      </p:cBhvr>
                                      <p:to>
                                        <p:strVal val="visible"/>
                                      </p:to>
                                    </p:set>
                                    <p:animEffect transition="in" filter="fade">
                                      <p:cBhvr>
                                        <p:cTn id="31" dur="1000"/>
                                        <p:tgtEl>
                                          <p:spTgt spid="459779">
                                            <p:txEl>
                                              <p:pRg st="2" end="2"/>
                                            </p:txEl>
                                          </p:spTgt>
                                        </p:tgtEl>
                                      </p:cBhvr>
                                    </p:animEffect>
                                    <p:anim calcmode="lin" valueType="num">
                                      <p:cBhvr>
                                        <p:cTn id="32" dur="1000" fill="hold"/>
                                        <p:tgtEl>
                                          <p:spTgt spid="45977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597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p:bldP spid="4597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9C5D16F-7E3B-4F40-9529-C9410A51DD85}" type="slidenum">
              <a:rPr lang="fa-IR"/>
              <a:pPr/>
              <a:t>5</a:t>
            </a:fld>
            <a:endParaRPr lang="en-US"/>
          </a:p>
        </p:txBody>
      </p:sp>
      <p:sp>
        <p:nvSpPr>
          <p:cNvPr id="12290" name="AutoShape 2"/>
          <p:cNvSpPr>
            <a:spLocks noGrp="1" noChangeArrowheads="1"/>
          </p:cNvSpPr>
          <p:nvPr>
            <p:ph type="title"/>
          </p:nvPr>
        </p:nvSpPr>
        <p:spPr/>
        <p:txBody>
          <a:bodyPr/>
          <a:lstStyle/>
          <a:p>
            <a:pPr algn="ctr"/>
            <a:r>
              <a:rPr lang="fa-IR" sz="4000">
                <a:cs typeface="B Titr" pitchFamily="2" charset="-78"/>
              </a:rPr>
              <a:t>مثلث آینده پژوهی</a:t>
            </a:r>
            <a:endParaRPr lang="en-US" sz="4000">
              <a:cs typeface="B Titr" pitchFamily="2" charset="-78"/>
            </a:endParaRPr>
          </a:p>
        </p:txBody>
      </p:sp>
      <p:sp>
        <p:nvSpPr>
          <p:cNvPr id="12298" name="AutoShape 10"/>
          <p:cNvSpPr>
            <a:spLocks noChangeArrowheads="1"/>
          </p:cNvSpPr>
          <p:nvPr/>
        </p:nvSpPr>
        <p:spPr bwMode="auto">
          <a:xfrm>
            <a:off x="3276600" y="3276600"/>
            <a:ext cx="2514600" cy="2438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11"/>
          <p:cNvSpPr txBox="1">
            <a:spLocks noChangeArrowheads="1"/>
          </p:cNvSpPr>
          <p:nvPr/>
        </p:nvSpPr>
        <p:spPr bwMode="auto">
          <a:xfrm>
            <a:off x="3581400" y="2757488"/>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2800" b="1">
                <a:cs typeface="B Mitra" pitchFamily="2" charset="-78"/>
              </a:rPr>
              <a:t>فشار حال</a:t>
            </a:r>
            <a:endParaRPr lang="en-US" sz="2800" b="1">
              <a:cs typeface="B Mitra" pitchFamily="2" charset="-78"/>
            </a:endParaRPr>
          </a:p>
        </p:txBody>
      </p:sp>
      <p:sp>
        <p:nvSpPr>
          <p:cNvPr id="12300" name="Text Box 12"/>
          <p:cNvSpPr txBox="1">
            <a:spLocks noChangeArrowheads="1"/>
          </p:cNvSpPr>
          <p:nvPr/>
        </p:nvSpPr>
        <p:spPr bwMode="auto">
          <a:xfrm>
            <a:off x="5562600" y="5410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2800" b="1">
                <a:cs typeface="B Mitra" pitchFamily="2" charset="-78"/>
              </a:rPr>
              <a:t>وزن گذشته</a:t>
            </a:r>
            <a:endParaRPr lang="en-US" sz="2800" b="1">
              <a:cs typeface="B Mitra" pitchFamily="2" charset="-78"/>
            </a:endParaRPr>
          </a:p>
        </p:txBody>
      </p:sp>
      <p:sp>
        <p:nvSpPr>
          <p:cNvPr id="12301" name="Text Box 13"/>
          <p:cNvSpPr txBox="1">
            <a:spLocks noChangeArrowheads="1"/>
          </p:cNvSpPr>
          <p:nvPr/>
        </p:nvSpPr>
        <p:spPr bwMode="auto">
          <a:xfrm>
            <a:off x="1447800" y="5410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2800" b="1">
                <a:cs typeface="B Mitra" pitchFamily="2" charset="-78"/>
              </a:rPr>
              <a:t>کشش آینده</a:t>
            </a:r>
            <a:endParaRPr lang="en-US" sz="2800" b="1">
              <a:cs typeface="B Mitra" pitchFamily="2" charset="-78"/>
            </a:endParaRPr>
          </a:p>
        </p:txBody>
      </p:sp>
    </p:spTree>
    <p:extLst>
      <p:ext uri="{BB962C8B-B14F-4D97-AF65-F5344CB8AC3E}">
        <p14:creationId xmlns:p14="http://schemas.microsoft.com/office/powerpoint/2010/main" val="1932780295"/>
      </p:ext>
    </p:extLst>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5538"/>
            <a:ext cx="8229600" cy="5399087"/>
          </a:xfrm>
        </p:spPr>
        <p:txBody>
          <a:bodyPr/>
          <a:lstStyle/>
          <a:p>
            <a:pPr>
              <a:lnSpc>
                <a:spcPct val="200000"/>
              </a:lnSpc>
              <a:buNone/>
            </a:pPr>
            <a:r>
              <a:rPr lang="fa-IR" sz="2000" dirty="0" smtClean="0">
                <a:cs typeface="B Nazanin" pitchFamily="2" charset="-78"/>
              </a:rPr>
              <a:t>آینده پژوهان می کوشند تصاویری تازه و بدیل از آینده فراهم سازند.</a:t>
            </a:r>
          </a:p>
          <a:p>
            <a:pPr>
              <a:lnSpc>
                <a:spcPct val="200000"/>
              </a:lnSpc>
              <a:buFont typeface="Wingdings 3" pitchFamily="18" charset="2"/>
              <a:buNone/>
            </a:pPr>
            <a:r>
              <a:rPr lang="fa-IR" sz="2000" dirty="0" smtClean="0">
                <a:cs typeface="B Nazanin" pitchFamily="2" charset="-78"/>
              </a:rPr>
              <a:t>:</a:t>
            </a:r>
          </a:p>
          <a:p>
            <a:pPr>
              <a:lnSpc>
                <a:spcPct val="200000"/>
              </a:lnSpc>
              <a:buFont typeface="Wingdings 3" pitchFamily="18" charset="2"/>
              <a:buNone/>
            </a:pPr>
            <a:endParaRPr lang="fa-IR" sz="2000" dirty="0" smtClean="0">
              <a:cs typeface="B Nazanin" pitchFamily="2" charset="-78"/>
            </a:endParaRPr>
          </a:p>
          <a:p>
            <a:pPr>
              <a:lnSpc>
                <a:spcPct val="200000"/>
              </a:lnSpc>
              <a:buFont typeface="Wingdings" pitchFamily="2" charset="2"/>
              <a:buChar char="q"/>
            </a:pPr>
            <a:r>
              <a:rPr lang="fa-IR" sz="1800" b="1" dirty="0" smtClean="0">
                <a:cs typeface="B Nazanin" pitchFamily="2" charset="-78"/>
              </a:rPr>
              <a:t>اکتشافات تصویر پردازانه 	از	 آینده های ممکن</a:t>
            </a:r>
          </a:p>
          <a:p>
            <a:pPr>
              <a:lnSpc>
                <a:spcPct val="200000"/>
              </a:lnSpc>
              <a:buFont typeface="Wingdings" pitchFamily="2" charset="2"/>
              <a:buChar char="q"/>
            </a:pPr>
            <a:r>
              <a:rPr lang="fa-IR" sz="1800" b="1" dirty="0" smtClean="0">
                <a:cs typeface="B Nazanin" pitchFamily="2" charset="-78"/>
              </a:rPr>
              <a:t>بررسی های نظام یافته 	از 	آینده های محتمل</a:t>
            </a:r>
          </a:p>
          <a:p>
            <a:pPr>
              <a:lnSpc>
                <a:spcPct val="200000"/>
              </a:lnSpc>
              <a:buFont typeface="Wingdings" pitchFamily="2" charset="2"/>
              <a:buChar char="q"/>
            </a:pPr>
            <a:r>
              <a:rPr lang="fa-IR" sz="1800" b="1" dirty="0" smtClean="0">
                <a:cs typeface="B Nazanin" pitchFamily="2" charset="-78"/>
              </a:rPr>
              <a:t>ارزیابی اخلاقی 		 از 	 آینده های مطلوب</a:t>
            </a:r>
            <a:endParaRPr lang="fa-IR" sz="2000" dirty="0" smtClean="0">
              <a:cs typeface="B Nazanin" pitchFamily="2" charset="-78"/>
            </a:endParaRPr>
          </a:p>
          <a:p>
            <a:pPr>
              <a:lnSpc>
                <a:spcPct val="200000"/>
              </a:lnSpc>
              <a:buFont typeface="Wingdings 3" pitchFamily="18" charset="2"/>
              <a:buNone/>
            </a:pPr>
            <a:r>
              <a:rPr lang="fa-IR" sz="2000" dirty="0" smtClean="0">
                <a:cs typeface="B Nazanin" pitchFamily="2" charset="-78"/>
              </a:rPr>
              <a:t>					الوین تافلر</a:t>
            </a:r>
            <a:endParaRPr lang="fa-IR" sz="900" dirty="0" smtClean="0">
              <a:cs typeface="B Nazanin" pitchFamily="2" charset="-78"/>
            </a:endParaRPr>
          </a:p>
          <a:p>
            <a:pPr>
              <a:lnSpc>
                <a:spcPct val="200000"/>
              </a:lnSpc>
              <a:buFont typeface="Wingdings" pitchFamily="2" charset="2"/>
              <a:buChar char="q"/>
            </a:pPr>
            <a:endParaRPr lang="fa-IR" sz="2000" dirty="0" smtClean="0">
              <a:cs typeface="B Nazanin" pitchFamily="2" charset="-78"/>
            </a:endParaRPr>
          </a:p>
        </p:txBody>
      </p:sp>
      <p:sp>
        <p:nvSpPr>
          <p:cNvPr id="3" name="Title 2"/>
          <p:cNvSpPr>
            <a:spLocks noGrp="1"/>
          </p:cNvSpPr>
          <p:nvPr>
            <p:ph type="title"/>
          </p:nvPr>
        </p:nvSpPr>
        <p:spPr/>
        <p:txBody>
          <a:bodyPr/>
          <a:lstStyle/>
          <a:p>
            <a:pPr algn="ctr" fontAlgn="auto">
              <a:spcAft>
                <a:spcPts val="0"/>
              </a:spcAft>
              <a:defRPr/>
            </a:pPr>
            <a:r>
              <a:rPr lang="fa-IR" sz="2400" b="0" dirty="0" smtClean="0">
                <a:solidFill>
                  <a:srgbClr val="FF0000"/>
                </a:solidFill>
                <a:cs typeface="B Titr" pitchFamily="2" charset="-78"/>
              </a:rPr>
              <a:t>آینده پژوهی- هدف</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324558780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linds(horizontal)">
                                      <p:cBhvr>
                                        <p:cTn id="19" dur="500"/>
                                        <p:tgtEl>
                                          <p:spTgt spid="2">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5538"/>
            <a:ext cx="8229600" cy="5399087"/>
          </a:xfrm>
        </p:spPr>
        <p:txBody>
          <a:bodyPr anchor="ctr"/>
          <a:lstStyle/>
          <a:p>
            <a:pPr>
              <a:lnSpc>
                <a:spcPct val="200000"/>
              </a:lnSpc>
              <a:buFont typeface="Wingdings" pitchFamily="2" charset="2"/>
              <a:buChar char="q"/>
            </a:pPr>
            <a:r>
              <a:rPr lang="fa-IR" sz="2000" dirty="0" smtClean="0">
                <a:cs typeface="B Nazanin" pitchFamily="2" charset="-78"/>
              </a:rPr>
              <a:t>آینده های ممکن(هرآینده ای که محال ذاتی نباشد)ا</a:t>
            </a:r>
            <a:r>
              <a:rPr lang="fa-IR" sz="2800" dirty="0" smtClean="0">
                <a:cs typeface="B Nazanin" pitchFamily="2" charset="-78"/>
              </a:rPr>
              <a:t>کتشاف خیال پردازانه</a:t>
            </a:r>
          </a:p>
          <a:p>
            <a:pPr>
              <a:lnSpc>
                <a:spcPct val="200000"/>
              </a:lnSpc>
              <a:buFont typeface="Wingdings" pitchFamily="2" charset="2"/>
              <a:buChar char="q"/>
            </a:pPr>
            <a:r>
              <a:rPr lang="fa-IR" sz="2000" dirty="0" smtClean="0">
                <a:cs typeface="B Nazanin" pitchFamily="2" charset="-78"/>
              </a:rPr>
              <a:t>آینده های محتمل: آینده هایی که بر پایه شواهد</a:t>
            </a:r>
            <a:r>
              <a:rPr lang="en-US" sz="2000" dirty="0" smtClean="0">
                <a:cs typeface="B Nazanin" pitchFamily="2" charset="-78"/>
              </a:rPr>
              <a:t> </a:t>
            </a:r>
            <a:r>
              <a:rPr lang="fa-IR" sz="2000" dirty="0" smtClean="0">
                <a:cs typeface="B Nazanin" pitchFamily="2" charset="-78"/>
              </a:rPr>
              <a:t>، احتمال وقوع بیشتری دارند (امکان پیش بینی پذیری کم و بیش وجود دارد)</a:t>
            </a:r>
            <a:r>
              <a:rPr lang="fa-IR" sz="2800" dirty="0" smtClean="0">
                <a:cs typeface="B Nazanin" pitchFamily="2" charset="-78"/>
              </a:rPr>
              <a:t>وارسی سازمند</a:t>
            </a:r>
            <a:endParaRPr lang="fa-IR" sz="2000" dirty="0" smtClean="0">
              <a:cs typeface="B Nazanin" pitchFamily="2" charset="-78"/>
            </a:endParaRPr>
          </a:p>
          <a:p>
            <a:pPr>
              <a:lnSpc>
                <a:spcPct val="200000"/>
              </a:lnSpc>
              <a:buFont typeface="Wingdings" pitchFamily="2" charset="2"/>
              <a:buChar char="q"/>
            </a:pPr>
            <a:r>
              <a:rPr lang="fa-IR" sz="2000" dirty="0" smtClean="0">
                <a:cs typeface="B Nazanin" pitchFamily="2" charset="-78"/>
              </a:rPr>
              <a:t>آینده های مطلوب (آینده های خواستنی بر پایه ارزش و باورها)</a:t>
            </a:r>
            <a:r>
              <a:rPr lang="fa-IR" sz="2800" dirty="0" smtClean="0">
                <a:cs typeface="B Nazanin" pitchFamily="2" charset="-78"/>
              </a:rPr>
              <a:t>ارزشیابی اخلاقی</a:t>
            </a:r>
          </a:p>
          <a:p>
            <a:pPr>
              <a:lnSpc>
                <a:spcPct val="200000"/>
              </a:lnSpc>
              <a:buFont typeface="Wingdings" pitchFamily="2" charset="2"/>
              <a:buChar char="q"/>
            </a:pPr>
            <a:r>
              <a:rPr lang="fa-IR" sz="2000" dirty="0" smtClean="0">
                <a:cs typeface="B Nazanin" pitchFamily="2" charset="-78"/>
              </a:rPr>
              <a:t>آزمون تغییرات موجود</a:t>
            </a:r>
          </a:p>
          <a:p>
            <a:pPr>
              <a:lnSpc>
                <a:spcPct val="200000"/>
              </a:lnSpc>
              <a:buFont typeface="Wingdings" pitchFamily="2" charset="2"/>
              <a:buChar char="q"/>
            </a:pPr>
            <a:r>
              <a:rPr lang="fa-IR" sz="2000" dirty="0" smtClean="0">
                <a:cs typeface="B Nazanin" pitchFamily="2" charset="-78"/>
              </a:rPr>
              <a:t>نگرش دورنمای جامع</a:t>
            </a:r>
          </a:p>
          <a:p>
            <a:pPr>
              <a:lnSpc>
                <a:spcPct val="200000"/>
              </a:lnSpc>
              <a:buFont typeface="Wingdings" pitchFamily="2" charset="2"/>
              <a:buChar char="q"/>
            </a:pPr>
            <a:r>
              <a:rPr lang="fa-IR" sz="2000" dirty="0" smtClean="0">
                <a:cs typeface="B Nazanin" pitchFamily="2" charset="-78"/>
              </a:rPr>
              <a:t>پرسشگری</a:t>
            </a:r>
          </a:p>
        </p:txBody>
      </p:sp>
      <p:sp>
        <p:nvSpPr>
          <p:cNvPr id="3" name="Title 2"/>
          <p:cNvSpPr>
            <a:spLocks noGrp="1"/>
          </p:cNvSpPr>
          <p:nvPr>
            <p:ph type="title"/>
          </p:nvPr>
        </p:nvSpPr>
        <p:spPr>
          <a:xfrm>
            <a:off x="457200" y="332656"/>
            <a:ext cx="8229600" cy="936104"/>
          </a:xfrm>
        </p:spPr>
        <p:txBody>
          <a:bodyPr/>
          <a:lstStyle/>
          <a:p>
            <a:pPr algn="ctr" fontAlgn="auto">
              <a:spcAft>
                <a:spcPts val="0"/>
              </a:spcAft>
              <a:defRPr/>
            </a:pPr>
            <a:r>
              <a:rPr lang="fa-IR" sz="2400" b="0" dirty="0" smtClean="0">
                <a:solidFill>
                  <a:srgbClr val="FF0000"/>
                </a:solidFill>
                <a:cs typeface="B Titr" pitchFamily="2" charset="-78"/>
              </a:rPr>
              <a:t>طبقه بندی اهداف آینده پژوهی</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251680051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10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1000"/>
                                        <p:tgtEl>
                                          <p:spTgt spid="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1000"/>
                                        <p:tgtEl>
                                          <p:spTgt spid="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1000"/>
                                        <p:tgtEl>
                                          <p:spTgt spid="2">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29600" cy="4389437"/>
          </a:xfrm>
        </p:spPr>
        <p:txBody>
          <a:bodyPr/>
          <a:lstStyle/>
          <a:p>
            <a:pPr algn="just">
              <a:lnSpc>
                <a:spcPct val="250000"/>
              </a:lnSpc>
              <a:buFont typeface="Wingdings 3" pitchFamily="18" charset="2"/>
              <a:buNone/>
            </a:pPr>
            <a:r>
              <a:rPr lang="fa-IR" sz="2000" dirty="0" smtClean="0">
                <a:cs typeface="B Nazanin" pitchFamily="2" charset="-78"/>
              </a:rPr>
              <a:t>«آینده پژوهان باید بر فرایند خیال پردازانه تصورات تاکید و تمرکز کنند، زیرا از این راه می توانند</a:t>
            </a:r>
            <a:br>
              <a:rPr lang="fa-IR" sz="2000" dirty="0" smtClean="0">
                <a:cs typeface="B Nazanin" pitchFamily="2" charset="-78"/>
              </a:rPr>
            </a:br>
            <a:r>
              <a:rPr lang="fa-IR" sz="2000" dirty="0" smtClean="0">
                <a:cs typeface="B Nazanin" pitchFamily="2" charset="-78"/>
              </a:rPr>
              <a:t> آینده های ممکن بیشتری را شناسایی و از این میان مطلوب ترین احتمال را در نظر آورده و برای تحقق آن بکوشند»</a:t>
            </a:r>
          </a:p>
          <a:p>
            <a:pPr>
              <a:lnSpc>
                <a:spcPct val="250000"/>
              </a:lnSpc>
              <a:buFont typeface="Wingdings 3" pitchFamily="18" charset="2"/>
              <a:buNone/>
            </a:pPr>
            <a:r>
              <a:rPr lang="fa-IR" sz="1600" dirty="0" smtClean="0">
                <a:cs typeface="B Nazanin" pitchFamily="2" charset="-78"/>
              </a:rPr>
              <a:t>                                                                          «فردریک پل، اندیشیدن پیرامون آینده»</a:t>
            </a:r>
          </a:p>
          <a:p>
            <a:endParaRPr lang="en-US" dirty="0" smtClean="0">
              <a:cs typeface="Arial" pitchFamily="34" charset="0"/>
            </a:endParaRPr>
          </a:p>
        </p:txBody>
      </p:sp>
      <p:sp>
        <p:nvSpPr>
          <p:cNvPr id="3" name="Title 2"/>
          <p:cNvSpPr>
            <a:spLocks noGrp="1"/>
          </p:cNvSpPr>
          <p:nvPr>
            <p:ph type="title"/>
          </p:nvPr>
        </p:nvSpPr>
        <p:spPr/>
        <p:txBody>
          <a:bodyPr/>
          <a:lstStyle/>
          <a:p>
            <a:pPr algn="ctr" fontAlgn="auto">
              <a:spcAft>
                <a:spcPts val="0"/>
              </a:spcAft>
              <a:defRPr/>
            </a:pPr>
            <a:r>
              <a:rPr lang="fa-IR" sz="2700" b="0" dirty="0" smtClean="0">
                <a:solidFill>
                  <a:srgbClr val="FF0000"/>
                </a:solidFill>
                <a:cs typeface="B Titr" pitchFamily="2" charset="-78"/>
              </a:rPr>
              <a:t>تخیل علمی و آینده پژوهی</a:t>
            </a:r>
            <a:r>
              <a:rPr lang="fa-IR" sz="4400" dirty="0" smtClean="0">
                <a:cs typeface="B Titr" pitchFamily="2" charset="-78"/>
              </a:rPr>
              <a:t/>
            </a:r>
            <a:br>
              <a:rPr lang="fa-IR" sz="4400" dirty="0" smtClean="0">
                <a:cs typeface="B Titr" pitchFamily="2" charset="-78"/>
              </a:rPr>
            </a:br>
            <a:endParaRPr lang="en-US" dirty="0"/>
          </a:p>
        </p:txBody>
      </p:sp>
    </p:spTree>
    <p:extLst>
      <p:ext uri="{BB962C8B-B14F-4D97-AF65-F5344CB8AC3E}">
        <p14:creationId xmlns:p14="http://schemas.microsoft.com/office/powerpoint/2010/main" val="377613946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PRS\Desktop\strategies\fiction-info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728663"/>
            <a:ext cx="13335000" cy="831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08373"/>
      </p:ext>
    </p:extLst>
  </p:cSld>
  <p:clrMapOvr>
    <a:masterClrMapping/>
  </p:clrMapOvr>
  <p:transition>
    <p:comb/>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9750" y="836613"/>
            <a:ext cx="8229600" cy="792162"/>
          </a:xfrm>
        </p:spPr>
        <p:txBody>
          <a:bodyPr/>
          <a:lstStyle/>
          <a:p>
            <a:pPr algn="ctr" eaLnBrk="1" hangingPunct="1"/>
            <a:r>
              <a:rPr lang="fa-IR" sz="2200" b="1" smtClean="0">
                <a:solidFill>
                  <a:srgbClr val="FF0000"/>
                </a:solidFill>
                <a:latin typeface="Franklin Gothic Medium" pitchFamily="34" charset="0"/>
                <a:cs typeface="B Titr" pitchFamily="2" charset="-78"/>
              </a:rPr>
              <a:t>آینده های پیش روی افراد/سازمان ها</a:t>
            </a:r>
            <a:endParaRPr lang="en-US" sz="2200" b="1" smtClean="0">
              <a:solidFill>
                <a:srgbClr val="FF0000"/>
              </a:solidFill>
              <a:latin typeface="Franklin Gothic Medium" pitchFamily="34" charset="0"/>
              <a:cs typeface="B Titr" pitchFamily="2" charset="-78"/>
            </a:endParaRPr>
          </a:p>
        </p:txBody>
      </p:sp>
      <p:pic>
        <p:nvPicPr>
          <p:cNvPr id="23555" name="Picture 2"/>
          <p:cNvPicPr>
            <a:picLocks noGrp="1" noChangeAspect="1" noChangeArrowheads="1"/>
          </p:cNvPicPr>
          <p:nvPr>
            <p:ph idx="1"/>
          </p:nvPr>
        </p:nvPicPr>
        <p:blipFill>
          <a:blip r:embed="rId3" cstate="print"/>
          <a:srcRect/>
          <a:stretch>
            <a:fillRect/>
          </a:stretch>
        </p:blipFill>
        <p:spPr>
          <a:xfrm>
            <a:off x="684213" y="2133600"/>
            <a:ext cx="7497762" cy="3805238"/>
          </a:xfrm>
        </p:spPr>
      </p:pic>
      <p:pic>
        <p:nvPicPr>
          <p:cNvPr id="23556" name="Picture 4" descr="C:\Documents and Settings\vakilzadeh1090\My Documents\Downloads\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6021388"/>
            <a:ext cx="1590675" cy="1023937"/>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lnSpc>
                <a:spcPct val="250000"/>
              </a:lnSpc>
              <a:spcAft>
                <a:spcPts val="0"/>
              </a:spcAft>
              <a:buFont typeface="Wingdings 3"/>
              <a:buNone/>
              <a:defRPr/>
            </a:pPr>
            <a:r>
              <a:rPr lang="fa-IR" sz="2000" dirty="0" smtClean="0">
                <a:cs typeface="B Nazanin" pitchFamily="2" charset="-78"/>
              </a:rPr>
              <a:t>میشل ماری ین تخیل علمی به شیوه ای مدرن و سبکی ويژه در آینده پژوهی می داند.</a:t>
            </a:r>
          </a:p>
          <a:p>
            <a:pPr marL="255588" indent="-30163" fontAlgn="auto">
              <a:lnSpc>
                <a:spcPct val="250000"/>
              </a:lnSpc>
              <a:spcAft>
                <a:spcPts val="0"/>
              </a:spcAft>
              <a:buFont typeface="Wingdings 3"/>
              <a:buNone/>
              <a:defRPr/>
            </a:pPr>
            <a:r>
              <a:rPr lang="fa-IR" sz="2000" dirty="0" smtClean="0">
                <a:cs typeface="B Nazanin" pitchFamily="2" charset="-78"/>
              </a:rPr>
              <a:t>سر دبیران دانشنامه آینده ( گراهام مولتیور و جورج کوریان ) نویسندگان نوع علمی ـ تخیلی از جمله ولز، ژول ورن، آسیموف و آرتور سی کلارک را در ردیف های نخست اندیشه ورزان آینده پژوهی قرار دارند.</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algn="ctr" fontAlgn="auto">
              <a:spcAft>
                <a:spcPts val="0"/>
              </a:spcAft>
              <a:defRPr/>
            </a:pPr>
            <a:r>
              <a:rPr lang="fa-IR" sz="3000" b="0" dirty="0" smtClean="0">
                <a:solidFill>
                  <a:srgbClr val="FF0000"/>
                </a:solidFill>
                <a:cs typeface="B Titr" pitchFamily="2" charset="-78"/>
              </a:rPr>
              <a:t>تخیل علمی و آینده پژوهی</a:t>
            </a:r>
            <a:r>
              <a:rPr lang="fa-IR" sz="4400" dirty="0" smtClean="0">
                <a:cs typeface="B Titr" pitchFamily="2" charset="-78"/>
              </a:rPr>
              <a:t/>
            </a:r>
            <a:br>
              <a:rPr lang="fa-IR" sz="4400" dirty="0" smtClean="0">
                <a:cs typeface="B Titr" pitchFamily="2" charset="-78"/>
              </a:rPr>
            </a:br>
            <a:endParaRPr lang="en-US" dirty="0"/>
          </a:p>
        </p:txBody>
      </p:sp>
    </p:spTree>
    <p:extLst>
      <p:ext uri="{BB962C8B-B14F-4D97-AF65-F5344CB8AC3E}">
        <p14:creationId xmlns:p14="http://schemas.microsoft.com/office/powerpoint/2010/main" val="219418506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26" name="Rectangle 2"/>
          <p:cNvSpPr>
            <a:spLocks noGrp="1" noChangeArrowheads="1"/>
          </p:cNvSpPr>
          <p:nvPr>
            <p:ph type="title" idx="4294967295"/>
          </p:nvPr>
        </p:nvSpPr>
        <p:spPr>
          <a:xfrm>
            <a:off x="214313" y="292100"/>
            <a:ext cx="8229600" cy="1384300"/>
          </a:xfrm>
        </p:spPr>
        <p:txBody>
          <a:bodyPr/>
          <a:lstStyle/>
          <a:p>
            <a:pPr algn="ctr" eaLnBrk="1" hangingPunct="1"/>
            <a:r>
              <a:rPr lang="fa-IR" sz="4000" smtClean="0">
                <a:solidFill>
                  <a:srgbClr val="FF0000"/>
                </a:solidFill>
                <a:cs typeface="Titr" pitchFamily="2" charset="-78"/>
              </a:rPr>
              <a:t>چند كليد واژه</a:t>
            </a:r>
            <a:r>
              <a:rPr lang="fa-IR" sz="4000" smtClean="0">
                <a:solidFill>
                  <a:srgbClr val="FF0000"/>
                </a:solidFill>
                <a:cs typeface="Mitra" pitchFamily="2" charset="-78"/>
              </a:rPr>
              <a:t> </a:t>
            </a:r>
            <a:endParaRPr lang="en-US" sz="4000" smtClean="0">
              <a:solidFill>
                <a:srgbClr val="FF0000"/>
              </a:solidFill>
              <a:cs typeface="Mitra" pitchFamily="2" charset="-78"/>
            </a:endParaRPr>
          </a:p>
        </p:txBody>
      </p:sp>
      <p:sp>
        <p:nvSpPr>
          <p:cNvPr id="461827" name="Rectangle 3"/>
          <p:cNvSpPr>
            <a:spLocks noGrp="1" noChangeArrowheads="1"/>
          </p:cNvSpPr>
          <p:nvPr>
            <p:ph type="body" idx="4294967295"/>
          </p:nvPr>
        </p:nvSpPr>
        <p:spPr>
          <a:xfrm>
            <a:off x="557213" y="1905000"/>
            <a:ext cx="8229600" cy="4114800"/>
          </a:xfrm>
        </p:spPr>
        <p:txBody>
          <a:bodyPr>
            <a:normAutofit/>
          </a:bodyPr>
          <a:lstStyle/>
          <a:p>
            <a:pPr marL="274320" indent="-274320" eaLnBrk="1" fontAlgn="auto" hangingPunct="1">
              <a:lnSpc>
                <a:spcPct val="150000"/>
              </a:lnSpc>
              <a:spcAft>
                <a:spcPts val="0"/>
              </a:spcAft>
              <a:buClr>
                <a:schemeClr val="accent3"/>
              </a:buClr>
              <a:buFontTx/>
              <a:buChar char="-"/>
              <a:defRPr/>
            </a:pPr>
            <a:r>
              <a:rPr lang="fa-IR" dirty="0">
                <a:ea typeface="+mn-ea"/>
                <a:cs typeface="Mitra" pitchFamily="2" charset="-78"/>
              </a:rPr>
              <a:t>كلان روند (</a:t>
            </a:r>
            <a:r>
              <a:rPr lang="en-US" dirty="0">
                <a:ea typeface="+mn-ea"/>
                <a:cs typeface="Mitra" pitchFamily="2" charset="-78"/>
              </a:rPr>
              <a:t>megatrend</a:t>
            </a:r>
            <a:r>
              <a:rPr lang="fa-IR" dirty="0">
                <a:ea typeface="+mn-ea"/>
                <a:cs typeface="Mitra" pitchFamily="2" charset="-78"/>
              </a:rPr>
              <a:t>)</a:t>
            </a:r>
          </a:p>
          <a:p>
            <a:pPr marL="274320" indent="-274320" eaLnBrk="1" fontAlgn="auto" hangingPunct="1">
              <a:lnSpc>
                <a:spcPct val="150000"/>
              </a:lnSpc>
              <a:spcAft>
                <a:spcPts val="0"/>
              </a:spcAft>
              <a:buClr>
                <a:schemeClr val="accent3"/>
              </a:buClr>
              <a:buFontTx/>
              <a:buChar char="-"/>
              <a:defRPr/>
            </a:pPr>
            <a:r>
              <a:rPr lang="fa-IR" dirty="0">
                <a:ea typeface="+mn-ea"/>
                <a:cs typeface="Mitra" pitchFamily="2" charset="-78"/>
              </a:rPr>
              <a:t>شگفتي</a:t>
            </a:r>
            <a:r>
              <a:rPr lang="fa-IR" dirty="0">
                <a:ea typeface="+mn-ea"/>
              </a:rPr>
              <a:t>‌</a:t>
            </a:r>
            <a:r>
              <a:rPr lang="fa-IR" dirty="0">
                <a:ea typeface="+mn-ea"/>
                <a:cs typeface="Mitra" pitchFamily="2" charset="-78"/>
              </a:rPr>
              <a:t>ساز (</a:t>
            </a:r>
            <a:r>
              <a:rPr lang="en-US" dirty="0">
                <a:ea typeface="+mn-ea"/>
                <a:cs typeface="Mitra" pitchFamily="2" charset="-78"/>
              </a:rPr>
              <a:t>wild card</a:t>
            </a:r>
            <a:r>
              <a:rPr lang="fa-IR" dirty="0">
                <a:ea typeface="+mn-ea"/>
                <a:cs typeface="Mitra" pitchFamily="2" charset="-78"/>
              </a:rPr>
              <a:t>) </a:t>
            </a:r>
          </a:p>
          <a:p>
            <a:pPr marL="274320" indent="-274320" eaLnBrk="1" fontAlgn="auto" hangingPunct="1">
              <a:lnSpc>
                <a:spcPct val="150000"/>
              </a:lnSpc>
              <a:spcAft>
                <a:spcPts val="0"/>
              </a:spcAft>
              <a:buClr>
                <a:schemeClr val="accent3"/>
              </a:buClr>
              <a:buFontTx/>
              <a:buChar char="-"/>
              <a:defRPr/>
            </a:pPr>
            <a:r>
              <a:rPr lang="fa-IR" dirty="0">
                <a:ea typeface="+mn-ea"/>
                <a:cs typeface="Mitra" pitchFamily="2" charset="-78"/>
              </a:rPr>
              <a:t>نشانك</a:t>
            </a:r>
            <a:r>
              <a:rPr lang="fa-IR" dirty="0">
                <a:ea typeface="+mn-ea"/>
              </a:rPr>
              <a:t>‌</a:t>
            </a:r>
            <a:r>
              <a:rPr lang="fa-IR" dirty="0">
                <a:ea typeface="+mn-ea"/>
                <a:cs typeface="Mitra" pitchFamily="2" charset="-78"/>
              </a:rPr>
              <a:t>هاي ضعيف (</a:t>
            </a:r>
            <a:r>
              <a:rPr lang="en-US" dirty="0">
                <a:ea typeface="+mn-ea"/>
                <a:cs typeface="Mitra" pitchFamily="2" charset="-78"/>
              </a:rPr>
              <a:t>weak signals</a:t>
            </a:r>
            <a:r>
              <a:rPr lang="fa-IR" dirty="0">
                <a:ea typeface="+mn-ea"/>
                <a:cs typeface="Mitra" pitchFamily="2" charset="-78"/>
              </a:rPr>
              <a:t>) </a:t>
            </a:r>
          </a:p>
          <a:p>
            <a:pPr marL="274320" indent="-274320" eaLnBrk="1" fontAlgn="auto" hangingPunct="1">
              <a:lnSpc>
                <a:spcPct val="150000"/>
              </a:lnSpc>
              <a:spcAft>
                <a:spcPts val="0"/>
              </a:spcAft>
              <a:buClr>
                <a:schemeClr val="accent3"/>
              </a:buClr>
              <a:buFontTx/>
              <a:buChar char="-"/>
              <a:defRPr/>
            </a:pPr>
            <a:r>
              <a:rPr lang="fa-IR" dirty="0">
                <a:ea typeface="+mn-ea"/>
                <a:cs typeface="Mitra" pitchFamily="2" charset="-78"/>
              </a:rPr>
              <a:t>تحليل برگذر (</a:t>
            </a:r>
            <a:r>
              <a:rPr lang="en-US" dirty="0">
                <a:ea typeface="+mn-ea"/>
                <a:cs typeface="Mitra" pitchFamily="2" charset="-78"/>
              </a:rPr>
              <a:t>cross-impact analysis</a:t>
            </a:r>
            <a:r>
              <a:rPr lang="fa-IR" dirty="0">
                <a:ea typeface="+mn-ea"/>
                <a:cs typeface="Mitra" pitchFamily="2" charset="-78"/>
              </a:rPr>
              <a:t>) </a:t>
            </a:r>
          </a:p>
          <a:p>
            <a:pPr marL="274320" indent="-274320" eaLnBrk="1" fontAlgn="auto" hangingPunct="1">
              <a:lnSpc>
                <a:spcPct val="150000"/>
              </a:lnSpc>
              <a:spcAft>
                <a:spcPts val="0"/>
              </a:spcAft>
              <a:buClr>
                <a:schemeClr val="accent3"/>
              </a:buClr>
              <a:buFontTx/>
              <a:buChar char="-"/>
              <a:defRPr/>
            </a:pPr>
            <a:r>
              <a:rPr lang="fa-IR" dirty="0">
                <a:ea typeface="+mn-ea"/>
                <a:cs typeface="Mitra" pitchFamily="2" charset="-78"/>
              </a:rPr>
              <a:t>آينده</a:t>
            </a:r>
            <a:r>
              <a:rPr lang="fa-IR" dirty="0">
                <a:ea typeface="+mn-ea"/>
              </a:rPr>
              <a:t>‌</a:t>
            </a:r>
            <a:r>
              <a:rPr lang="fa-IR" dirty="0">
                <a:ea typeface="+mn-ea"/>
                <a:cs typeface="Mitra" pitchFamily="2" charset="-78"/>
              </a:rPr>
              <a:t>هاي مرسوم (</a:t>
            </a:r>
            <a:r>
              <a:rPr lang="en-US" dirty="0">
                <a:ea typeface="+mn-ea"/>
                <a:cs typeface="Mitra" pitchFamily="2" charset="-78"/>
              </a:rPr>
              <a:t>official futures</a:t>
            </a:r>
            <a:r>
              <a:rPr lang="fa-IR" dirty="0">
                <a:ea typeface="+mn-ea"/>
                <a:cs typeface="Mitra" pitchFamily="2" charset="-78"/>
              </a:rPr>
              <a:t>) </a:t>
            </a:r>
          </a:p>
          <a:p>
            <a:pPr marL="274320" indent="-274320" eaLnBrk="1" fontAlgn="auto" hangingPunct="1">
              <a:lnSpc>
                <a:spcPct val="150000"/>
              </a:lnSpc>
              <a:spcAft>
                <a:spcPts val="0"/>
              </a:spcAft>
              <a:buClr>
                <a:schemeClr val="accent3"/>
              </a:buClr>
              <a:buFontTx/>
              <a:buChar char="-"/>
              <a:defRPr/>
            </a:pPr>
            <a:r>
              <a:rPr lang="fa-IR" dirty="0">
                <a:ea typeface="+mn-ea"/>
                <a:cs typeface="Mitra" pitchFamily="2" charset="-78"/>
              </a:rPr>
              <a:t>آينده</a:t>
            </a:r>
            <a:r>
              <a:rPr lang="fa-IR" dirty="0">
                <a:ea typeface="+mn-ea"/>
              </a:rPr>
              <a:t>‌</a:t>
            </a:r>
            <a:r>
              <a:rPr lang="fa-IR" dirty="0">
                <a:ea typeface="+mn-ea"/>
                <a:cs typeface="Mitra" pitchFamily="2" charset="-78"/>
              </a:rPr>
              <a:t>هاي بديل (</a:t>
            </a:r>
            <a:r>
              <a:rPr lang="en-US" dirty="0">
                <a:ea typeface="+mn-ea"/>
                <a:cs typeface="Mitra" pitchFamily="2" charset="-78"/>
              </a:rPr>
              <a:t>alternative futures</a:t>
            </a:r>
            <a:r>
              <a:rPr lang="fa-IR" dirty="0">
                <a:ea typeface="+mn-ea"/>
                <a:cs typeface="Mitra" pitchFamily="2" charset="-78"/>
              </a:rPr>
              <a:t>)  </a:t>
            </a:r>
            <a:endParaRPr lang="en-US" dirty="0">
              <a:ea typeface="+mn-ea"/>
              <a:cs typeface="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1826"/>
                                        </p:tgtEl>
                                        <p:attrNameLst>
                                          <p:attrName>style.visibility</p:attrName>
                                        </p:attrNameLst>
                                      </p:cBhvr>
                                      <p:to>
                                        <p:strVal val="visible"/>
                                      </p:to>
                                    </p:set>
                                    <p:animEffect transition="in" filter="fade">
                                      <p:cBhvr>
                                        <p:cTn id="7" dur="800" decel="100000"/>
                                        <p:tgtEl>
                                          <p:spTgt spid="461826"/>
                                        </p:tgtEl>
                                      </p:cBhvr>
                                    </p:animEffect>
                                    <p:anim calcmode="lin" valueType="num">
                                      <p:cBhvr>
                                        <p:cTn id="8" dur="800" decel="100000" fill="hold"/>
                                        <p:tgtEl>
                                          <p:spTgt spid="461826"/>
                                        </p:tgtEl>
                                        <p:attrNameLst>
                                          <p:attrName>style.rotation</p:attrName>
                                        </p:attrNameLst>
                                      </p:cBhvr>
                                      <p:tavLst>
                                        <p:tav tm="0">
                                          <p:val>
                                            <p:fltVal val="-90"/>
                                          </p:val>
                                        </p:tav>
                                        <p:tav tm="100000">
                                          <p:val>
                                            <p:fltVal val="0"/>
                                          </p:val>
                                        </p:tav>
                                      </p:tavLst>
                                    </p:anim>
                                    <p:anim calcmode="lin" valueType="num">
                                      <p:cBhvr>
                                        <p:cTn id="9" dur="800" decel="100000" fill="hold"/>
                                        <p:tgtEl>
                                          <p:spTgt spid="461826"/>
                                        </p:tgtEl>
                                        <p:attrNameLst>
                                          <p:attrName>ppt_x</p:attrName>
                                        </p:attrNameLst>
                                      </p:cBhvr>
                                      <p:tavLst>
                                        <p:tav tm="0">
                                          <p:val>
                                            <p:strVal val="#ppt_x+0.4"/>
                                          </p:val>
                                        </p:tav>
                                        <p:tav tm="100000">
                                          <p:val>
                                            <p:strVal val="#ppt_x-0.05"/>
                                          </p:val>
                                        </p:tav>
                                      </p:tavLst>
                                    </p:anim>
                                    <p:anim calcmode="lin" valueType="num">
                                      <p:cBhvr>
                                        <p:cTn id="10" dur="800" decel="100000" fill="hold"/>
                                        <p:tgtEl>
                                          <p:spTgt spid="4618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18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18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61827">
                                            <p:txEl>
                                              <p:pRg st="0" end="0"/>
                                            </p:txEl>
                                          </p:spTgt>
                                        </p:tgtEl>
                                        <p:attrNameLst>
                                          <p:attrName>style.visibility</p:attrName>
                                        </p:attrNameLst>
                                      </p:cBhvr>
                                      <p:to>
                                        <p:strVal val="visible"/>
                                      </p:to>
                                    </p:set>
                                    <p:animEffect transition="in" filter="fade">
                                      <p:cBhvr>
                                        <p:cTn id="17" dur="1000"/>
                                        <p:tgtEl>
                                          <p:spTgt spid="461827">
                                            <p:txEl>
                                              <p:pRg st="0" end="0"/>
                                            </p:txEl>
                                          </p:spTgt>
                                        </p:tgtEl>
                                      </p:cBhvr>
                                    </p:animEffect>
                                    <p:anim calcmode="lin" valueType="num">
                                      <p:cBhvr>
                                        <p:cTn id="18" dur="1000" fill="hold"/>
                                        <p:tgtEl>
                                          <p:spTgt spid="4618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618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61827">
                                            <p:txEl>
                                              <p:pRg st="1" end="1"/>
                                            </p:txEl>
                                          </p:spTgt>
                                        </p:tgtEl>
                                        <p:attrNameLst>
                                          <p:attrName>style.visibility</p:attrName>
                                        </p:attrNameLst>
                                      </p:cBhvr>
                                      <p:to>
                                        <p:strVal val="visible"/>
                                      </p:to>
                                    </p:set>
                                    <p:animEffect transition="in" filter="fade">
                                      <p:cBhvr>
                                        <p:cTn id="24" dur="1000"/>
                                        <p:tgtEl>
                                          <p:spTgt spid="461827">
                                            <p:txEl>
                                              <p:pRg st="1" end="1"/>
                                            </p:txEl>
                                          </p:spTgt>
                                        </p:tgtEl>
                                      </p:cBhvr>
                                    </p:animEffect>
                                    <p:anim calcmode="lin" valueType="num">
                                      <p:cBhvr>
                                        <p:cTn id="25" dur="1000" fill="hold"/>
                                        <p:tgtEl>
                                          <p:spTgt spid="46182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61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61827">
                                            <p:txEl>
                                              <p:pRg st="2" end="2"/>
                                            </p:txEl>
                                          </p:spTgt>
                                        </p:tgtEl>
                                        <p:attrNameLst>
                                          <p:attrName>style.visibility</p:attrName>
                                        </p:attrNameLst>
                                      </p:cBhvr>
                                      <p:to>
                                        <p:strVal val="visible"/>
                                      </p:to>
                                    </p:set>
                                    <p:animEffect transition="in" filter="fade">
                                      <p:cBhvr>
                                        <p:cTn id="31" dur="1000"/>
                                        <p:tgtEl>
                                          <p:spTgt spid="461827">
                                            <p:txEl>
                                              <p:pRg st="2" end="2"/>
                                            </p:txEl>
                                          </p:spTgt>
                                        </p:tgtEl>
                                      </p:cBhvr>
                                    </p:animEffect>
                                    <p:anim calcmode="lin" valueType="num">
                                      <p:cBhvr>
                                        <p:cTn id="32" dur="1000" fill="hold"/>
                                        <p:tgtEl>
                                          <p:spTgt spid="46182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618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61827">
                                            <p:txEl>
                                              <p:pRg st="3" end="3"/>
                                            </p:txEl>
                                          </p:spTgt>
                                        </p:tgtEl>
                                        <p:attrNameLst>
                                          <p:attrName>style.visibility</p:attrName>
                                        </p:attrNameLst>
                                      </p:cBhvr>
                                      <p:to>
                                        <p:strVal val="visible"/>
                                      </p:to>
                                    </p:set>
                                    <p:animEffect transition="in" filter="fade">
                                      <p:cBhvr>
                                        <p:cTn id="38" dur="1000"/>
                                        <p:tgtEl>
                                          <p:spTgt spid="461827">
                                            <p:txEl>
                                              <p:pRg st="3" end="3"/>
                                            </p:txEl>
                                          </p:spTgt>
                                        </p:tgtEl>
                                      </p:cBhvr>
                                    </p:animEffect>
                                    <p:anim calcmode="lin" valueType="num">
                                      <p:cBhvr>
                                        <p:cTn id="39" dur="1000" fill="hold"/>
                                        <p:tgtEl>
                                          <p:spTgt spid="46182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618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61827">
                                            <p:txEl>
                                              <p:pRg st="4" end="4"/>
                                            </p:txEl>
                                          </p:spTgt>
                                        </p:tgtEl>
                                        <p:attrNameLst>
                                          <p:attrName>style.visibility</p:attrName>
                                        </p:attrNameLst>
                                      </p:cBhvr>
                                      <p:to>
                                        <p:strVal val="visible"/>
                                      </p:to>
                                    </p:set>
                                    <p:animEffect transition="in" filter="fade">
                                      <p:cBhvr>
                                        <p:cTn id="45" dur="1000"/>
                                        <p:tgtEl>
                                          <p:spTgt spid="461827">
                                            <p:txEl>
                                              <p:pRg st="4" end="4"/>
                                            </p:txEl>
                                          </p:spTgt>
                                        </p:tgtEl>
                                      </p:cBhvr>
                                    </p:animEffect>
                                    <p:anim calcmode="lin" valueType="num">
                                      <p:cBhvr>
                                        <p:cTn id="46" dur="1000" fill="hold"/>
                                        <p:tgtEl>
                                          <p:spTgt spid="46182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618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61827">
                                            <p:txEl>
                                              <p:pRg st="5" end="5"/>
                                            </p:txEl>
                                          </p:spTgt>
                                        </p:tgtEl>
                                        <p:attrNameLst>
                                          <p:attrName>style.visibility</p:attrName>
                                        </p:attrNameLst>
                                      </p:cBhvr>
                                      <p:to>
                                        <p:strVal val="visible"/>
                                      </p:to>
                                    </p:set>
                                    <p:animEffect transition="in" filter="fade">
                                      <p:cBhvr>
                                        <p:cTn id="52" dur="1000"/>
                                        <p:tgtEl>
                                          <p:spTgt spid="461827">
                                            <p:txEl>
                                              <p:pRg st="5" end="5"/>
                                            </p:txEl>
                                          </p:spTgt>
                                        </p:tgtEl>
                                      </p:cBhvr>
                                    </p:animEffect>
                                    <p:anim calcmode="lin" valueType="num">
                                      <p:cBhvr>
                                        <p:cTn id="53" dur="1000" fill="hold"/>
                                        <p:tgtEl>
                                          <p:spTgt spid="461827">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618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p:bldP spid="4618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fa-IR" sz="2800" smtClean="0">
                <a:solidFill>
                  <a:srgbClr val="FF0000"/>
                </a:solidFill>
                <a:cs typeface="B Titr" pitchFamily="2" charset="-78"/>
              </a:rPr>
              <a:t>آینده پژوهی چیست؟</a:t>
            </a:r>
          </a:p>
        </p:txBody>
      </p:sp>
      <p:sp>
        <p:nvSpPr>
          <p:cNvPr id="25603" name="Subtitle 2"/>
          <p:cNvSpPr>
            <a:spLocks noGrp="1"/>
          </p:cNvSpPr>
          <p:nvPr>
            <p:ph idx="1"/>
          </p:nvPr>
        </p:nvSpPr>
        <p:spPr>
          <a:xfrm>
            <a:off x="250825" y="1935163"/>
            <a:ext cx="8713788" cy="3941762"/>
          </a:xfrm>
        </p:spPr>
        <p:txBody>
          <a:bodyPr anchor="ctr"/>
          <a:lstStyle/>
          <a:p>
            <a:pPr>
              <a:lnSpc>
                <a:spcPct val="150000"/>
              </a:lnSpc>
            </a:pPr>
            <a:r>
              <a:rPr lang="fa-IR" sz="2400" smtClean="0">
                <a:cs typeface="B Nazanin" pitchFamily="2" charset="-78"/>
              </a:rPr>
              <a:t>مطالعه و بررسی سازمند آینده های ممکن،محتمل و مرجح، ارزش های بنیادین،اسطوره ها و استعاره های یک جامعه یا ملت است.</a:t>
            </a:r>
          </a:p>
        </p:txBody>
      </p:sp>
    </p:spTree>
  </p:cSld>
  <p:clrMapOvr>
    <a:masterClrMapping/>
  </p:clrMapOvr>
  <p:transition>
    <p:comb/>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42988" y="765175"/>
            <a:ext cx="7024687" cy="1143000"/>
          </a:xfrm>
        </p:spPr>
        <p:txBody>
          <a:bodyPr/>
          <a:lstStyle/>
          <a:p>
            <a:pPr algn="ctr"/>
            <a:r>
              <a:rPr lang="fa-IR" sz="2800" smtClean="0">
                <a:solidFill>
                  <a:srgbClr val="FF0000"/>
                </a:solidFill>
                <a:cs typeface="B Titr" pitchFamily="2" charset="-78"/>
              </a:rPr>
              <a:t>آینده پژوهی و علوم</a:t>
            </a:r>
          </a:p>
        </p:txBody>
      </p:sp>
      <p:sp>
        <p:nvSpPr>
          <p:cNvPr id="26627" name="Content Placeholder 2"/>
          <p:cNvSpPr>
            <a:spLocks noGrp="1"/>
          </p:cNvSpPr>
          <p:nvPr>
            <p:ph idx="1"/>
          </p:nvPr>
        </p:nvSpPr>
        <p:spPr>
          <a:xfrm>
            <a:off x="611188" y="2781300"/>
            <a:ext cx="8229600" cy="4389438"/>
          </a:xfrm>
        </p:spPr>
        <p:txBody>
          <a:bodyPr/>
          <a:lstStyle/>
          <a:p>
            <a:r>
              <a:rPr lang="fa-IR" smtClean="0">
                <a:cs typeface="B Nazanin" pitchFamily="2" charset="-78"/>
              </a:rPr>
              <a:t>میان رشتگی</a:t>
            </a:r>
            <a:r>
              <a:rPr lang="en-US" smtClean="0">
                <a:latin typeface="Times New Roman" pitchFamily="18" charset="0"/>
                <a:cs typeface="Times New Roman" pitchFamily="18" charset="0"/>
              </a:rPr>
              <a:t>(Inter Disciplinary)</a:t>
            </a:r>
            <a:endParaRPr lang="fa-IR" smtClean="0">
              <a:latin typeface="Times New Roman" pitchFamily="18" charset="0"/>
              <a:cs typeface="Times New Roman" pitchFamily="18" charset="0"/>
            </a:endParaRPr>
          </a:p>
          <a:p>
            <a:r>
              <a:rPr lang="fa-IR" smtClean="0">
                <a:cs typeface="B Nazanin" pitchFamily="2" charset="-78"/>
              </a:rPr>
              <a:t>چند رشتگی</a:t>
            </a:r>
            <a:r>
              <a:rPr lang="en-US" smtClean="0">
                <a:latin typeface="Times New Roman" pitchFamily="18" charset="0"/>
                <a:cs typeface="Times New Roman" pitchFamily="18" charset="0"/>
              </a:rPr>
              <a:t>(Multi Disciplinary)</a:t>
            </a:r>
            <a:r>
              <a:rPr lang="fa-IR" smtClean="0">
                <a:latin typeface="Times New Roman" pitchFamily="18" charset="0"/>
                <a:cs typeface="Times New Roman" pitchFamily="18" charset="0"/>
              </a:rPr>
              <a:t> </a:t>
            </a:r>
          </a:p>
          <a:p>
            <a:r>
              <a:rPr lang="fa-IR" smtClean="0">
                <a:cs typeface="B Nazanin" pitchFamily="2" charset="-78"/>
              </a:rPr>
              <a:t>فرا رشتگی</a:t>
            </a:r>
            <a:r>
              <a:rPr lang="en-US" smtClean="0">
                <a:latin typeface="Times New Roman" pitchFamily="18" charset="0"/>
                <a:cs typeface="Times New Roman" pitchFamily="18" charset="0"/>
              </a:rPr>
              <a:t>(Trans Disciplinary)</a:t>
            </a:r>
            <a:r>
              <a:rPr lang="fa-IR" smtClean="0">
                <a:cs typeface="B Nazanin" pitchFamily="2" charset="-78"/>
              </a:rPr>
              <a:t> </a:t>
            </a:r>
          </a:p>
        </p:txBody>
      </p:sp>
    </p:spTree>
  </p:cSld>
  <p:clrMapOvr>
    <a:masterClrMapping/>
  </p:clrMapOvr>
  <p:transition>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1F7236C-7726-48F8-A1AB-65C84764D7BB}" type="slidenum">
              <a:rPr lang="fa-IR"/>
              <a:pPr>
                <a:defRPr/>
              </a:pPr>
              <a:t>59</a:t>
            </a:fld>
            <a:endParaRPr lang="en-US"/>
          </a:p>
        </p:txBody>
      </p:sp>
      <p:sp>
        <p:nvSpPr>
          <p:cNvPr id="27651" name="AutoShape 2"/>
          <p:cNvSpPr>
            <a:spLocks noGrp="1" noChangeArrowheads="1"/>
          </p:cNvSpPr>
          <p:nvPr>
            <p:ph type="title"/>
          </p:nvPr>
        </p:nvSpPr>
        <p:spPr>
          <a:xfrm>
            <a:off x="468313" y="404813"/>
            <a:ext cx="8229600" cy="1143000"/>
          </a:xfrm>
        </p:spPr>
        <p:txBody>
          <a:bodyPr/>
          <a:lstStyle/>
          <a:p>
            <a:pPr algn="ctr"/>
            <a:r>
              <a:rPr lang="fa-IR" sz="2800" smtClean="0">
                <a:solidFill>
                  <a:srgbClr val="FF0000"/>
                </a:solidFill>
                <a:cs typeface="B Titr" pitchFamily="2" charset="-78"/>
              </a:rPr>
              <a:t>سیر تکوین آینده پژوهی</a:t>
            </a:r>
            <a:r>
              <a:rPr lang="fa-IR" sz="4000" smtClean="0">
                <a:solidFill>
                  <a:srgbClr val="FF0000"/>
                </a:solidFill>
              </a:rPr>
              <a:t> </a:t>
            </a:r>
            <a:endParaRPr lang="en-US" sz="4000" smtClean="0">
              <a:solidFill>
                <a:srgbClr val="FF0000"/>
              </a:solidFill>
              <a:cs typeface="Traditional Arabic" pitchFamily="2" charset="-78"/>
            </a:endParaRPr>
          </a:p>
        </p:txBody>
      </p:sp>
      <p:sp>
        <p:nvSpPr>
          <p:cNvPr id="27652" name="Rectangle 3"/>
          <p:cNvSpPr>
            <a:spLocks noGrp="1" noChangeArrowheads="1"/>
          </p:cNvSpPr>
          <p:nvPr>
            <p:ph type="body" idx="1"/>
          </p:nvPr>
        </p:nvSpPr>
        <p:spPr>
          <a:xfrm>
            <a:off x="179388" y="1557338"/>
            <a:ext cx="8736012" cy="4538662"/>
          </a:xfrm>
        </p:spPr>
        <p:txBody>
          <a:bodyPr anchor="ctr"/>
          <a:lstStyle/>
          <a:p>
            <a:pPr>
              <a:lnSpc>
                <a:spcPct val="150000"/>
              </a:lnSpc>
              <a:buFont typeface="Wingdings" pitchFamily="2" charset="2"/>
              <a:buNone/>
            </a:pPr>
            <a:r>
              <a:rPr lang="fa-IR" sz="2400" smtClean="0">
                <a:cs typeface="B Mitra" pitchFamily="2" charset="-78"/>
              </a:rPr>
              <a:t>1- بررسی نیروهای خارجی تاثیرگذار بر آینده </a:t>
            </a:r>
          </a:p>
          <a:p>
            <a:pPr>
              <a:lnSpc>
                <a:spcPct val="150000"/>
              </a:lnSpc>
              <a:buFont typeface="Wingdings" pitchFamily="2" charset="2"/>
              <a:buNone/>
            </a:pPr>
            <a:r>
              <a:rPr lang="fa-IR" sz="2400" smtClean="0">
                <a:cs typeface="B Mitra" pitchFamily="2" charset="-78"/>
              </a:rPr>
              <a:t>(طالع بینی و پیش گویی) ستاره بینی </a:t>
            </a:r>
            <a:r>
              <a:rPr lang="en-US" sz="2400" smtClean="0">
                <a:cs typeface="B Mitra" pitchFamily="2" charset="-78"/>
              </a:rPr>
              <a:t>Astrology </a:t>
            </a:r>
          </a:p>
          <a:p>
            <a:pPr>
              <a:lnSpc>
                <a:spcPct val="150000"/>
              </a:lnSpc>
              <a:buFont typeface="Wingdings" pitchFamily="2" charset="2"/>
              <a:buNone/>
            </a:pPr>
            <a:r>
              <a:rPr lang="fa-IR" sz="2400" smtClean="0">
                <a:cs typeface="B Mitra" pitchFamily="2" charset="-78"/>
              </a:rPr>
              <a:t>2- بررسی ساختار </a:t>
            </a:r>
          </a:p>
          <a:p>
            <a:pPr>
              <a:lnSpc>
                <a:spcPct val="150000"/>
              </a:lnSpc>
              <a:buFont typeface="Wingdings" pitchFamily="2" charset="2"/>
              <a:buNone/>
            </a:pPr>
            <a:r>
              <a:rPr lang="fa-IR" sz="2400" smtClean="0">
                <a:cs typeface="B Mitra" pitchFamily="2" charset="-78"/>
              </a:rPr>
              <a:t>(الگوهای تاریخی تغییر، ظهور و سقوط ملت ها و نظام ها) </a:t>
            </a:r>
            <a:r>
              <a:rPr lang="en-US" sz="2400" smtClean="0">
                <a:cs typeface="B Mitra" pitchFamily="2" charset="-78"/>
              </a:rPr>
              <a:t>Prophecy</a:t>
            </a:r>
            <a:endParaRPr lang="fa-IR" sz="2400" smtClean="0">
              <a:cs typeface="B Mitra" pitchFamily="2" charset="-78"/>
            </a:endParaRPr>
          </a:p>
          <a:p>
            <a:pPr>
              <a:lnSpc>
                <a:spcPct val="150000"/>
              </a:lnSpc>
              <a:buFont typeface="Wingdings" pitchFamily="2" charset="2"/>
              <a:buNone/>
            </a:pPr>
            <a:r>
              <a:rPr lang="fa-IR" sz="2400" smtClean="0">
                <a:cs typeface="B Mitra" pitchFamily="2" charset="-78"/>
              </a:rPr>
              <a:t>3- عامل انسانی </a:t>
            </a:r>
          </a:p>
          <a:p>
            <a:pPr>
              <a:lnSpc>
                <a:spcPct val="150000"/>
              </a:lnSpc>
              <a:buFont typeface="Wingdings" pitchFamily="2" charset="2"/>
              <a:buNone/>
            </a:pPr>
            <a:r>
              <a:rPr lang="fa-IR" sz="2400" smtClean="0">
                <a:cs typeface="B Mitra" pitchFamily="2" charset="-78"/>
              </a:rPr>
              <a:t>(مطالعه تاریخ و خلق تصاویر مرجح آینده)   </a:t>
            </a:r>
            <a:r>
              <a:rPr lang="en-US" sz="2400" smtClean="0">
                <a:cs typeface="B Mitra" pitchFamily="2" charset="-78"/>
              </a:rPr>
              <a:t>Forecasting</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14" descr="iran1"/>
          <p:cNvPicPr>
            <a:picLocks noChangeAspect="1" noChangeArrowheads="1"/>
          </p:cNvPicPr>
          <p:nvPr/>
        </p:nvPicPr>
        <p:blipFill>
          <a:blip r:embed="rId4" cstate="print"/>
          <a:srcRect/>
          <a:stretch>
            <a:fillRect/>
          </a:stretch>
        </p:blipFill>
        <p:spPr bwMode="auto">
          <a:xfrm>
            <a:off x="5486400" y="914400"/>
            <a:ext cx="3429000" cy="3073400"/>
          </a:xfrm>
          <a:prstGeom prst="rect">
            <a:avLst/>
          </a:prstGeom>
          <a:noFill/>
          <a:ln w="9525">
            <a:noFill/>
            <a:miter lim="800000"/>
            <a:headEnd/>
            <a:tailEnd/>
          </a:ln>
        </p:spPr>
      </p:pic>
      <p:graphicFrame>
        <p:nvGraphicFramePr>
          <p:cNvPr id="1026" name="Object 48">
            <a:hlinkClick r:id="" action="ppaction://ole?verb=0"/>
          </p:cNvPr>
          <p:cNvGraphicFramePr>
            <a:graphicFrameLocks/>
          </p:cNvGraphicFramePr>
          <p:nvPr/>
        </p:nvGraphicFramePr>
        <p:xfrm>
          <a:off x="381000" y="533400"/>
          <a:ext cx="3462338" cy="3509963"/>
        </p:xfrm>
        <a:graphic>
          <a:graphicData uri="http://schemas.openxmlformats.org/presentationml/2006/ole">
            <mc:AlternateContent xmlns:mc="http://schemas.openxmlformats.org/markup-compatibility/2006">
              <mc:Choice xmlns:v="urn:schemas-microsoft-com:vml" Requires="v">
                <p:oleObj spid="_x0000_s1079" name="Clip" r:id="rId5" imgW="27802080" imgH="28136880" progId="">
                  <p:embed/>
                </p:oleObj>
              </mc:Choice>
              <mc:Fallback>
                <p:oleObj name="Clip" r:id="rId5" imgW="27802080" imgH="28136880" progId="">
                  <p:embed/>
                  <p:pic>
                    <p:nvPicPr>
                      <p:cNvPr id="0" name="Object 4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33400"/>
                        <a:ext cx="3462338"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9">
            <a:hlinkClick r:id="" action="ppaction://ole?verb=0"/>
          </p:cNvPr>
          <p:cNvGraphicFramePr>
            <a:graphicFrameLocks/>
          </p:cNvGraphicFramePr>
          <p:nvPr/>
        </p:nvGraphicFramePr>
        <p:xfrm>
          <a:off x="2819400" y="4114800"/>
          <a:ext cx="3541713" cy="1946275"/>
        </p:xfrm>
        <a:graphic>
          <a:graphicData uri="http://schemas.openxmlformats.org/presentationml/2006/ole">
            <mc:AlternateContent xmlns:mc="http://schemas.openxmlformats.org/markup-compatibility/2006">
              <mc:Choice xmlns:v="urn:schemas-microsoft-com:vml" Requires="v">
                <p:oleObj spid="_x0000_s1080" name="Clip" r:id="rId7" imgW="36853560" imgH="20268000" progId="">
                  <p:embed/>
                </p:oleObj>
              </mc:Choice>
              <mc:Fallback>
                <p:oleObj name="Clip" r:id="rId7" imgW="36853560" imgH="20268000" progId="">
                  <p:embed/>
                  <p:pic>
                    <p:nvPicPr>
                      <p:cNvPr id="0" name="Object 4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114800"/>
                        <a:ext cx="3541713"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0" y="2057400"/>
            <a:ext cx="3754438" cy="1074738"/>
          </a:xfrm>
          <a:prstGeom prst="rect">
            <a:avLst/>
          </a:prstGeom>
          <a:noFill/>
          <a:ln w="12700">
            <a:noFill/>
            <a:miter lim="800000"/>
            <a:headEnd/>
            <a:tailEnd/>
          </a:ln>
        </p:spPr>
        <p:txBody>
          <a:bodyPr lIns="90488" tIns="44450" rIns="90488" bIns="44450">
            <a:spAutoFit/>
          </a:bodyPr>
          <a:lstStyle/>
          <a:p>
            <a:pPr algn="ctr" defTabSz="762000" rtl="0" eaLnBrk="0" hangingPunct="0"/>
            <a:r>
              <a:rPr lang="fa-IR" sz="3200" b="1">
                <a:latin typeface="Calibri" pitchFamily="34" charset="0"/>
                <a:cs typeface="B Mitra" pitchFamily="2" charset="-78"/>
              </a:rPr>
              <a:t>آینده</a:t>
            </a:r>
            <a:r>
              <a:rPr lang="fa-IR" sz="3200" b="1">
                <a:latin typeface="Calibri" pitchFamily="34" charset="0"/>
                <a:cs typeface="B Zar" pitchFamily="2" charset="-78"/>
              </a:rPr>
              <a:t>‌</a:t>
            </a:r>
            <a:r>
              <a:rPr lang="fa-IR" sz="3200" b="1">
                <a:latin typeface="Calibri" pitchFamily="34" charset="0"/>
                <a:cs typeface="B Mitra" pitchFamily="2" charset="-78"/>
              </a:rPr>
              <a:t>هاي منطقه اي</a:t>
            </a:r>
          </a:p>
          <a:p>
            <a:pPr algn="ctr" defTabSz="762000" rtl="0" eaLnBrk="0" hangingPunct="0"/>
            <a:r>
              <a:rPr lang="fa-IR" sz="3200" b="1">
                <a:latin typeface="Calibri" pitchFamily="34" charset="0"/>
                <a:cs typeface="B Mitra" pitchFamily="2" charset="-78"/>
              </a:rPr>
              <a:t> و جهاني</a:t>
            </a:r>
            <a:endParaRPr lang="en-GB" sz="3200" b="1">
              <a:latin typeface="Calibri" pitchFamily="34" charset="0"/>
              <a:cs typeface="B Mitra" pitchFamily="2" charset="-78"/>
            </a:endParaRPr>
          </a:p>
        </p:txBody>
      </p:sp>
      <p:sp>
        <p:nvSpPr>
          <p:cNvPr id="1030" name="Rectangle 6"/>
          <p:cNvSpPr>
            <a:spLocks noChangeArrowheads="1"/>
          </p:cNvSpPr>
          <p:nvPr/>
        </p:nvSpPr>
        <p:spPr bwMode="auto">
          <a:xfrm>
            <a:off x="3048000" y="6053138"/>
            <a:ext cx="2971800" cy="582612"/>
          </a:xfrm>
          <a:prstGeom prst="rect">
            <a:avLst/>
          </a:prstGeom>
          <a:noFill/>
          <a:ln w="12700">
            <a:noFill/>
            <a:miter lim="800000"/>
            <a:headEnd/>
            <a:tailEnd/>
          </a:ln>
        </p:spPr>
        <p:txBody>
          <a:bodyPr lIns="90488" tIns="44450" rIns="90488" bIns="44450">
            <a:spAutoFit/>
          </a:bodyPr>
          <a:lstStyle/>
          <a:p>
            <a:pPr algn="ctr" defTabSz="762000" rtl="0" eaLnBrk="0" hangingPunct="0"/>
            <a:r>
              <a:rPr lang="fa-IR" sz="3200" b="1">
                <a:latin typeface="Calibri" pitchFamily="34" charset="0"/>
                <a:cs typeface="B Mitra" pitchFamily="2" charset="-78"/>
              </a:rPr>
              <a:t>آینده</a:t>
            </a:r>
            <a:r>
              <a:rPr lang="fa-IR" sz="3200" b="1">
                <a:latin typeface="Calibri" pitchFamily="34" charset="0"/>
                <a:cs typeface="B Lotus" pitchFamily="2" charset="-78"/>
              </a:rPr>
              <a:t>‌</a:t>
            </a:r>
            <a:r>
              <a:rPr lang="fa-IR" sz="3200" b="1">
                <a:latin typeface="Calibri" pitchFamily="34" charset="0"/>
                <a:cs typeface="B Mitra" pitchFamily="2" charset="-78"/>
              </a:rPr>
              <a:t>هاي </a:t>
            </a:r>
            <a:r>
              <a:rPr lang="fa-IR" sz="3200" b="1">
                <a:latin typeface="Times New Roman" pitchFamily="18" charset="0"/>
                <a:cs typeface="B Mitra" pitchFamily="2" charset="-78"/>
              </a:rPr>
              <a:t>بخش</a:t>
            </a:r>
            <a:r>
              <a:rPr lang="fa-IR" sz="3200" b="1">
                <a:solidFill>
                  <a:schemeClr val="bg2"/>
                </a:solidFill>
                <a:latin typeface="Times New Roman" pitchFamily="18" charset="0"/>
                <a:cs typeface="B Mitra" pitchFamily="2" charset="-78"/>
              </a:rPr>
              <a:t> </a:t>
            </a:r>
            <a:endParaRPr lang="en-GB" sz="3200" b="1">
              <a:solidFill>
                <a:schemeClr val="bg2"/>
              </a:solidFill>
              <a:latin typeface="Times New Roman" pitchFamily="18" charset="0"/>
              <a:cs typeface="B Mitra" pitchFamily="2" charset="-78"/>
            </a:endParaRPr>
          </a:p>
        </p:txBody>
      </p:sp>
      <p:sp>
        <p:nvSpPr>
          <p:cNvPr id="406535" name="Freeform 7"/>
          <p:cNvSpPr>
            <a:spLocks/>
          </p:cNvSpPr>
          <p:nvPr/>
        </p:nvSpPr>
        <p:spPr bwMode="auto">
          <a:xfrm>
            <a:off x="2057400" y="381000"/>
            <a:ext cx="5410200" cy="1981200"/>
          </a:xfrm>
          <a:custGeom>
            <a:avLst/>
            <a:gdLst>
              <a:gd name="T0" fmla="*/ 2147483647 w 2531"/>
              <a:gd name="T1" fmla="*/ 2147483647 h 854"/>
              <a:gd name="T2" fmla="*/ 0 w 2531"/>
              <a:gd name="T3" fmla="*/ 2147483647 h 854"/>
              <a:gd name="T4" fmla="*/ 2147483647 w 2531"/>
              <a:gd name="T5" fmla="*/ 2147483647 h 854"/>
              <a:gd name="T6" fmla="*/ 2147483647 w 2531"/>
              <a:gd name="T7" fmla="*/ 2147483647 h 854"/>
              <a:gd name="T8" fmla="*/ 2147483647 w 2531"/>
              <a:gd name="T9" fmla="*/ 2147483647 h 854"/>
              <a:gd name="T10" fmla="*/ 2147483647 w 2531"/>
              <a:gd name="T11" fmla="*/ 2147483647 h 854"/>
              <a:gd name="T12" fmla="*/ 2147483647 w 2531"/>
              <a:gd name="T13" fmla="*/ 2147483647 h 854"/>
              <a:gd name="T14" fmla="*/ 2147483647 w 2531"/>
              <a:gd name="T15" fmla="*/ 2147483647 h 854"/>
              <a:gd name="T16" fmla="*/ 2147483647 w 2531"/>
              <a:gd name="T17" fmla="*/ 2147483647 h 854"/>
              <a:gd name="T18" fmla="*/ 2147483647 w 2531"/>
              <a:gd name="T19" fmla="*/ 2147483647 h 854"/>
              <a:gd name="T20" fmla="*/ 2147483647 w 2531"/>
              <a:gd name="T21" fmla="*/ 2147483647 h 854"/>
              <a:gd name="T22" fmla="*/ 2147483647 w 2531"/>
              <a:gd name="T23" fmla="*/ 2147483647 h 854"/>
              <a:gd name="T24" fmla="*/ 2147483647 w 2531"/>
              <a:gd name="T25" fmla="*/ 2147483647 h 854"/>
              <a:gd name="T26" fmla="*/ 2147483647 w 2531"/>
              <a:gd name="T27" fmla="*/ 2147483647 h 854"/>
              <a:gd name="T28" fmla="*/ 2147483647 w 2531"/>
              <a:gd name="T29" fmla="*/ 2147483647 h 854"/>
              <a:gd name="T30" fmla="*/ 2147483647 w 2531"/>
              <a:gd name="T31" fmla="*/ 0 h 854"/>
              <a:gd name="T32" fmla="*/ 2147483647 w 2531"/>
              <a:gd name="T33" fmla="*/ 2147483647 h 854"/>
              <a:gd name="T34" fmla="*/ 2147483647 w 2531"/>
              <a:gd name="T35" fmla="*/ 2147483647 h 854"/>
              <a:gd name="T36" fmla="*/ 2147483647 w 2531"/>
              <a:gd name="T37" fmla="*/ 2147483647 h 854"/>
              <a:gd name="T38" fmla="*/ 2147483647 w 2531"/>
              <a:gd name="T39" fmla="*/ 2147483647 h 854"/>
              <a:gd name="T40" fmla="*/ 2147483647 w 2531"/>
              <a:gd name="T41" fmla="*/ 2147483647 h 854"/>
              <a:gd name="T42" fmla="*/ 2147483647 w 2531"/>
              <a:gd name="T43" fmla="*/ 2147483647 h 854"/>
              <a:gd name="T44" fmla="*/ 2147483647 w 2531"/>
              <a:gd name="T45" fmla="*/ 2147483647 h 854"/>
              <a:gd name="T46" fmla="*/ 2147483647 w 2531"/>
              <a:gd name="T47" fmla="*/ 2147483647 h 854"/>
              <a:gd name="T48" fmla="*/ 2147483647 w 2531"/>
              <a:gd name="T49" fmla="*/ 2147483647 h 854"/>
              <a:gd name="T50" fmla="*/ 2147483647 w 2531"/>
              <a:gd name="T51" fmla="*/ 2147483647 h 854"/>
              <a:gd name="T52" fmla="*/ 2147483647 w 2531"/>
              <a:gd name="T53" fmla="*/ 2147483647 h 854"/>
              <a:gd name="T54" fmla="*/ 2147483647 w 2531"/>
              <a:gd name="T55" fmla="*/ 2147483647 h 854"/>
              <a:gd name="T56" fmla="*/ 2147483647 w 2531"/>
              <a:gd name="T57" fmla="*/ 2147483647 h 854"/>
              <a:gd name="T58" fmla="*/ 2147483647 w 2531"/>
              <a:gd name="T59" fmla="*/ 2147483647 h 854"/>
              <a:gd name="T60" fmla="*/ 2147483647 w 2531"/>
              <a:gd name="T61" fmla="*/ 2147483647 h 854"/>
              <a:gd name="T62" fmla="*/ 2147483647 w 2531"/>
              <a:gd name="T63" fmla="*/ 2147483647 h 854"/>
              <a:gd name="T64" fmla="*/ 2147483647 w 2531"/>
              <a:gd name="T65" fmla="*/ 2147483647 h 854"/>
              <a:gd name="T66" fmla="*/ 2147483647 w 2531"/>
              <a:gd name="T67" fmla="*/ 2147483647 h 854"/>
              <a:gd name="T68" fmla="*/ 2147483647 w 2531"/>
              <a:gd name="T69" fmla="*/ 2147483647 h 854"/>
              <a:gd name="T70" fmla="*/ 2147483647 w 2531"/>
              <a:gd name="T71" fmla="*/ 2147483647 h 854"/>
              <a:gd name="T72" fmla="*/ 2147483647 w 2531"/>
              <a:gd name="T73" fmla="*/ 2147483647 h 854"/>
              <a:gd name="T74" fmla="*/ 2147483647 w 2531"/>
              <a:gd name="T75" fmla="*/ 2147483647 h 854"/>
              <a:gd name="T76" fmla="*/ 2147483647 w 2531"/>
              <a:gd name="T77" fmla="*/ 2147483647 h 854"/>
              <a:gd name="T78" fmla="*/ 2147483647 w 2531"/>
              <a:gd name="T79" fmla="*/ 2147483647 h 854"/>
              <a:gd name="T80" fmla="*/ 2147483647 w 2531"/>
              <a:gd name="T81" fmla="*/ 2147483647 h 854"/>
              <a:gd name="T82" fmla="*/ 2147483647 w 2531"/>
              <a:gd name="T83" fmla="*/ 2147483647 h 854"/>
              <a:gd name="T84" fmla="*/ 2147483647 w 2531"/>
              <a:gd name="T85" fmla="*/ 2147483647 h 8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1"/>
              <a:gd name="T130" fmla="*/ 0 h 854"/>
              <a:gd name="T131" fmla="*/ 2531 w 2531"/>
              <a:gd name="T132" fmla="*/ 854 h 8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1" h="854">
                <a:moveTo>
                  <a:pt x="28" y="853"/>
                </a:moveTo>
                <a:lnTo>
                  <a:pt x="3" y="756"/>
                </a:lnTo>
                <a:lnTo>
                  <a:pt x="0" y="720"/>
                </a:lnTo>
                <a:lnTo>
                  <a:pt x="0" y="677"/>
                </a:lnTo>
                <a:lnTo>
                  <a:pt x="3" y="644"/>
                </a:lnTo>
                <a:lnTo>
                  <a:pt x="14" y="611"/>
                </a:lnTo>
                <a:lnTo>
                  <a:pt x="31" y="573"/>
                </a:lnTo>
                <a:lnTo>
                  <a:pt x="45" y="542"/>
                </a:lnTo>
                <a:lnTo>
                  <a:pt x="69" y="503"/>
                </a:lnTo>
                <a:lnTo>
                  <a:pt x="103" y="454"/>
                </a:lnTo>
                <a:lnTo>
                  <a:pt x="139" y="413"/>
                </a:lnTo>
                <a:lnTo>
                  <a:pt x="180" y="374"/>
                </a:lnTo>
                <a:lnTo>
                  <a:pt x="211" y="348"/>
                </a:lnTo>
                <a:lnTo>
                  <a:pt x="259" y="312"/>
                </a:lnTo>
                <a:lnTo>
                  <a:pt x="288" y="288"/>
                </a:lnTo>
                <a:lnTo>
                  <a:pt x="334" y="261"/>
                </a:lnTo>
                <a:lnTo>
                  <a:pt x="382" y="233"/>
                </a:lnTo>
                <a:lnTo>
                  <a:pt x="430" y="209"/>
                </a:lnTo>
                <a:lnTo>
                  <a:pt x="470" y="187"/>
                </a:lnTo>
                <a:lnTo>
                  <a:pt x="528" y="163"/>
                </a:lnTo>
                <a:lnTo>
                  <a:pt x="593" y="134"/>
                </a:lnTo>
                <a:lnTo>
                  <a:pt x="661" y="111"/>
                </a:lnTo>
                <a:lnTo>
                  <a:pt x="716" y="92"/>
                </a:lnTo>
                <a:lnTo>
                  <a:pt x="785" y="73"/>
                </a:lnTo>
                <a:lnTo>
                  <a:pt x="853" y="53"/>
                </a:lnTo>
                <a:lnTo>
                  <a:pt x="945" y="36"/>
                </a:lnTo>
                <a:lnTo>
                  <a:pt x="1026" y="24"/>
                </a:lnTo>
                <a:lnTo>
                  <a:pt x="1097" y="13"/>
                </a:lnTo>
                <a:lnTo>
                  <a:pt x="1165" y="6"/>
                </a:lnTo>
                <a:lnTo>
                  <a:pt x="1248" y="4"/>
                </a:lnTo>
                <a:lnTo>
                  <a:pt x="1308" y="2"/>
                </a:lnTo>
                <a:lnTo>
                  <a:pt x="1377" y="0"/>
                </a:lnTo>
                <a:lnTo>
                  <a:pt x="1459" y="5"/>
                </a:lnTo>
                <a:lnTo>
                  <a:pt x="1552" y="11"/>
                </a:lnTo>
                <a:lnTo>
                  <a:pt x="1626" y="21"/>
                </a:lnTo>
                <a:lnTo>
                  <a:pt x="1686" y="30"/>
                </a:lnTo>
                <a:lnTo>
                  <a:pt x="1752" y="43"/>
                </a:lnTo>
                <a:lnTo>
                  <a:pt x="1803" y="58"/>
                </a:lnTo>
                <a:lnTo>
                  <a:pt x="1862" y="74"/>
                </a:lnTo>
                <a:lnTo>
                  <a:pt x="1934" y="93"/>
                </a:lnTo>
                <a:lnTo>
                  <a:pt x="1997" y="118"/>
                </a:lnTo>
                <a:lnTo>
                  <a:pt x="2057" y="144"/>
                </a:lnTo>
                <a:lnTo>
                  <a:pt x="2158" y="204"/>
                </a:lnTo>
                <a:lnTo>
                  <a:pt x="2224" y="257"/>
                </a:lnTo>
                <a:lnTo>
                  <a:pt x="2279" y="314"/>
                </a:lnTo>
                <a:lnTo>
                  <a:pt x="2321" y="363"/>
                </a:lnTo>
                <a:lnTo>
                  <a:pt x="2359" y="427"/>
                </a:lnTo>
                <a:lnTo>
                  <a:pt x="2530" y="396"/>
                </a:lnTo>
                <a:lnTo>
                  <a:pt x="2213" y="686"/>
                </a:lnTo>
                <a:lnTo>
                  <a:pt x="1729" y="534"/>
                </a:lnTo>
                <a:lnTo>
                  <a:pt x="1903" y="503"/>
                </a:lnTo>
                <a:lnTo>
                  <a:pt x="1874" y="438"/>
                </a:lnTo>
                <a:lnTo>
                  <a:pt x="1832" y="392"/>
                </a:lnTo>
                <a:lnTo>
                  <a:pt x="1777" y="348"/>
                </a:lnTo>
                <a:lnTo>
                  <a:pt x="1679" y="287"/>
                </a:lnTo>
                <a:lnTo>
                  <a:pt x="1615" y="262"/>
                </a:lnTo>
                <a:lnTo>
                  <a:pt x="1549" y="240"/>
                </a:lnTo>
                <a:lnTo>
                  <a:pt x="1482" y="223"/>
                </a:lnTo>
                <a:lnTo>
                  <a:pt x="1412" y="207"/>
                </a:lnTo>
                <a:lnTo>
                  <a:pt x="1348" y="194"/>
                </a:lnTo>
                <a:lnTo>
                  <a:pt x="1279" y="186"/>
                </a:lnTo>
                <a:lnTo>
                  <a:pt x="1198" y="179"/>
                </a:lnTo>
                <a:lnTo>
                  <a:pt x="1106" y="177"/>
                </a:lnTo>
                <a:lnTo>
                  <a:pt x="1024" y="178"/>
                </a:lnTo>
                <a:lnTo>
                  <a:pt x="949" y="185"/>
                </a:lnTo>
                <a:lnTo>
                  <a:pt x="858" y="195"/>
                </a:lnTo>
                <a:lnTo>
                  <a:pt x="771" y="210"/>
                </a:lnTo>
                <a:lnTo>
                  <a:pt x="711" y="224"/>
                </a:lnTo>
                <a:lnTo>
                  <a:pt x="649" y="235"/>
                </a:lnTo>
                <a:lnTo>
                  <a:pt x="573" y="259"/>
                </a:lnTo>
                <a:lnTo>
                  <a:pt x="505" y="282"/>
                </a:lnTo>
                <a:lnTo>
                  <a:pt x="442" y="306"/>
                </a:lnTo>
                <a:lnTo>
                  <a:pt x="383" y="335"/>
                </a:lnTo>
                <a:lnTo>
                  <a:pt x="293" y="381"/>
                </a:lnTo>
                <a:lnTo>
                  <a:pt x="240" y="416"/>
                </a:lnTo>
                <a:lnTo>
                  <a:pt x="184" y="461"/>
                </a:lnTo>
                <a:lnTo>
                  <a:pt x="130" y="506"/>
                </a:lnTo>
                <a:lnTo>
                  <a:pt x="102" y="538"/>
                </a:lnTo>
                <a:lnTo>
                  <a:pt x="78" y="574"/>
                </a:lnTo>
                <a:lnTo>
                  <a:pt x="54" y="608"/>
                </a:lnTo>
                <a:lnTo>
                  <a:pt x="43" y="635"/>
                </a:lnTo>
                <a:lnTo>
                  <a:pt x="31" y="661"/>
                </a:lnTo>
                <a:lnTo>
                  <a:pt x="25" y="692"/>
                </a:lnTo>
                <a:lnTo>
                  <a:pt x="26" y="720"/>
                </a:lnTo>
                <a:lnTo>
                  <a:pt x="22" y="758"/>
                </a:lnTo>
                <a:lnTo>
                  <a:pt x="28" y="853"/>
                </a:lnTo>
              </a:path>
            </a:pathLst>
          </a:custGeom>
          <a:gradFill rotWithShape="0">
            <a:gsLst>
              <a:gs pos="0">
                <a:srgbClr val="6E3A95"/>
              </a:gs>
              <a:gs pos="100000">
                <a:srgbClr val="B760F9"/>
              </a:gs>
            </a:gsLst>
            <a:lin ang="0" scaled="1"/>
          </a:gradFill>
          <a:ln w="12700" cap="rnd">
            <a:solidFill>
              <a:srgbClr val="000000"/>
            </a:solidFill>
            <a:round/>
            <a:headEnd/>
            <a:tailEnd/>
          </a:ln>
        </p:spPr>
        <p:txBody>
          <a:bodyPr/>
          <a:lstStyle/>
          <a:p>
            <a:endParaRPr lang="fa-IR"/>
          </a:p>
        </p:txBody>
      </p:sp>
      <p:sp>
        <p:nvSpPr>
          <p:cNvPr id="406536" name="Freeform 8"/>
          <p:cNvSpPr>
            <a:spLocks/>
          </p:cNvSpPr>
          <p:nvPr/>
        </p:nvSpPr>
        <p:spPr bwMode="auto">
          <a:xfrm>
            <a:off x="2971800" y="1676400"/>
            <a:ext cx="2284413" cy="1039813"/>
          </a:xfrm>
          <a:custGeom>
            <a:avLst/>
            <a:gdLst>
              <a:gd name="T0" fmla="*/ 2147483647 w 1439"/>
              <a:gd name="T1" fmla="*/ 2147483647 h 935"/>
              <a:gd name="T2" fmla="*/ 2147483647 w 1439"/>
              <a:gd name="T3" fmla="*/ 2147483647 h 935"/>
              <a:gd name="T4" fmla="*/ 2147483647 w 1439"/>
              <a:gd name="T5" fmla="*/ 2147483647 h 935"/>
              <a:gd name="T6" fmla="*/ 2147483647 w 1439"/>
              <a:gd name="T7" fmla="*/ 2147483647 h 935"/>
              <a:gd name="T8" fmla="*/ 2147483647 w 1439"/>
              <a:gd name="T9" fmla="*/ 2147483647 h 935"/>
              <a:gd name="T10" fmla="*/ 2147483647 w 1439"/>
              <a:gd name="T11" fmla="*/ 2147483647 h 935"/>
              <a:gd name="T12" fmla="*/ 2147483647 w 1439"/>
              <a:gd name="T13" fmla="*/ 2147483647 h 935"/>
              <a:gd name="T14" fmla="*/ 2147483647 w 1439"/>
              <a:gd name="T15" fmla="*/ 2147483647 h 935"/>
              <a:gd name="T16" fmla="*/ 2147483647 w 1439"/>
              <a:gd name="T17" fmla="*/ 2147483647 h 935"/>
              <a:gd name="T18" fmla="*/ 2147483647 w 1439"/>
              <a:gd name="T19" fmla="*/ 2147483647 h 935"/>
              <a:gd name="T20" fmla="*/ 2147483647 w 1439"/>
              <a:gd name="T21" fmla="*/ 2147483647 h 935"/>
              <a:gd name="T22" fmla="*/ 2147483647 w 1439"/>
              <a:gd name="T23" fmla="*/ 2147483647 h 935"/>
              <a:gd name="T24" fmla="*/ 2147483647 w 1439"/>
              <a:gd name="T25" fmla="*/ 2147483647 h 935"/>
              <a:gd name="T26" fmla="*/ 2147483647 w 1439"/>
              <a:gd name="T27" fmla="*/ 2147483647 h 935"/>
              <a:gd name="T28" fmla="*/ 2147483647 w 1439"/>
              <a:gd name="T29" fmla="*/ 2147483647 h 935"/>
              <a:gd name="T30" fmla="*/ 2147483647 w 1439"/>
              <a:gd name="T31" fmla="*/ 2147483647 h 935"/>
              <a:gd name="T32" fmla="*/ 2147483647 w 1439"/>
              <a:gd name="T33" fmla="*/ 2147483647 h 935"/>
              <a:gd name="T34" fmla="*/ 2147483647 w 1439"/>
              <a:gd name="T35" fmla="*/ 2147483647 h 935"/>
              <a:gd name="T36" fmla="*/ 2147483647 w 1439"/>
              <a:gd name="T37" fmla="*/ 2147483647 h 935"/>
              <a:gd name="T38" fmla="*/ 2147483647 w 1439"/>
              <a:gd name="T39" fmla="*/ 2147483647 h 935"/>
              <a:gd name="T40" fmla="*/ 2147483647 w 1439"/>
              <a:gd name="T41" fmla="*/ 2147483647 h 935"/>
              <a:gd name="T42" fmla="*/ 2147483647 w 1439"/>
              <a:gd name="T43" fmla="*/ 2147483647 h 935"/>
              <a:gd name="T44" fmla="*/ 2147483647 w 1439"/>
              <a:gd name="T45" fmla="*/ 2147483647 h 935"/>
              <a:gd name="T46" fmla="*/ 2147483647 w 1439"/>
              <a:gd name="T47" fmla="*/ 2147483647 h 935"/>
              <a:gd name="T48" fmla="*/ 2147483647 w 1439"/>
              <a:gd name="T49" fmla="*/ 2147483647 h 935"/>
              <a:gd name="T50" fmla="*/ 2147483647 w 1439"/>
              <a:gd name="T51" fmla="*/ 2147483647 h 935"/>
              <a:gd name="T52" fmla="*/ 2147483647 w 1439"/>
              <a:gd name="T53" fmla="*/ 2147483647 h 935"/>
              <a:gd name="T54" fmla="*/ 2147483647 w 1439"/>
              <a:gd name="T55" fmla="*/ 2147483647 h 935"/>
              <a:gd name="T56" fmla="*/ 2147483647 w 1439"/>
              <a:gd name="T57" fmla="*/ 2147483647 h 935"/>
              <a:gd name="T58" fmla="*/ 2147483647 w 1439"/>
              <a:gd name="T59" fmla="*/ 2147483647 h 935"/>
              <a:gd name="T60" fmla="*/ 2147483647 w 1439"/>
              <a:gd name="T61" fmla="*/ 2147483647 h 935"/>
              <a:gd name="T62" fmla="*/ 2147483647 w 1439"/>
              <a:gd name="T63" fmla="*/ 2147483647 h 935"/>
              <a:gd name="T64" fmla="*/ 2147483647 w 1439"/>
              <a:gd name="T65" fmla="*/ 2147483647 h 935"/>
              <a:gd name="T66" fmla="*/ 2147483647 w 1439"/>
              <a:gd name="T67" fmla="*/ 2147483647 h 935"/>
              <a:gd name="T68" fmla="*/ 2147483647 w 1439"/>
              <a:gd name="T69" fmla="*/ 2147483647 h 935"/>
              <a:gd name="T70" fmla="*/ 2147483647 w 1439"/>
              <a:gd name="T71" fmla="*/ 2147483647 h 935"/>
              <a:gd name="T72" fmla="*/ 2147483647 w 1439"/>
              <a:gd name="T73" fmla="*/ 2147483647 h 935"/>
              <a:gd name="T74" fmla="*/ 2147483647 w 1439"/>
              <a:gd name="T75" fmla="*/ 2147483647 h 935"/>
              <a:gd name="T76" fmla="*/ 2147483647 w 1439"/>
              <a:gd name="T77" fmla="*/ 2147483647 h 935"/>
              <a:gd name="T78" fmla="*/ 2147483647 w 1439"/>
              <a:gd name="T79" fmla="*/ 2147483647 h 935"/>
              <a:gd name="T80" fmla="*/ 2147483647 w 1439"/>
              <a:gd name="T81" fmla="*/ 2147483647 h 935"/>
              <a:gd name="T82" fmla="*/ 2147483647 w 1439"/>
              <a:gd name="T83" fmla="*/ 2147483647 h 935"/>
              <a:gd name="T84" fmla="*/ 2147483647 w 1439"/>
              <a:gd name="T85" fmla="*/ 2147483647 h 9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9"/>
              <a:gd name="T130" fmla="*/ 0 h 935"/>
              <a:gd name="T131" fmla="*/ 1439 w 1439"/>
              <a:gd name="T132" fmla="*/ 935 h 9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9" h="935">
                <a:moveTo>
                  <a:pt x="1411" y="381"/>
                </a:moveTo>
                <a:lnTo>
                  <a:pt x="1431" y="409"/>
                </a:lnTo>
                <a:lnTo>
                  <a:pt x="1436" y="421"/>
                </a:lnTo>
                <a:lnTo>
                  <a:pt x="1438" y="436"/>
                </a:lnTo>
                <a:lnTo>
                  <a:pt x="1439" y="449"/>
                </a:lnTo>
                <a:lnTo>
                  <a:pt x="1436" y="462"/>
                </a:lnTo>
                <a:lnTo>
                  <a:pt x="1434" y="476"/>
                </a:lnTo>
                <a:lnTo>
                  <a:pt x="1429" y="490"/>
                </a:lnTo>
                <a:lnTo>
                  <a:pt x="1421" y="507"/>
                </a:lnTo>
                <a:lnTo>
                  <a:pt x="1413" y="528"/>
                </a:lnTo>
                <a:lnTo>
                  <a:pt x="1399" y="546"/>
                </a:lnTo>
                <a:lnTo>
                  <a:pt x="1385" y="566"/>
                </a:lnTo>
                <a:lnTo>
                  <a:pt x="1374" y="581"/>
                </a:lnTo>
                <a:lnTo>
                  <a:pt x="1356" y="598"/>
                </a:lnTo>
                <a:lnTo>
                  <a:pt x="1346" y="613"/>
                </a:lnTo>
                <a:lnTo>
                  <a:pt x="1330" y="630"/>
                </a:lnTo>
                <a:lnTo>
                  <a:pt x="1311" y="645"/>
                </a:lnTo>
                <a:lnTo>
                  <a:pt x="1290" y="662"/>
                </a:lnTo>
                <a:lnTo>
                  <a:pt x="1276" y="674"/>
                </a:lnTo>
                <a:lnTo>
                  <a:pt x="1251" y="693"/>
                </a:lnTo>
                <a:lnTo>
                  <a:pt x="1228" y="712"/>
                </a:lnTo>
                <a:lnTo>
                  <a:pt x="1201" y="732"/>
                </a:lnTo>
                <a:lnTo>
                  <a:pt x="1179" y="746"/>
                </a:lnTo>
                <a:lnTo>
                  <a:pt x="1152" y="762"/>
                </a:lnTo>
                <a:lnTo>
                  <a:pt x="1125" y="780"/>
                </a:lnTo>
                <a:lnTo>
                  <a:pt x="1086" y="800"/>
                </a:lnTo>
                <a:lnTo>
                  <a:pt x="1052" y="818"/>
                </a:lnTo>
                <a:lnTo>
                  <a:pt x="1022" y="832"/>
                </a:lnTo>
                <a:lnTo>
                  <a:pt x="993" y="844"/>
                </a:lnTo>
                <a:lnTo>
                  <a:pt x="962" y="860"/>
                </a:lnTo>
                <a:lnTo>
                  <a:pt x="932" y="870"/>
                </a:lnTo>
                <a:lnTo>
                  <a:pt x="906" y="879"/>
                </a:lnTo>
                <a:lnTo>
                  <a:pt x="871" y="890"/>
                </a:lnTo>
                <a:lnTo>
                  <a:pt x="831" y="902"/>
                </a:lnTo>
                <a:lnTo>
                  <a:pt x="799" y="910"/>
                </a:lnTo>
                <a:lnTo>
                  <a:pt x="772" y="918"/>
                </a:lnTo>
                <a:lnTo>
                  <a:pt x="744" y="921"/>
                </a:lnTo>
                <a:lnTo>
                  <a:pt x="719" y="928"/>
                </a:lnTo>
                <a:lnTo>
                  <a:pt x="691" y="929"/>
                </a:lnTo>
                <a:lnTo>
                  <a:pt x="660" y="934"/>
                </a:lnTo>
                <a:lnTo>
                  <a:pt x="634" y="935"/>
                </a:lnTo>
                <a:lnTo>
                  <a:pt x="605" y="935"/>
                </a:lnTo>
                <a:lnTo>
                  <a:pt x="558" y="932"/>
                </a:lnTo>
                <a:lnTo>
                  <a:pt x="525" y="925"/>
                </a:lnTo>
                <a:lnTo>
                  <a:pt x="496" y="914"/>
                </a:lnTo>
                <a:lnTo>
                  <a:pt x="478" y="903"/>
                </a:lnTo>
                <a:lnTo>
                  <a:pt x="191" y="373"/>
                </a:lnTo>
                <a:lnTo>
                  <a:pt x="55" y="327"/>
                </a:lnTo>
                <a:lnTo>
                  <a:pt x="0" y="0"/>
                </a:lnTo>
                <a:lnTo>
                  <a:pt x="373" y="163"/>
                </a:lnTo>
                <a:lnTo>
                  <a:pt x="355" y="327"/>
                </a:lnTo>
                <a:lnTo>
                  <a:pt x="662" y="809"/>
                </a:lnTo>
                <a:lnTo>
                  <a:pt x="682" y="816"/>
                </a:lnTo>
                <a:lnTo>
                  <a:pt x="707" y="824"/>
                </a:lnTo>
                <a:lnTo>
                  <a:pt x="755" y="828"/>
                </a:lnTo>
                <a:lnTo>
                  <a:pt x="783" y="826"/>
                </a:lnTo>
                <a:lnTo>
                  <a:pt x="811" y="824"/>
                </a:lnTo>
                <a:lnTo>
                  <a:pt x="844" y="819"/>
                </a:lnTo>
                <a:lnTo>
                  <a:pt x="874" y="814"/>
                </a:lnTo>
                <a:lnTo>
                  <a:pt x="902" y="808"/>
                </a:lnTo>
                <a:lnTo>
                  <a:pt x="933" y="800"/>
                </a:lnTo>
                <a:lnTo>
                  <a:pt x="967" y="791"/>
                </a:lnTo>
                <a:lnTo>
                  <a:pt x="1006" y="777"/>
                </a:lnTo>
                <a:lnTo>
                  <a:pt x="1040" y="765"/>
                </a:lnTo>
                <a:lnTo>
                  <a:pt x="1071" y="751"/>
                </a:lnTo>
                <a:lnTo>
                  <a:pt x="1111" y="732"/>
                </a:lnTo>
                <a:lnTo>
                  <a:pt x="1145" y="715"/>
                </a:lnTo>
                <a:lnTo>
                  <a:pt x="1173" y="700"/>
                </a:lnTo>
                <a:lnTo>
                  <a:pt x="1198" y="687"/>
                </a:lnTo>
                <a:lnTo>
                  <a:pt x="1227" y="667"/>
                </a:lnTo>
                <a:lnTo>
                  <a:pt x="1254" y="650"/>
                </a:lnTo>
                <a:lnTo>
                  <a:pt x="1280" y="631"/>
                </a:lnTo>
                <a:lnTo>
                  <a:pt x="1303" y="612"/>
                </a:lnTo>
                <a:lnTo>
                  <a:pt x="1336" y="582"/>
                </a:lnTo>
                <a:lnTo>
                  <a:pt x="1357" y="560"/>
                </a:lnTo>
                <a:lnTo>
                  <a:pt x="1377" y="538"/>
                </a:lnTo>
                <a:lnTo>
                  <a:pt x="1396" y="513"/>
                </a:lnTo>
                <a:lnTo>
                  <a:pt x="1405" y="499"/>
                </a:lnTo>
                <a:lnTo>
                  <a:pt x="1414" y="481"/>
                </a:lnTo>
                <a:lnTo>
                  <a:pt x="1419" y="469"/>
                </a:lnTo>
                <a:lnTo>
                  <a:pt x="1423" y="457"/>
                </a:lnTo>
                <a:lnTo>
                  <a:pt x="1426" y="447"/>
                </a:lnTo>
                <a:lnTo>
                  <a:pt x="1426" y="434"/>
                </a:lnTo>
                <a:lnTo>
                  <a:pt x="1424" y="425"/>
                </a:lnTo>
                <a:lnTo>
                  <a:pt x="1423" y="411"/>
                </a:lnTo>
                <a:lnTo>
                  <a:pt x="1411" y="381"/>
                </a:lnTo>
              </a:path>
            </a:pathLst>
          </a:custGeom>
          <a:solidFill>
            <a:srgbClr val="E3BEFF"/>
          </a:solidFill>
          <a:ln w="12700" cap="rnd">
            <a:solidFill>
              <a:srgbClr val="000000"/>
            </a:solidFill>
            <a:round/>
            <a:headEnd/>
            <a:tailEnd/>
          </a:ln>
        </p:spPr>
        <p:txBody>
          <a:bodyPr/>
          <a:lstStyle/>
          <a:p>
            <a:endParaRPr lang="fa-IR"/>
          </a:p>
        </p:txBody>
      </p:sp>
      <p:sp>
        <p:nvSpPr>
          <p:cNvPr id="406537" name="Freeform 9"/>
          <p:cNvSpPr>
            <a:spLocks/>
          </p:cNvSpPr>
          <p:nvPr/>
        </p:nvSpPr>
        <p:spPr bwMode="auto">
          <a:xfrm rot="-937026">
            <a:off x="5916613" y="2847975"/>
            <a:ext cx="1511300" cy="2278063"/>
          </a:xfrm>
          <a:custGeom>
            <a:avLst/>
            <a:gdLst>
              <a:gd name="T0" fmla="*/ 2147483647 w 952"/>
              <a:gd name="T1" fmla="*/ 2147483647 h 1435"/>
              <a:gd name="T2" fmla="*/ 2147483647 w 952"/>
              <a:gd name="T3" fmla="*/ 2147483647 h 1435"/>
              <a:gd name="T4" fmla="*/ 2147483647 w 952"/>
              <a:gd name="T5" fmla="*/ 2147483647 h 1435"/>
              <a:gd name="T6" fmla="*/ 2147483647 w 952"/>
              <a:gd name="T7" fmla="*/ 2147483647 h 1435"/>
              <a:gd name="T8" fmla="*/ 2147483647 w 952"/>
              <a:gd name="T9" fmla="*/ 2147483647 h 1435"/>
              <a:gd name="T10" fmla="*/ 2147483647 w 952"/>
              <a:gd name="T11" fmla="*/ 2147483647 h 1435"/>
              <a:gd name="T12" fmla="*/ 2147483647 w 952"/>
              <a:gd name="T13" fmla="*/ 2147483647 h 1435"/>
              <a:gd name="T14" fmla="*/ 2147483647 w 952"/>
              <a:gd name="T15" fmla="*/ 2147483647 h 1435"/>
              <a:gd name="T16" fmla="*/ 2147483647 w 952"/>
              <a:gd name="T17" fmla="*/ 2147483647 h 1435"/>
              <a:gd name="T18" fmla="*/ 2147483647 w 952"/>
              <a:gd name="T19" fmla="*/ 2147483647 h 1435"/>
              <a:gd name="T20" fmla="*/ 2147483647 w 952"/>
              <a:gd name="T21" fmla="*/ 2147483647 h 1435"/>
              <a:gd name="T22" fmla="*/ 2147483647 w 952"/>
              <a:gd name="T23" fmla="*/ 2147483647 h 1435"/>
              <a:gd name="T24" fmla="*/ 2147483647 w 952"/>
              <a:gd name="T25" fmla="*/ 2147483647 h 1435"/>
              <a:gd name="T26" fmla="*/ 2147483647 w 952"/>
              <a:gd name="T27" fmla="*/ 2147483647 h 1435"/>
              <a:gd name="T28" fmla="*/ 2147483647 w 952"/>
              <a:gd name="T29" fmla="*/ 2147483647 h 1435"/>
              <a:gd name="T30" fmla="*/ 2147483647 w 952"/>
              <a:gd name="T31" fmla="*/ 2147483647 h 1435"/>
              <a:gd name="T32" fmla="*/ 2147483647 w 952"/>
              <a:gd name="T33" fmla="*/ 2147483647 h 1435"/>
              <a:gd name="T34" fmla="*/ 2147483647 w 952"/>
              <a:gd name="T35" fmla="*/ 2147483647 h 1435"/>
              <a:gd name="T36" fmla="*/ 2147483647 w 952"/>
              <a:gd name="T37" fmla="*/ 2147483647 h 1435"/>
              <a:gd name="T38" fmla="*/ 2147483647 w 952"/>
              <a:gd name="T39" fmla="*/ 2147483647 h 1435"/>
              <a:gd name="T40" fmla="*/ 2147483647 w 952"/>
              <a:gd name="T41" fmla="*/ 2147483647 h 1435"/>
              <a:gd name="T42" fmla="*/ 2147483647 w 952"/>
              <a:gd name="T43" fmla="*/ 2147483647 h 1435"/>
              <a:gd name="T44" fmla="*/ 2147483647 w 952"/>
              <a:gd name="T45" fmla="*/ 2147483647 h 1435"/>
              <a:gd name="T46" fmla="*/ 0 w 952"/>
              <a:gd name="T47" fmla="*/ 2147483647 h 1435"/>
              <a:gd name="T48" fmla="*/ 2147483647 w 952"/>
              <a:gd name="T49" fmla="*/ 2147483647 h 1435"/>
              <a:gd name="T50" fmla="*/ 2147483647 w 952"/>
              <a:gd name="T51" fmla="*/ 2147483647 h 1435"/>
              <a:gd name="T52" fmla="*/ 2147483647 w 952"/>
              <a:gd name="T53" fmla="*/ 2147483647 h 1435"/>
              <a:gd name="T54" fmla="*/ 2147483647 w 952"/>
              <a:gd name="T55" fmla="*/ 2147483647 h 1435"/>
              <a:gd name="T56" fmla="*/ 2147483647 w 952"/>
              <a:gd name="T57" fmla="*/ 2147483647 h 1435"/>
              <a:gd name="T58" fmla="*/ 2147483647 w 952"/>
              <a:gd name="T59" fmla="*/ 2147483647 h 1435"/>
              <a:gd name="T60" fmla="*/ 2147483647 w 952"/>
              <a:gd name="T61" fmla="*/ 2147483647 h 1435"/>
              <a:gd name="T62" fmla="*/ 2147483647 w 952"/>
              <a:gd name="T63" fmla="*/ 2147483647 h 1435"/>
              <a:gd name="T64" fmla="*/ 2147483647 w 952"/>
              <a:gd name="T65" fmla="*/ 2147483647 h 1435"/>
              <a:gd name="T66" fmla="*/ 2147483647 w 952"/>
              <a:gd name="T67" fmla="*/ 2147483647 h 1435"/>
              <a:gd name="T68" fmla="*/ 2147483647 w 952"/>
              <a:gd name="T69" fmla="*/ 2147483647 h 1435"/>
              <a:gd name="T70" fmla="*/ 2147483647 w 952"/>
              <a:gd name="T71" fmla="*/ 2147483647 h 1435"/>
              <a:gd name="T72" fmla="*/ 2147483647 w 952"/>
              <a:gd name="T73" fmla="*/ 2147483647 h 1435"/>
              <a:gd name="T74" fmla="*/ 2147483647 w 952"/>
              <a:gd name="T75" fmla="*/ 2147483647 h 1435"/>
              <a:gd name="T76" fmla="*/ 2147483647 w 952"/>
              <a:gd name="T77" fmla="*/ 2147483647 h 1435"/>
              <a:gd name="T78" fmla="*/ 2147483647 w 952"/>
              <a:gd name="T79" fmla="*/ 2147483647 h 1435"/>
              <a:gd name="T80" fmla="*/ 2147483647 w 952"/>
              <a:gd name="T81" fmla="*/ 2147483647 h 1435"/>
              <a:gd name="T82" fmla="*/ 2147483647 w 952"/>
              <a:gd name="T83" fmla="*/ 2147483647 h 1435"/>
              <a:gd name="T84" fmla="*/ 2147483647 w 952"/>
              <a:gd name="T85" fmla="*/ 0 h 14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2"/>
              <a:gd name="T130" fmla="*/ 0 h 1435"/>
              <a:gd name="T131" fmla="*/ 952 w 952"/>
              <a:gd name="T132" fmla="*/ 1435 h 14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2" h="1435">
                <a:moveTo>
                  <a:pt x="831" y="0"/>
                </a:moveTo>
                <a:lnTo>
                  <a:pt x="882" y="24"/>
                </a:lnTo>
                <a:lnTo>
                  <a:pt x="894" y="36"/>
                </a:lnTo>
                <a:lnTo>
                  <a:pt x="909" y="56"/>
                </a:lnTo>
                <a:lnTo>
                  <a:pt x="921" y="70"/>
                </a:lnTo>
                <a:lnTo>
                  <a:pt x="928" y="91"/>
                </a:lnTo>
                <a:lnTo>
                  <a:pt x="935" y="112"/>
                </a:lnTo>
                <a:lnTo>
                  <a:pt x="940" y="135"/>
                </a:lnTo>
                <a:lnTo>
                  <a:pt x="947" y="161"/>
                </a:lnTo>
                <a:lnTo>
                  <a:pt x="951" y="196"/>
                </a:lnTo>
                <a:lnTo>
                  <a:pt x="950" y="230"/>
                </a:lnTo>
                <a:lnTo>
                  <a:pt x="948" y="267"/>
                </a:lnTo>
                <a:lnTo>
                  <a:pt x="947" y="295"/>
                </a:lnTo>
                <a:lnTo>
                  <a:pt x="940" y="330"/>
                </a:lnTo>
                <a:lnTo>
                  <a:pt x="937" y="357"/>
                </a:lnTo>
                <a:lnTo>
                  <a:pt x="930" y="391"/>
                </a:lnTo>
                <a:lnTo>
                  <a:pt x="920" y="425"/>
                </a:lnTo>
                <a:lnTo>
                  <a:pt x="908" y="461"/>
                </a:lnTo>
                <a:lnTo>
                  <a:pt x="900" y="486"/>
                </a:lnTo>
                <a:lnTo>
                  <a:pt x="885" y="529"/>
                </a:lnTo>
                <a:lnTo>
                  <a:pt x="871" y="570"/>
                </a:lnTo>
                <a:lnTo>
                  <a:pt x="853" y="614"/>
                </a:lnTo>
                <a:lnTo>
                  <a:pt x="837" y="650"/>
                </a:lnTo>
                <a:lnTo>
                  <a:pt x="818" y="689"/>
                </a:lnTo>
                <a:lnTo>
                  <a:pt x="798" y="732"/>
                </a:lnTo>
                <a:lnTo>
                  <a:pt x="768" y="789"/>
                </a:lnTo>
                <a:lnTo>
                  <a:pt x="739" y="836"/>
                </a:lnTo>
                <a:lnTo>
                  <a:pt x="712" y="873"/>
                </a:lnTo>
                <a:lnTo>
                  <a:pt x="687" y="911"/>
                </a:lnTo>
                <a:lnTo>
                  <a:pt x="658" y="950"/>
                </a:lnTo>
                <a:lnTo>
                  <a:pt x="632" y="985"/>
                </a:lnTo>
                <a:lnTo>
                  <a:pt x="607" y="1018"/>
                </a:lnTo>
                <a:lnTo>
                  <a:pt x="571" y="1056"/>
                </a:lnTo>
                <a:lnTo>
                  <a:pt x="533" y="1099"/>
                </a:lnTo>
                <a:lnTo>
                  <a:pt x="500" y="1132"/>
                </a:lnTo>
                <a:lnTo>
                  <a:pt x="473" y="1163"/>
                </a:lnTo>
                <a:lnTo>
                  <a:pt x="442" y="1186"/>
                </a:lnTo>
                <a:lnTo>
                  <a:pt x="415" y="1209"/>
                </a:lnTo>
                <a:lnTo>
                  <a:pt x="386" y="1231"/>
                </a:lnTo>
                <a:lnTo>
                  <a:pt x="348" y="1258"/>
                </a:lnTo>
                <a:lnTo>
                  <a:pt x="318" y="1279"/>
                </a:lnTo>
                <a:lnTo>
                  <a:pt x="281" y="1299"/>
                </a:lnTo>
                <a:lnTo>
                  <a:pt x="219" y="1325"/>
                </a:lnTo>
                <a:lnTo>
                  <a:pt x="174" y="1339"/>
                </a:lnTo>
                <a:lnTo>
                  <a:pt x="129" y="1343"/>
                </a:lnTo>
                <a:lnTo>
                  <a:pt x="98" y="1342"/>
                </a:lnTo>
                <a:lnTo>
                  <a:pt x="59" y="1336"/>
                </a:lnTo>
                <a:lnTo>
                  <a:pt x="0" y="1434"/>
                </a:lnTo>
                <a:lnTo>
                  <a:pt x="20" y="1158"/>
                </a:lnTo>
                <a:lnTo>
                  <a:pt x="272" y="979"/>
                </a:lnTo>
                <a:lnTo>
                  <a:pt x="211" y="1078"/>
                </a:lnTo>
                <a:lnTo>
                  <a:pt x="250" y="1088"/>
                </a:lnTo>
                <a:lnTo>
                  <a:pt x="283" y="1084"/>
                </a:lnTo>
                <a:lnTo>
                  <a:pt x="318" y="1077"/>
                </a:lnTo>
                <a:lnTo>
                  <a:pt x="381" y="1052"/>
                </a:lnTo>
                <a:lnTo>
                  <a:pt x="414" y="1030"/>
                </a:lnTo>
                <a:lnTo>
                  <a:pt x="448" y="1007"/>
                </a:lnTo>
                <a:lnTo>
                  <a:pt x="483" y="979"/>
                </a:lnTo>
                <a:lnTo>
                  <a:pt x="517" y="952"/>
                </a:lnTo>
                <a:lnTo>
                  <a:pt x="546" y="924"/>
                </a:lnTo>
                <a:lnTo>
                  <a:pt x="577" y="893"/>
                </a:lnTo>
                <a:lnTo>
                  <a:pt x="613" y="857"/>
                </a:lnTo>
                <a:lnTo>
                  <a:pt x="650" y="810"/>
                </a:lnTo>
                <a:lnTo>
                  <a:pt x="682" y="769"/>
                </a:lnTo>
                <a:lnTo>
                  <a:pt x="708" y="729"/>
                </a:lnTo>
                <a:lnTo>
                  <a:pt x="742" y="678"/>
                </a:lnTo>
                <a:lnTo>
                  <a:pt x="771" y="631"/>
                </a:lnTo>
                <a:lnTo>
                  <a:pt x="793" y="594"/>
                </a:lnTo>
                <a:lnTo>
                  <a:pt x="812" y="557"/>
                </a:lnTo>
                <a:lnTo>
                  <a:pt x="834" y="511"/>
                </a:lnTo>
                <a:lnTo>
                  <a:pt x="853" y="470"/>
                </a:lnTo>
                <a:lnTo>
                  <a:pt x="869" y="426"/>
                </a:lnTo>
                <a:lnTo>
                  <a:pt x="883" y="384"/>
                </a:lnTo>
                <a:lnTo>
                  <a:pt x="900" y="322"/>
                </a:lnTo>
                <a:lnTo>
                  <a:pt x="909" y="279"/>
                </a:lnTo>
                <a:lnTo>
                  <a:pt x="915" y="234"/>
                </a:lnTo>
                <a:lnTo>
                  <a:pt x="920" y="188"/>
                </a:lnTo>
                <a:lnTo>
                  <a:pt x="917" y="162"/>
                </a:lnTo>
                <a:lnTo>
                  <a:pt x="916" y="135"/>
                </a:lnTo>
                <a:lnTo>
                  <a:pt x="911" y="112"/>
                </a:lnTo>
                <a:lnTo>
                  <a:pt x="907" y="93"/>
                </a:lnTo>
                <a:lnTo>
                  <a:pt x="903" y="77"/>
                </a:lnTo>
                <a:lnTo>
                  <a:pt x="893" y="63"/>
                </a:lnTo>
                <a:lnTo>
                  <a:pt x="884" y="51"/>
                </a:lnTo>
                <a:lnTo>
                  <a:pt x="871" y="35"/>
                </a:lnTo>
                <a:lnTo>
                  <a:pt x="831" y="0"/>
                </a:lnTo>
              </a:path>
            </a:pathLst>
          </a:custGeom>
          <a:gradFill rotWithShape="0">
            <a:gsLst>
              <a:gs pos="0">
                <a:srgbClr val="B760F9"/>
              </a:gs>
              <a:gs pos="100000">
                <a:srgbClr val="6E3A95"/>
              </a:gs>
            </a:gsLst>
            <a:lin ang="0" scaled="1"/>
          </a:gradFill>
          <a:ln w="12700" cap="rnd">
            <a:solidFill>
              <a:srgbClr val="000000"/>
            </a:solidFill>
            <a:round/>
            <a:headEnd/>
            <a:tailEnd/>
          </a:ln>
        </p:spPr>
        <p:txBody>
          <a:bodyPr/>
          <a:lstStyle/>
          <a:p>
            <a:endParaRPr lang="fa-IR"/>
          </a:p>
        </p:txBody>
      </p:sp>
      <p:sp>
        <p:nvSpPr>
          <p:cNvPr id="1034" name="Rectangle 10"/>
          <p:cNvSpPr>
            <a:spLocks noChangeArrowheads="1"/>
          </p:cNvSpPr>
          <p:nvPr/>
        </p:nvSpPr>
        <p:spPr bwMode="auto">
          <a:xfrm>
            <a:off x="5892800" y="2014538"/>
            <a:ext cx="2808288" cy="582612"/>
          </a:xfrm>
          <a:prstGeom prst="rect">
            <a:avLst/>
          </a:prstGeom>
          <a:noFill/>
          <a:ln w="12700">
            <a:noFill/>
            <a:miter lim="800000"/>
            <a:headEnd/>
            <a:tailEnd/>
          </a:ln>
        </p:spPr>
        <p:txBody>
          <a:bodyPr wrap="none" lIns="90488" tIns="44450" rIns="90488" bIns="44450">
            <a:spAutoFit/>
          </a:bodyPr>
          <a:lstStyle/>
          <a:p>
            <a:pPr algn="ctr" defTabSz="762000" rtl="0" eaLnBrk="0" hangingPunct="0"/>
            <a:r>
              <a:rPr lang="fa-IR" sz="3200" b="1">
                <a:solidFill>
                  <a:srgbClr val="FF0000"/>
                </a:solidFill>
                <a:latin typeface="Calibri" pitchFamily="34" charset="0"/>
                <a:cs typeface="B Mitra" pitchFamily="2" charset="-78"/>
              </a:rPr>
              <a:t>آینده</a:t>
            </a:r>
            <a:r>
              <a:rPr lang="fa-IR" sz="3200" b="1">
                <a:solidFill>
                  <a:srgbClr val="FF0000"/>
                </a:solidFill>
                <a:latin typeface="Calibri" pitchFamily="34" charset="0"/>
                <a:cs typeface="B Lotus" pitchFamily="2" charset="-78"/>
              </a:rPr>
              <a:t>‌</a:t>
            </a:r>
            <a:r>
              <a:rPr lang="fa-IR" sz="3200" b="1">
                <a:solidFill>
                  <a:srgbClr val="FF0000"/>
                </a:solidFill>
                <a:latin typeface="Calibri" pitchFamily="34" charset="0"/>
                <a:cs typeface="B Mitra" pitchFamily="2" charset="-78"/>
              </a:rPr>
              <a:t>هاي كلان ملي</a:t>
            </a:r>
            <a:endParaRPr lang="en-GB" sz="3200" b="1">
              <a:solidFill>
                <a:srgbClr val="FF0000"/>
              </a:solidFill>
              <a:latin typeface="Calibri" pitchFamily="34" charset="0"/>
              <a:cs typeface="B Mitra" pitchFamily="2" charset="-78"/>
            </a:endParaRPr>
          </a:p>
        </p:txBody>
      </p:sp>
      <p:sp>
        <p:nvSpPr>
          <p:cNvPr id="406539" name="Freeform 11"/>
          <p:cNvSpPr>
            <a:spLocks/>
          </p:cNvSpPr>
          <p:nvPr/>
        </p:nvSpPr>
        <p:spPr bwMode="auto">
          <a:xfrm rot="527947">
            <a:off x="1809750" y="2740025"/>
            <a:ext cx="1225550" cy="2566988"/>
          </a:xfrm>
          <a:custGeom>
            <a:avLst/>
            <a:gdLst>
              <a:gd name="T0" fmla="*/ 2147483647 w 784"/>
              <a:gd name="T1" fmla="*/ 2147483647 h 1551"/>
              <a:gd name="T2" fmla="*/ 2147483647 w 784"/>
              <a:gd name="T3" fmla="*/ 2147483647 h 1551"/>
              <a:gd name="T4" fmla="*/ 2147483647 w 784"/>
              <a:gd name="T5" fmla="*/ 2147483647 h 1551"/>
              <a:gd name="T6" fmla="*/ 2147483647 w 784"/>
              <a:gd name="T7" fmla="*/ 2147483647 h 1551"/>
              <a:gd name="T8" fmla="*/ 2147483647 w 784"/>
              <a:gd name="T9" fmla="*/ 2147483647 h 1551"/>
              <a:gd name="T10" fmla="*/ 2147483647 w 784"/>
              <a:gd name="T11" fmla="*/ 2147483647 h 1551"/>
              <a:gd name="T12" fmla="*/ 2147483647 w 784"/>
              <a:gd name="T13" fmla="*/ 2147483647 h 1551"/>
              <a:gd name="T14" fmla="*/ 2147483647 w 784"/>
              <a:gd name="T15" fmla="*/ 2147483647 h 1551"/>
              <a:gd name="T16" fmla="*/ 2147483647 w 784"/>
              <a:gd name="T17" fmla="*/ 2147483647 h 1551"/>
              <a:gd name="T18" fmla="*/ 2147483647 w 784"/>
              <a:gd name="T19" fmla="*/ 2147483647 h 1551"/>
              <a:gd name="T20" fmla="*/ 2147483647 w 784"/>
              <a:gd name="T21" fmla="*/ 2147483647 h 1551"/>
              <a:gd name="T22" fmla="*/ 2147483647 w 784"/>
              <a:gd name="T23" fmla="*/ 2147483647 h 1551"/>
              <a:gd name="T24" fmla="*/ 2147483647 w 784"/>
              <a:gd name="T25" fmla="*/ 2147483647 h 1551"/>
              <a:gd name="T26" fmla="*/ 2147483647 w 784"/>
              <a:gd name="T27" fmla="*/ 2147483647 h 1551"/>
              <a:gd name="T28" fmla="*/ 2147483647 w 784"/>
              <a:gd name="T29" fmla="*/ 2147483647 h 1551"/>
              <a:gd name="T30" fmla="*/ 2147483647 w 784"/>
              <a:gd name="T31" fmla="*/ 2147483647 h 1551"/>
              <a:gd name="T32" fmla="*/ 2147483647 w 784"/>
              <a:gd name="T33" fmla="*/ 2147483647 h 1551"/>
              <a:gd name="T34" fmla="*/ 2147483647 w 784"/>
              <a:gd name="T35" fmla="*/ 2147483647 h 1551"/>
              <a:gd name="T36" fmla="*/ 2147483647 w 784"/>
              <a:gd name="T37" fmla="*/ 2147483647 h 1551"/>
              <a:gd name="T38" fmla="*/ 2147483647 w 784"/>
              <a:gd name="T39" fmla="*/ 2147483647 h 1551"/>
              <a:gd name="T40" fmla="*/ 2147483647 w 784"/>
              <a:gd name="T41" fmla="*/ 2147483647 h 1551"/>
              <a:gd name="T42" fmla="*/ 2147483647 w 784"/>
              <a:gd name="T43" fmla="*/ 2147483647 h 1551"/>
              <a:gd name="T44" fmla="*/ 2147483647 w 784"/>
              <a:gd name="T45" fmla="*/ 2147483647 h 1551"/>
              <a:gd name="T46" fmla="*/ 2147483647 w 784"/>
              <a:gd name="T47" fmla="*/ 2147483647 h 1551"/>
              <a:gd name="T48" fmla="*/ 2147483647 w 784"/>
              <a:gd name="T49" fmla="*/ 2147483647 h 1551"/>
              <a:gd name="T50" fmla="*/ 2147483647 w 784"/>
              <a:gd name="T51" fmla="*/ 2147483647 h 1551"/>
              <a:gd name="T52" fmla="*/ 2147483647 w 784"/>
              <a:gd name="T53" fmla="*/ 2147483647 h 1551"/>
              <a:gd name="T54" fmla="*/ 2147483647 w 784"/>
              <a:gd name="T55" fmla="*/ 2147483647 h 1551"/>
              <a:gd name="T56" fmla="*/ 2147483647 w 784"/>
              <a:gd name="T57" fmla="*/ 2147483647 h 1551"/>
              <a:gd name="T58" fmla="*/ 2147483647 w 784"/>
              <a:gd name="T59" fmla="*/ 2147483647 h 1551"/>
              <a:gd name="T60" fmla="*/ 2147483647 w 784"/>
              <a:gd name="T61" fmla="*/ 2147483647 h 1551"/>
              <a:gd name="T62" fmla="*/ 2147483647 w 784"/>
              <a:gd name="T63" fmla="*/ 2147483647 h 1551"/>
              <a:gd name="T64" fmla="*/ 2147483647 w 784"/>
              <a:gd name="T65" fmla="*/ 2147483647 h 1551"/>
              <a:gd name="T66" fmla="*/ 2147483647 w 784"/>
              <a:gd name="T67" fmla="*/ 2147483647 h 1551"/>
              <a:gd name="T68" fmla="*/ 2147483647 w 784"/>
              <a:gd name="T69" fmla="*/ 2147483647 h 1551"/>
              <a:gd name="T70" fmla="*/ 2147483647 w 784"/>
              <a:gd name="T71" fmla="*/ 2147483647 h 1551"/>
              <a:gd name="T72" fmla="*/ 2147483647 w 784"/>
              <a:gd name="T73" fmla="*/ 2147483647 h 1551"/>
              <a:gd name="T74" fmla="*/ 2147483647 w 784"/>
              <a:gd name="T75" fmla="*/ 2147483647 h 1551"/>
              <a:gd name="T76" fmla="*/ 2147483647 w 784"/>
              <a:gd name="T77" fmla="*/ 2147483647 h 1551"/>
              <a:gd name="T78" fmla="*/ 2147483647 w 784"/>
              <a:gd name="T79" fmla="*/ 2147483647 h 1551"/>
              <a:gd name="T80" fmla="*/ 2147483647 w 784"/>
              <a:gd name="T81" fmla="*/ 2147483647 h 1551"/>
              <a:gd name="T82" fmla="*/ 2147483647 w 784"/>
              <a:gd name="T83" fmla="*/ 2147483647 h 1551"/>
              <a:gd name="T84" fmla="*/ 2147483647 w 784"/>
              <a:gd name="T85" fmla="*/ 0 h 15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1551"/>
              <a:gd name="T131" fmla="*/ 784 w 784"/>
              <a:gd name="T132" fmla="*/ 1551 h 15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1551">
                <a:moveTo>
                  <a:pt x="161" y="0"/>
                </a:moveTo>
                <a:lnTo>
                  <a:pt x="108" y="17"/>
                </a:lnTo>
                <a:lnTo>
                  <a:pt x="95" y="29"/>
                </a:lnTo>
                <a:lnTo>
                  <a:pt x="75" y="44"/>
                </a:lnTo>
                <a:lnTo>
                  <a:pt x="62" y="58"/>
                </a:lnTo>
                <a:lnTo>
                  <a:pt x="51" y="76"/>
                </a:lnTo>
                <a:lnTo>
                  <a:pt x="40" y="96"/>
                </a:lnTo>
                <a:lnTo>
                  <a:pt x="32" y="119"/>
                </a:lnTo>
                <a:lnTo>
                  <a:pt x="23" y="143"/>
                </a:lnTo>
                <a:lnTo>
                  <a:pt x="13" y="176"/>
                </a:lnTo>
                <a:lnTo>
                  <a:pt x="8" y="210"/>
                </a:lnTo>
                <a:lnTo>
                  <a:pt x="5" y="248"/>
                </a:lnTo>
                <a:lnTo>
                  <a:pt x="1" y="275"/>
                </a:lnTo>
                <a:lnTo>
                  <a:pt x="1" y="311"/>
                </a:lnTo>
                <a:lnTo>
                  <a:pt x="0" y="337"/>
                </a:lnTo>
                <a:lnTo>
                  <a:pt x="2" y="373"/>
                </a:lnTo>
                <a:lnTo>
                  <a:pt x="7" y="407"/>
                </a:lnTo>
                <a:lnTo>
                  <a:pt x="14" y="445"/>
                </a:lnTo>
                <a:lnTo>
                  <a:pt x="16" y="471"/>
                </a:lnTo>
                <a:lnTo>
                  <a:pt x="25" y="517"/>
                </a:lnTo>
                <a:lnTo>
                  <a:pt x="32" y="558"/>
                </a:lnTo>
                <a:lnTo>
                  <a:pt x="44" y="605"/>
                </a:lnTo>
                <a:lnTo>
                  <a:pt x="53" y="642"/>
                </a:lnTo>
                <a:lnTo>
                  <a:pt x="65" y="683"/>
                </a:lnTo>
                <a:lnTo>
                  <a:pt x="79" y="729"/>
                </a:lnTo>
                <a:lnTo>
                  <a:pt x="102" y="791"/>
                </a:lnTo>
                <a:lnTo>
                  <a:pt x="122" y="840"/>
                </a:lnTo>
                <a:lnTo>
                  <a:pt x="141" y="882"/>
                </a:lnTo>
                <a:lnTo>
                  <a:pt x="162" y="923"/>
                </a:lnTo>
                <a:lnTo>
                  <a:pt x="184" y="968"/>
                </a:lnTo>
                <a:lnTo>
                  <a:pt x="204" y="1005"/>
                </a:lnTo>
                <a:lnTo>
                  <a:pt x="224" y="1041"/>
                </a:lnTo>
                <a:lnTo>
                  <a:pt x="253" y="1086"/>
                </a:lnTo>
                <a:lnTo>
                  <a:pt x="284" y="1134"/>
                </a:lnTo>
                <a:lnTo>
                  <a:pt x="310" y="1172"/>
                </a:lnTo>
                <a:lnTo>
                  <a:pt x="334" y="1207"/>
                </a:lnTo>
                <a:lnTo>
                  <a:pt x="361" y="1234"/>
                </a:lnTo>
                <a:lnTo>
                  <a:pt x="382" y="1260"/>
                </a:lnTo>
                <a:lnTo>
                  <a:pt x="408" y="1286"/>
                </a:lnTo>
                <a:lnTo>
                  <a:pt x="440" y="1320"/>
                </a:lnTo>
                <a:lnTo>
                  <a:pt x="470" y="1346"/>
                </a:lnTo>
                <a:lnTo>
                  <a:pt x="502" y="1370"/>
                </a:lnTo>
                <a:lnTo>
                  <a:pt x="559" y="1406"/>
                </a:lnTo>
                <a:lnTo>
                  <a:pt x="601" y="1425"/>
                </a:lnTo>
                <a:lnTo>
                  <a:pt x="644" y="1438"/>
                </a:lnTo>
                <a:lnTo>
                  <a:pt x="675" y="1442"/>
                </a:lnTo>
                <a:lnTo>
                  <a:pt x="715" y="1442"/>
                </a:lnTo>
                <a:lnTo>
                  <a:pt x="758" y="1550"/>
                </a:lnTo>
                <a:lnTo>
                  <a:pt x="783" y="1273"/>
                </a:lnTo>
                <a:lnTo>
                  <a:pt x="561" y="1056"/>
                </a:lnTo>
                <a:lnTo>
                  <a:pt x="604" y="1162"/>
                </a:lnTo>
                <a:lnTo>
                  <a:pt x="567" y="1166"/>
                </a:lnTo>
                <a:lnTo>
                  <a:pt x="535" y="1158"/>
                </a:lnTo>
                <a:lnTo>
                  <a:pt x="500" y="1146"/>
                </a:lnTo>
                <a:lnTo>
                  <a:pt x="442" y="1111"/>
                </a:lnTo>
                <a:lnTo>
                  <a:pt x="411" y="1085"/>
                </a:lnTo>
                <a:lnTo>
                  <a:pt x="383" y="1056"/>
                </a:lnTo>
                <a:lnTo>
                  <a:pt x="353" y="1024"/>
                </a:lnTo>
                <a:lnTo>
                  <a:pt x="323" y="991"/>
                </a:lnTo>
                <a:lnTo>
                  <a:pt x="299" y="958"/>
                </a:lnTo>
                <a:lnTo>
                  <a:pt x="272" y="924"/>
                </a:lnTo>
                <a:lnTo>
                  <a:pt x="244" y="882"/>
                </a:lnTo>
                <a:lnTo>
                  <a:pt x="214" y="830"/>
                </a:lnTo>
                <a:lnTo>
                  <a:pt x="188" y="785"/>
                </a:lnTo>
                <a:lnTo>
                  <a:pt x="168" y="741"/>
                </a:lnTo>
                <a:lnTo>
                  <a:pt x="144" y="684"/>
                </a:lnTo>
                <a:lnTo>
                  <a:pt x="122" y="633"/>
                </a:lnTo>
                <a:lnTo>
                  <a:pt x="106" y="595"/>
                </a:lnTo>
                <a:lnTo>
                  <a:pt x="93" y="555"/>
                </a:lnTo>
                <a:lnTo>
                  <a:pt x="78" y="506"/>
                </a:lnTo>
                <a:lnTo>
                  <a:pt x="68" y="460"/>
                </a:lnTo>
                <a:lnTo>
                  <a:pt x="59" y="416"/>
                </a:lnTo>
                <a:lnTo>
                  <a:pt x="52" y="371"/>
                </a:lnTo>
                <a:lnTo>
                  <a:pt x="43" y="308"/>
                </a:lnTo>
                <a:lnTo>
                  <a:pt x="41" y="265"/>
                </a:lnTo>
                <a:lnTo>
                  <a:pt x="41" y="220"/>
                </a:lnTo>
                <a:lnTo>
                  <a:pt x="45" y="174"/>
                </a:lnTo>
                <a:lnTo>
                  <a:pt x="50" y="149"/>
                </a:lnTo>
                <a:lnTo>
                  <a:pt x="56" y="122"/>
                </a:lnTo>
                <a:lnTo>
                  <a:pt x="64" y="100"/>
                </a:lnTo>
                <a:lnTo>
                  <a:pt x="72" y="83"/>
                </a:lnTo>
                <a:lnTo>
                  <a:pt x="78" y="67"/>
                </a:lnTo>
                <a:lnTo>
                  <a:pt x="91" y="54"/>
                </a:lnTo>
                <a:lnTo>
                  <a:pt x="102" y="43"/>
                </a:lnTo>
                <a:lnTo>
                  <a:pt x="117" y="30"/>
                </a:lnTo>
                <a:lnTo>
                  <a:pt x="161" y="0"/>
                </a:lnTo>
              </a:path>
            </a:pathLst>
          </a:custGeom>
          <a:gradFill rotWithShape="0">
            <a:gsLst>
              <a:gs pos="0">
                <a:srgbClr val="5B307C"/>
              </a:gs>
              <a:gs pos="100000">
                <a:srgbClr val="B760F9"/>
              </a:gs>
            </a:gsLst>
            <a:lin ang="0" scaled="1"/>
          </a:gradFill>
          <a:ln w="12700" cap="rnd">
            <a:solidFill>
              <a:srgbClr val="000000"/>
            </a:solidFill>
            <a:round/>
            <a:headEnd/>
            <a:tailEnd/>
          </a:ln>
        </p:spPr>
        <p:txBody>
          <a:bodyPr/>
          <a:lstStyle/>
          <a:p>
            <a:endParaRPr lang="fa-IR"/>
          </a:p>
        </p:txBody>
      </p:sp>
      <p:sp>
        <p:nvSpPr>
          <p:cNvPr id="406540" name="Freeform 12"/>
          <p:cNvSpPr>
            <a:spLocks/>
          </p:cNvSpPr>
          <p:nvPr/>
        </p:nvSpPr>
        <p:spPr bwMode="auto">
          <a:xfrm rot="-908659">
            <a:off x="4921250" y="2308225"/>
            <a:ext cx="1412875" cy="2349500"/>
          </a:xfrm>
          <a:custGeom>
            <a:avLst/>
            <a:gdLst>
              <a:gd name="T0" fmla="*/ 2147483647 w 890"/>
              <a:gd name="T1" fmla="*/ 2147483647 h 1480"/>
              <a:gd name="T2" fmla="*/ 2147483647 w 890"/>
              <a:gd name="T3" fmla="*/ 2147483647 h 1480"/>
              <a:gd name="T4" fmla="*/ 2147483647 w 890"/>
              <a:gd name="T5" fmla="*/ 2147483647 h 1480"/>
              <a:gd name="T6" fmla="*/ 2147483647 w 890"/>
              <a:gd name="T7" fmla="*/ 2147483647 h 1480"/>
              <a:gd name="T8" fmla="*/ 2147483647 w 890"/>
              <a:gd name="T9" fmla="*/ 2147483647 h 1480"/>
              <a:gd name="T10" fmla="*/ 2147483647 w 890"/>
              <a:gd name="T11" fmla="*/ 2147483647 h 1480"/>
              <a:gd name="T12" fmla="*/ 2147483647 w 890"/>
              <a:gd name="T13" fmla="*/ 2147483647 h 1480"/>
              <a:gd name="T14" fmla="*/ 2147483647 w 890"/>
              <a:gd name="T15" fmla="*/ 2147483647 h 1480"/>
              <a:gd name="T16" fmla="*/ 2147483647 w 890"/>
              <a:gd name="T17" fmla="*/ 2147483647 h 1480"/>
              <a:gd name="T18" fmla="*/ 2147483647 w 890"/>
              <a:gd name="T19" fmla="*/ 2147483647 h 1480"/>
              <a:gd name="T20" fmla="*/ 2147483647 w 890"/>
              <a:gd name="T21" fmla="*/ 2147483647 h 1480"/>
              <a:gd name="T22" fmla="*/ 2147483647 w 890"/>
              <a:gd name="T23" fmla="*/ 2147483647 h 1480"/>
              <a:gd name="T24" fmla="*/ 2147483647 w 890"/>
              <a:gd name="T25" fmla="*/ 2147483647 h 1480"/>
              <a:gd name="T26" fmla="*/ 2147483647 w 890"/>
              <a:gd name="T27" fmla="*/ 2147483647 h 1480"/>
              <a:gd name="T28" fmla="*/ 2147483647 w 890"/>
              <a:gd name="T29" fmla="*/ 2147483647 h 1480"/>
              <a:gd name="T30" fmla="*/ 2147483647 w 890"/>
              <a:gd name="T31" fmla="*/ 2147483647 h 1480"/>
              <a:gd name="T32" fmla="*/ 2147483647 w 890"/>
              <a:gd name="T33" fmla="*/ 2147483647 h 1480"/>
              <a:gd name="T34" fmla="*/ 2147483647 w 890"/>
              <a:gd name="T35" fmla="*/ 2147483647 h 1480"/>
              <a:gd name="T36" fmla="*/ 2147483647 w 890"/>
              <a:gd name="T37" fmla="*/ 2147483647 h 1480"/>
              <a:gd name="T38" fmla="*/ 2147483647 w 890"/>
              <a:gd name="T39" fmla="*/ 2147483647 h 1480"/>
              <a:gd name="T40" fmla="*/ 2147483647 w 890"/>
              <a:gd name="T41" fmla="*/ 2147483647 h 1480"/>
              <a:gd name="T42" fmla="*/ 2147483647 w 890"/>
              <a:gd name="T43" fmla="*/ 2147483647 h 1480"/>
              <a:gd name="T44" fmla="*/ 2147483647 w 890"/>
              <a:gd name="T45" fmla="*/ 2147483647 h 1480"/>
              <a:gd name="T46" fmla="*/ 2147483647 w 890"/>
              <a:gd name="T47" fmla="*/ 0 h 1480"/>
              <a:gd name="T48" fmla="*/ 2147483647 w 890"/>
              <a:gd name="T49" fmla="*/ 2147483647 h 1480"/>
              <a:gd name="T50" fmla="*/ 2147483647 w 890"/>
              <a:gd name="T51" fmla="*/ 2147483647 h 1480"/>
              <a:gd name="T52" fmla="*/ 2147483647 w 890"/>
              <a:gd name="T53" fmla="*/ 2147483647 h 1480"/>
              <a:gd name="T54" fmla="*/ 2147483647 w 890"/>
              <a:gd name="T55" fmla="*/ 2147483647 h 1480"/>
              <a:gd name="T56" fmla="*/ 2147483647 w 890"/>
              <a:gd name="T57" fmla="*/ 2147483647 h 1480"/>
              <a:gd name="T58" fmla="*/ 2147483647 w 890"/>
              <a:gd name="T59" fmla="*/ 2147483647 h 1480"/>
              <a:gd name="T60" fmla="*/ 2147483647 w 890"/>
              <a:gd name="T61" fmla="*/ 2147483647 h 1480"/>
              <a:gd name="T62" fmla="*/ 2147483647 w 890"/>
              <a:gd name="T63" fmla="*/ 2147483647 h 1480"/>
              <a:gd name="T64" fmla="*/ 2147483647 w 890"/>
              <a:gd name="T65" fmla="*/ 2147483647 h 1480"/>
              <a:gd name="T66" fmla="*/ 2147483647 w 890"/>
              <a:gd name="T67" fmla="*/ 2147483647 h 1480"/>
              <a:gd name="T68" fmla="*/ 2147483647 w 890"/>
              <a:gd name="T69" fmla="*/ 2147483647 h 1480"/>
              <a:gd name="T70" fmla="*/ 2147483647 w 890"/>
              <a:gd name="T71" fmla="*/ 2147483647 h 1480"/>
              <a:gd name="T72" fmla="*/ 2147483647 w 890"/>
              <a:gd name="T73" fmla="*/ 2147483647 h 1480"/>
              <a:gd name="T74" fmla="*/ 2147483647 w 890"/>
              <a:gd name="T75" fmla="*/ 2147483647 h 1480"/>
              <a:gd name="T76" fmla="*/ 2147483647 w 890"/>
              <a:gd name="T77" fmla="*/ 2147483647 h 1480"/>
              <a:gd name="T78" fmla="*/ 2147483647 w 890"/>
              <a:gd name="T79" fmla="*/ 2147483647 h 1480"/>
              <a:gd name="T80" fmla="*/ 2147483647 w 890"/>
              <a:gd name="T81" fmla="*/ 2147483647 h 1480"/>
              <a:gd name="T82" fmla="*/ 2147483647 w 890"/>
              <a:gd name="T83" fmla="*/ 2147483647 h 1480"/>
              <a:gd name="T84" fmla="*/ 2147483647 w 890"/>
              <a:gd name="T85" fmla="*/ 2147483647 h 1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0"/>
              <a:gd name="T130" fmla="*/ 0 h 1480"/>
              <a:gd name="T131" fmla="*/ 890 w 890"/>
              <a:gd name="T132" fmla="*/ 1480 h 14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0" h="1480">
                <a:moveTo>
                  <a:pt x="132" y="1479"/>
                </a:moveTo>
                <a:lnTo>
                  <a:pt x="79" y="1455"/>
                </a:lnTo>
                <a:lnTo>
                  <a:pt x="68" y="1443"/>
                </a:lnTo>
                <a:lnTo>
                  <a:pt x="52" y="1425"/>
                </a:lnTo>
                <a:lnTo>
                  <a:pt x="40" y="1410"/>
                </a:lnTo>
                <a:lnTo>
                  <a:pt x="31" y="1392"/>
                </a:lnTo>
                <a:lnTo>
                  <a:pt x="22" y="1372"/>
                </a:lnTo>
                <a:lnTo>
                  <a:pt x="16" y="1348"/>
                </a:lnTo>
                <a:lnTo>
                  <a:pt x="9" y="1321"/>
                </a:lnTo>
                <a:lnTo>
                  <a:pt x="3" y="1286"/>
                </a:lnTo>
                <a:lnTo>
                  <a:pt x="0" y="1254"/>
                </a:lnTo>
                <a:lnTo>
                  <a:pt x="3" y="1215"/>
                </a:lnTo>
                <a:lnTo>
                  <a:pt x="3" y="1188"/>
                </a:lnTo>
                <a:lnTo>
                  <a:pt x="6" y="1153"/>
                </a:lnTo>
                <a:lnTo>
                  <a:pt x="8" y="1128"/>
                </a:lnTo>
                <a:lnTo>
                  <a:pt x="13" y="1091"/>
                </a:lnTo>
                <a:lnTo>
                  <a:pt x="21" y="1057"/>
                </a:lnTo>
                <a:lnTo>
                  <a:pt x="34" y="1022"/>
                </a:lnTo>
                <a:lnTo>
                  <a:pt x="37" y="995"/>
                </a:lnTo>
                <a:lnTo>
                  <a:pt x="52" y="950"/>
                </a:lnTo>
                <a:lnTo>
                  <a:pt x="63" y="910"/>
                </a:lnTo>
                <a:lnTo>
                  <a:pt x="79" y="863"/>
                </a:lnTo>
                <a:lnTo>
                  <a:pt x="92" y="830"/>
                </a:lnTo>
                <a:lnTo>
                  <a:pt x="108" y="787"/>
                </a:lnTo>
                <a:lnTo>
                  <a:pt x="128" y="743"/>
                </a:lnTo>
                <a:lnTo>
                  <a:pt x="156" y="685"/>
                </a:lnTo>
                <a:lnTo>
                  <a:pt x="181" y="638"/>
                </a:lnTo>
                <a:lnTo>
                  <a:pt x="204" y="599"/>
                </a:lnTo>
                <a:lnTo>
                  <a:pt x="229" y="559"/>
                </a:lnTo>
                <a:lnTo>
                  <a:pt x="257" y="516"/>
                </a:lnTo>
                <a:lnTo>
                  <a:pt x="280" y="483"/>
                </a:lnTo>
                <a:lnTo>
                  <a:pt x="304" y="450"/>
                </a:lnTo>
                <a:lnTo>
                  <a:pt x="337" y="407"/>
                </a:lnTo>
                <a:lnTo>
                  <a:pt x="374" y="362"/>
                </a:lnTo>
                <a:lnTo>
                  <a:pt x="405" y="327"/>
                </a:lnTo>
                <a:lnTo>
                  <a:pt x="431" y="297"/>
                </a:lnTo>
                <a:lnTo>
                  <a:pt x="461" y="273"/>
                </a:lnTo>
                <a:lnTo>
                  <a:pt x="484" y="247"/>
                </a:lnTo>
                <a:lnTo>
                  <a:pt x="511" y="224"/>
                </a:lnTo>
                <a:lnTo>
                  <a:pt x="547" y="192"/>
                </a:lnTo>
                <a:lnTo>
                  <a:pt x="577" y="171"/>
                </a:lnTo>
                <a:lnTo>
                  <a:pt x="615" y="149"/>
                </a:lnTo>
                <a:lnTo>
                  <a:pt x="676" y="121"/>
                </a:lnTo>
                <a:lnTo>
                  <a:pt x="719" y="107"/>
                </a:lnTo>
                <a:lnTo>
                  <a:pt x="762" y="98"/>
                </a:lnTo>
                <a:lnTo>
                  <a:pt x="795" y="97"/>
                </a:lnTo>
                <a:lnTo>
                  <a:pt x="834" y="103"/>
                </a:lnTo>
                <a:lnTo>
                  <a:pt x="889" y="0"/>
                </a:lnTo>
                <a:lnTo>
                  <a:pt x="883" y="278"/>
                </a:lnTo>
                <a:lnTo>
                  <a:pt x="642" y="470"/>
                </a:lnTo>
                <a:lnTo>
                  <a:pt x="696" y="368"/>
                </a:lnTo>
                <a:lnTo>
                  <a:pt x="659" y="361"/>
                </a:lnTo>
                <a:lnTo>
                  <a:pt x="625" y="364"/>
                </a:lnTo>
                <a:lnTo>
                  <a:pt x="589" y="372"/>
                </a:lnTo>
                <a:lnTo>
                  <a:pt x="529" y="404"/>
                </a:lnTo>
                <a:lnTo>
                  <a:pt x="495" y="425"/>
                </a:lnTo>
                <a:lnTo>
                  <a:pt x="462" y="452"/>
                </a:lnTo>
                <a:lnTo>
                  <a:pt x="429" y="479"/>
                </a:lnTo>
                <a:lnTo>
                  <a:pt x="396" y="509"/>
                </a:lnTo>
                <a:lnTo>
                  <a:pt x="368" y="541"/>
                </a:lnTo>
                <a:lnTo>
                  <a:pt x="339" y="572"/>
                </a:lnTo>
                <a:lnTo>
                  <a:pt x="307" y="610"/>
                </a:lnTo>
                <a:lnTo>
                  <a:pt x="271" y="658"/>
                </a:lnTo>
                <a:lnTo>
                  <a:pt x="241" y="700"/>
                </a:lnTo>
                <a:lnTo>
                  <a:pt x="217" y="743"/>
                </a:lnTo>
                <a:lnTo>
                  <a:pt x="188" y="795"/>
                </a:lnTo>
                <a:lnTo>
                  <a:pt x="157" y="845"/>
                </a:lnTo>
                <a:lnTo>
                  <a:pt x="139" y="881"/>
                </a:lnTo>
                <a:lnTo>
                  <a:pt x="122" y="920"/>
                </a:lnTo>
                <a:lnTo>
                  <a:pt x="101" y="966"/>
                </a:lnTo>
                <a:lnTo>
                  <a:pt x="88" y="1010"/>
                </a:lnTo>
                <a:lnTo>
                  <a:pt x="74" y="1054"/>
                </a:lnTo>
                <a:lnTo>
                  <a:pt x="62" y="1097"/>
                </a:lnTo>
                <a:lnTo>
                  <a:pt x="47" y="1160"/>
                </a:lnTo>
                <a:lnTo>
                  <a:pt x="41" y="1201"/>
                </a:lnTo>
                <a:lnTo>
                  <a:pt x="37" y="1247"/>
                </a:lnTo>
                <a:lnTo>
                  <a:pt x="35" y="1292"/>
                </a:lnTo>
                <a:lnTo>
                  <a:pt x="39" y="1317"/>
                </a:lnTo>
                <a:lnTo>
                  <a:pt x="40" y="1346"/>
                </a:lnTo>
                <a:lnTo>
                  <a:pt x="45" y="1369"/>
                </a:lnTo>
                <a:lnTo>
                  <a:pt x="52" y="1387"/>
                </a:lnTo>
                <a:lnTo>
                  <a:pt x="56" y="1402"/>
                </a:lnTo>
                <a:lnTo>
                  <a:pt x="67" y="1417"/>
                </a:lnTo>
                <a:lnTo>
                  <a:pt x="78" y="1431"/>
                </a:lnTo>
                <a:lnTo>
                  <a:pt x="91" y="1443"/>
                </a:lnTo>
                <a:lnTo>
                  <a:pt x="132" y="1479"/>
                </a:lnTo>
              </a:path>
            </a:pathLst>
          </a:custGeom>
          <a:gradFill rotWithShape="0">
            <a:gsLst>
              <a:gs pos="0">
                <a:srgbClr val="5B307C"/>
              </a:gs>
              <a:gs pos="100000">
                <a:srgbClr val="B760F9"/>
              </a:gs>
            </a:gsLst>
            <a:lin ang="0" scaled="1"/>
          </a:gradFill>
          <a:ln w="12700" cap="rnd">
            <a:solidFill>
              <a:srgbClr val="000000"/>
            </a:solidFill>
            <a:round/>
            <a:headEnd/>
            <a:tailEnd/>
          </a:ln>
        </p:spPr>
        <p:txBody>
          <a:bodyPr/>
          <a:lstStyle/>
          <a:p>
            <a:endParaRPr lang="fa-IR"/>
          </a:p>
        </p:txBody>
      </p:sp>
      <p:pic>
        <p:nvPicPr>
          <p:cNvPr id="1037" name="Picture 4" descr="C:\Documents and Settings\vakilzadeh1090\My Documents\Downloads\Logo.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0" y="6021388"/>
            <a:ext cx="1590675" cy="1023937"/>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06535"/>
                                        </p:tgtEl>
                                        <p:attrNameLst>
                                          <p:attrName>style.visibility</p:attrName>
                                        </p:attrNameLst>
                                      </p:cBhvr>
                                      <p:to>
                                        <p:strVal val="visible"/>
                                      </p:to>
                                    </p:set>
                                    <p:anim calcmode="lin" valueType="num">
                                      <p:cBhvr>
                                        <p:cTn id="7" dur="500" fill="hold"/>
                                        <p:tgtEl>
                                          <p:spTgt spid="406535"/>
                                        </p:tgtEl>
                                        <p:attrNameLst>
                                          <p:attrName>ppt_x</p:attrName>
                                        </p:attrNameLst>
                                      </p:cBhvr>
                                      <p:tavLst>
                                        <p:tav tm="0">
                                          <p:val>
                                            <p:strVal val="#ppt_x-#ppt_w/2"/>
                                          </p:val>
                                        </p:tav>
                                        <p:tav tm="100000">
                                          <p:val>
                                            <p:strVal val="#ppt_x"/>
                                          </p:val>
                                        </p:tav>
                                      </p:tavLst>
                                    </p:anim>
                                    <p:anim calcmode="lin" valueType="num">
                                      <p:cBhvr>
                                        <p:cTn id="8" dur="500" fill="hold"/>
                                        <p:tgtEl>
                                          <p:spTgt spid="406535"/>
                                        </p:tgtEl>
                                        <p:attrNameLst>
                                          <p:attrName>ppt_y</p:attrName>
                                        </p:attrNameLst>
                                      </p:cBhvr>
                                      <p:tavLst>
                                        <p:tav tm="0">
                                          <p:val>
                                            <p:strVal val="#ppt_y"/>
                                          </p:val>
                                        </p:tav>
                                        <p:tav tm="100000">
                                          <p:val>
                                            <p:strVal val="#ppt_y"/>
                                          </p:val>
                                        </p:tav>
                                      </p:tavLst>
                                    </p:anim>
                                    <p:anim calcmode="lin" valueType="num">
                                      <p:cBhvr>
                                        <p:cTn id="9" dur="500" fill="hold"/>
                                        <p:tgtEl>
                                          <p:spTgt spid="406535"/>
                                        </p:tgtEl>
                                        <p:attrNameLst>
                                          <p:attrName>ppt_w</p:attrName>
                                        </p:attrNameLst>
                                      </p:cBhvr>
                                      <p:tavLst>
                                        <p:tav tm="0">
                                          <p:val>
                                            <p:fltVal val="0"/>
                                          </p:val>
                                        </p:tav>
                                        <p:tav tm="100000">
                                          <p:val>
                                            <p:strVal val="#ppt_w"/>
                                          </p:val>
                                        </p:tav>
                                      </p:tavLst>
                                    </p:anim>
                                    <p:anim calcmode="lin" valueType="num">
                                      <p:cBhvr>
                                        <p:cTn id="10" dur="500" fill="hold"/>
                                        <p:tgtEl>
                                          <p:spTgt spid="40653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06537"/>
                                        </p:tgtEl>
                                        <p:attrNameLst>
                                          <p:attrName>style.visibility</p:attrName>
                                        </p:attrNameLst>
                                      </p:cBhvr>
                                      <p:to>
                                        <p:strVal val="visible"/>
                                      </p:to>
                                    </p:set>
                                    <p:anim calcmode="lin" valueType="num">
                                      <p:cBhvr>
                                        <p:cTn id="15" dur="500" fill="hold"/>
                                        <p:tgtEl>
                                          <p:spTgt spid="406537"/>
                                        </p:tgtEl>
                                        <p:attrNameLst>
                                          <p:attrName>ppt_x</p:attrName>
                                        </p:attrNameLst>
                                      </p:cBhvr>
                                      <p:tavLst>
                                        <p:tav tm="0">
                                          <p:val>
                                            <p:strVal val="#ppt_x"/>
                                          </p:val>
                                        </p:tav>
                                        <p:tav tm="100000">
                                          <p:val>
                                            <p:strVal val="#ppt_x"/>
                                          </p:val>
                                        </p:tav>
                                      </p:tavLst>
                                    </p:anim>
                                    <p:anim calcmode="lin" valueType="num">
                                      <p:cBhvr>
                                        <p:cTn id="16" dur="500" fill="hold"/>
                                        <p:tgtEl>
                                          <p:spTgt spid="406537"/>
                                        </p:tgtEl>
                                        <p:attrNameLst>
                                          <p:attrName>ppt_y</p:attrName>
                                        </p:attrNameLst>
                                      </p:cBhvr>
                                      <p:tavLst>
                                        <p:tav tm="0">
                                          <p:val>
                                            <p:strVal val="#ppt_y-#ppt_h/2"/>
                                          </p:val>
                                        </p:tav>
                                        <p:tav tm="100000">
                                          <p:val>
                                            <p:strVal val="#ppt_y"/>
                                          </p:val>
                                        </p:tav>
                                      </p:tavLst>
                                    </p:anim>
                                    <p:anim calcmode="lin" valueType="num">
                                      <p:cBhvr>
                                        <p:cTn id="17" dur="500" fill="hold"/>
                                        <p:tgtEl>
                                          <p:spTgt spid="406537"/>
                                        </p:tgtEl>
                                        <p:attrNameLst>
                                          <p:attrName>ppt_w</p:attrName>
                                        </p:attrNameLst>
                                      </p:cBhvr>
                                      <p:tavLst>
                                        <p:tav tm="0">
                                          <p:val>
                                            <p:strVal val="#ppt_w"/>
                                          </p:val>
                                        </p:tav>
                                        <p:tav tm="100000">
                                          <p:val>
                                            <p:strVal val="#ppt_w"/>
                                          </p:val>
                                        </p:tav>
                                      </p:tavLst>
                                    </p:anim>
                                    <p:anim calcmode="lin" valueType="num">
                                      <p:cBhvr>
                                        <p:cTn id="18" dur="500" fill="hold"/>
                                        <p:tgtEl>
                                          <p:spTgt spid="40653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06539"/>
                                        </p:tgtEl>
                                        <p:attrNameLst>
                                          <p:attrName>style.visibility</p:attrName>
                                        </p:attrNameLst>
                                      </p:cBhvr>
                                      <p:to>
                                        <p:strVal val="visible"/>
                                      </p:to>
                                    </p:set>
                                    <p:anim calcmode="lin" valueType="num">
                                      <p:cBhvr>
                                        <p:cTn id="23" dur="500" fill="hold"/>
                                        <p:tgtEl>
                                          <p:spTgt spid="406539"/>
                                        </p:tgtEl>
                                        <p:attrNameLst>
                                          <p:attrName>ppt_x</p:attrName>
                                        </p:attrNameLst>
                                      </p:cBhvr>
                                      <p:tavLst>
                                        <p:tav tm="0">
                                          <p:val>
                                            <p:strVal val="#ppt_x"/>
                                          </p:val>
                                        </p:tav>
                                        <p:tav tm="100000">
                                          <p:val>
                                            <p:strVal val="#ppt_x"/>
                                          </p:val>
                                        </p:tav>
                                      </p:tavLst>
                                    </p:anim>
                                    <p:anim calcmode="lin" valueType="num">
                                      <p:cBhvr>
                                        <p:cTn id="24" dur="500" fill="hold"/>
                                        <p:tgtEl>
                                          <p:spTgt spid="406539"/>
                                        </p:tgtEl>
                                        <p:attrNameLst>
                                          <p:attrName>ppt_y</p:attrName>
                                        </p:attrNameLst>
                                      </p:cBhvr>
                                      <p:tavLst>
                                        <p:tav tm="0">
                                          <p:val>
                                            <p:strVal val="#ppt_y-#ppt_h/2"/>
                                          </p:val>
                                        </p:tav>
                                        <p:tav tm="100000">
                                          <p:val>
                                            <p:strVal val="#ppt_y"/>
                                          </p:val>
                                        </p:tav>
                                      </p:tavLst>
                                    </p:anim>
                                    <p:anim calcmode="lin" valueType="num">
                                      <p:cBhvr>
                                        <p:cTn id="25" dur="500" fill="hold"/>
                                        <p:tgtEl>
                                          <p:spTgt spid="406539"/>
                                        </p:tgtEl>
                                        <p:attrNameLst>
                                          <p:attrName>ppt_w</p:attrName>
                                        </p:attrNameLst>
                                      </p:cBhvr>
                                      <p:tavLst>
                                        <p:tav tm="0">
                                          <p:val>
                                            <p:strVal val="#ppt_w"/>
                                          </p:val>
                                        </p:tav>
                                        <p:tav tm="100000">
                                          <p:val>
                                            <p:strVal val="#ppt_w"/>
                                          </p:val>
                                        </p:tav>
                                      </p:tavLst>
                                    </p:anim>
                                    <p:anim calcmode="lin" valueType="num">
                                      <p:cBhvr>
                                        <p:cTn id="26" dur="500" fill="hold"/>
                                        <p:tgtEl>
                                          <p:spTgt spid="40653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406540"/>
                                        </p:tgtEl>
                                        <p:attrNameLst>
                                          <p:attrName>style.visibility</p:attrName>
                                        </p:attrNameLst>
                                      </p:cBhvr>
                                      <p:to>
                                        <p:strVal val="visible"/>
                                      </p:to>
                                    </p:set>
                                    <p:anim calcmode="lin" valueType="num">
                                      <p:cBhvr>
                                        <p:cTn id="31" dur="500" fill="hold"/>
                                        <p:tgtEl>
                                          <p:spTgt spid="406540"/>
                                        </p:tgtEl>
                                        <p:attrNameLst>
                                          <p:attrName>ppt_x</p:attrName>
                                        </p:attrNameLst>
                                      </p:cBhvr>
                                      <p:tavLst>
                                        <p:tav tm="0">
                                          <p:val>
                                            <p:strVal val="#ppt_x"/>
                                          </p:val>
                                        </p:tav>
                                        <p:tav tm="100000">
                                          <p:val>
                                            <p:strVal val="#ppt_x"/>
                                          </p:val>
                                        </p:tav>
                                      </p:tavLst>
                                    </p:anim>
                                    <p:anim calcmode="lin" valueType="num">
                                      <p:cBhvr>
                                        <p:cTn id="32" dur="500" fill="hold"/>
                                        <p:tgtEl>
                                          <p:spTgt spid="406540"/>
                                        </p:tgtEl>
                                        <p:attrNameLst>
                                          <p:attrName>ppt_y</p:attrName>
                                        </p:attrNameLst>
                                      </p:cBhvr>
                                      <p:tavLst>
                                        <p:tav tm="0">
                                          <p:val>
                                            <p:strVal val="#ppt_y+#ppt_h/2"/>
                                          </p:val>
                                        </p:tav>
                                        <p:tav tm="100000">
                                          <p:val>
                                            <p:strVal val="#ppt_y"/>
                                          </p:val>
                                        </p:tav>
                                      </p:tavLst>
                                    </p:anim>
                                    <p:anim calcmode="lin" valueType="num">
                                      <p:cBhvr>
                                        <p:cTn id="33" dur="500" fill="hold"/>
                                        <p:tgtEl>
                                          <p:spTgt spid="406540"/>
                                        </p:tgtEl>
                                        <p:attrNameLst>
                                          <p:attrName>ppt_w</p:attrName>
                                        </p:attrNameLst>
                                      </p:cBhvr>
                                      <p:tavLst>
                                        <p:tav tm="0">
                                          <p:val>
                                            <p:strVal val="#ppt_w"/>
                                          </p:val>
                                        </p:tav>
                                        <p:tav tm="100000">
                                          <p:val>
                                            <p:strVal val="#ppt_w"/>
                                          </p:val>
                                        </p:tav>
                                      </p:tavLst>
                                    </p:anim>
                                    <p:anim calcmode="lin" valueType="num">
                                      <p:cBhvr>
                                        <p:cTn id="34" dur="500" fill="hold"/>
                                        <p:tgtEl>
                                          <p:spTgt spid="406540"/>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406536"/>
                                        </p:tgtEl>
                                        <p:attrNameLst>
                                          <p:attrName>style.visibility</p:attrName>
                                        </p:attrNameLst>
                                      </p:cBhvr>
                                      <p:to>
                                        <p:strVal val="visible"/>
                                      </p:to>
                                    </p:set>
                                    <p:anim calcmode="lin" valueType="num">
                                      <p:cBhvr>
                                        <p:cTn id="39" dur="500" fill="hold"/>
                                        <p:tgtEl>
                                          <p:spTgt spid="406536"/>
                                        </p:tgtEl>
                                        <p:attrNameLst>
                                          <p:attrName>ppt_x</p:attrName>
                                        </p:attrNameLst>
                                      </p:cBhvr>
                                      <p:tavLst>
                                        <p:tav tm="0">
                                          <p:val>
                                            <p:strVal val="#ppt_x+#ppt_w/2"/>
                                          </p:val>
                                        </p:tav>
                                        <p:tav tm="100000">
                                          <p:val>
                                            <p:strVal val="#ppt_x"/>
                                          </p:val>
                                        </p:tav>
                                      </p:tavLst>
                                    </p:anim>
                                    <p:anim calcmode="lin" valueType="num">
                                      <p:cBhvr>
                                        <p:cTn id="40" dur="500" fill="hold"/>
                                        <p:tgtEl>
                                          <p:spTgt spid="406536"/>
                                        </p:tgtEl>
                                        <p:attrNameLst>
                                          <p:attrName>ppt_y</p:attrName>
                                        </p:attrNameLst>
                                      </p:cBhvr>
                                      <p:tavLst>
                                        <p:tav tm="0">
                                          <p:val>
                                            <p:strVal val="#ppt_y"/>
                                          </p:val>
                                        </p:tav>
                                        <p:tav tm="100000">
                                          <p:val>
                                            <p:strVal val="#ppt_y"/>
                                          </p:val>
                                        </p:tav>
                                      </p:tavLst>
                                    </p:anim>
                                    <p:anim calcmode="lin" valueType="num">
                                      <p:cBhvr>
                                        <p:cTn id="41" dur="500" fill="hold"/>
                                        <p:tgtEl>
                                          <p:spTgt spid="406536"/>
                                        </p:tgtEl>
                                        <p:attrNameLst>
                                          <p:attrName>ppt_w</p:attrName>
                                        </p:attrNameLst>
                                      </p:cBhvr>
                                      <p:tavLst>
                                        <p:tav tm="0">
                                          <p:val>
                                            <p:fltVal val="0"/>
                                          </p:val>
                                        </p:tav>
                                        <p:tav tm="100000">
                                          <p:val>
                                            <p:strVal val="#ppt_w"/>
                                          </p:val>
                                        </p:tav>
                                      </p:tavLst>
                                    </p:anim>
                                    <p:anim calcmode="lin" valueType="num">
                                      <p:cBhvr>
                                        <p:cTn id="42" dur="500" fill="hold"/>
                                        <p:tgtEl>
                                          <p:spTgt spid="4065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5" grpId="0" animBg="1"/>
      <p:bldP spid="406536" grpId="0" animBg="1"/>
      <p:bldP spid="406537" grpId="0" animBg="1"/>
      <p:bldP spid="406539" grpId="0" animBg="1"/>
      <p:bldP spid="40654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148C753-099A-46E6-97CF-BCF2E4354EC7}" type="slidenum">
              <a:rPr lang="fa-IR"/>
              <a:pPr>
                <a:defRPr/>
              </a:pPr>
              <a:t>60</a:t>
            </a:fld>
            <a:endParaRPr lang="en-US"/>
          </a:p>
        </p:txBody>
      </p:sp>
      <p:sp>
        <p:nvSpPr>
          <p:cNvPr id="28675" name="AutoShape 2"/>
          <p:cNvSpPr>
            <a:spLocks noGrp="1" noChangeArrowheads="1"/>
          </p:cNvSpPr>
          <p:nvPr>
            <p:ph type="title"/>
          </p:nvPr>
        </p:nvSpPr>
        <p:spPr>
          <a:xfrm>
            <a:off x="539750" y="404813"/>
            <a:ext cx="8229600" cy="1143000"/>
          </a:xfrm>
        </p:spPr>
        <p:txBody>
          <a:bodyPr/>
          <a:lstStyle/>
          <a:p>
            <a:pPr algn="ctr"/>
            <a:r>
              <a:rPr lang="fa-IR" sz="3200" smtClean="0">
                <a:solidFill>
                  <a:srgbClr val="FF0000"/>
                </a:solidFill>
                <a:cs typeface="B Titr" pitchFamily="2" charset="-78"/>
              </a:rPr>
              <a:t>مسیر تاریخی تکوین آینده پژوهی</a:t>
            </a:r>
            <a:endParaRPr lang="en-US" sz="3200" smtClean="0">
              <a:solidFill>
                <a:srgbClr val="FF0000"/>
              </a:solidFill>
              <a:cs typeface="B Titr" pitchFamily="2" charset="-78"/>
            </a:endParaRPr>
          </a:p>
        </p:txBody>
      </p:sp>
      <p:sp>
        <p:nvSpPr>
          <p:cNvPr id="28676" name="Rectangle 3"/>
          <p:cNvSpPr>
            <a:spLocks noGrp="1" noChangeArrowheads="1"/>
          </p:cNvSpPr>
          <p:nvPr>
            <p:ph type="body" idx="1"/>
          </p:nvPr>
        </p:nvSpPr>
        <p:spPr>
          <a:xfrm>
            <a:off x="179388" y="2133600"/>
            <a:ext cx="8856662" cy="2374900"/>
          </a:xfrm>
        </p:spPr>
        <p:txBody>
          <a:bodyPr/>
          <a:lstStyle/>
          <a:p>
            <a:pPr>
              <a:buFont typeface="Wingdings" pitchFamily="2" charset="2"/>
              <a:buNone/>
            </a:pPr>
            <a:r>
              <a:rPr lang="fa-IR" sz="2400" b="1" smtClean="0">
                <a:solidFill>
                  <a:srgbClr val="0066CC"/>
                </a:solidFill>
                <a:cs typeface="B Mitra" pitchFamily="2" charset="-78"/>
              </a:rPr>
              <a:t>ستاره بینی:</a:t>
            </a:r>
          </a:p>
          <a:p>
            <a:pPr>
              <a:buFont typeface="Wingdings" pitchFamily="2" charset="2"/>
              <a:buNone/>
            </a:pPr>
            <a:r>
              <a:rPr lang="fa-IR" sz="2400" smtClean="0">
                <a:cs typeface="B Nazanin" pitchFamily="2" charset="-78"/>
              </a:rPr>
              <a:t>جهان هستی از الگوهای نگاشت یافته و ترسیم شده برخوردار است که در حرکت ستاره ها نهفته است</a:t>
            </a:r>
            <a:r>
              <a:rPr lang="fa-IR" sz="2400" smtClean="0">
                <a:cs typeface="B Mitra" pitchFamily="2" charset="-78"/>
              </a:rPr>
              <a:t> </a:t>
            </a:r>
          </a:p>
          <a:p>
            <a:pPr>
              <a:buFont typeface="Wingdings" pitchFamily="2" charset="2"/>
              <a:buNone/>
            </a:pPr>
            <a:endParaRPr lang="en-US" sz="2400" smtClean="0">
              <a:cs typeface="B Mitra" pitchFamily="2" charset="-78"/>
            </a:endParaRPr>
          </a:p>
        </p:txBody>
      </p:sp>
      <p:sp>
        <p:nvSpPr>
          <p:cNvPr id="28677" name="Text Box 4"/>
          <p:cNvSpPr txBox="1">
            <a:spLocks noChangeArrowheads="1"/>
          </p:cNvSpPr>
          <p:nvPr/>
        </p:nvSpPr>
        <p:spPr bwMode="auto">
          <a:xfrm>
            <a:off x="1066800" y="4937125"/>
            <a:ext cx="7391400" cy="1016000"/>
          </a:xfrm>
          <a:prstGeom prst="rect">
            <a:avLst/>
          </a:prstGeom>
          <a:noFill/>
          <a:ln w="9525">
            <a:noFill/>
            <a:miter lim="800000"/>
            <a:headEnd/>
            <a:tailEnd/>
          </a:ln>
        </p:spPr>
        <p:txBody>
          <a:bodyPr>
            <a:spAutoFit/>
          </a:bodyPr>
          <a:lstStyle/>
          <a:p>
            <a:pPr>
              <a:spcBef>
                <a:spcPct val="50000"/>
              </a:spcBef>
              <a:buFontTx/>
              <a:buChar char="-"/>
            </a:pPr>
            <a:r>
              <a:rPr lang="fa-IR" sz="2400">
                <a:cs typeface="B Mitra" pitchFamily="2" charset="-78"/>
              </a:rPr>
              <a:t> هدف آن پیش گویی برای پرهیز از مخاطرات است </a:t>
            </a:r>
          </a:p>
          <a:p>
            <a:pPr>
              <a:spcBef>
                <a:spcPct val="50000"/>
              </a:spcBef>
              <a:buFontTx/>
              <a:buChar char="-"/>
            </a:pPr>
            <a:r>
              <a:rPr lang="fa-IR" sz="2400">
                <a:cs typeface="B Mitra" pitchFamily="2" charset="-78"/>
              </a:rPr>
              <a:t> کنترل فردی آینده از راه پیش گویی </a:t>
            </a:r>
            <a:endParaRPr lang="en-US" sz="240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5538"/>
            <a:ext cx="8229600" cy="5399087"/>
          </a:xfrm>
        </p:spPr>
        <p:txBody>
          <a:bodyPr anchor="ctr"/>
          <a:lstStyle/>
          <a:p>
            <a:pPr>
              <a:lnSpc>
                <a:spcPct val="250000"/>
              </a:lnSpc>
              <a:buFont typeface="Wingdings 3" pitchFamily="18" charset="2"/>
              <a:buNone/>
            </a:pPr>
            <a:r>
              <a:rPr lang="fa-IR" sz="2000" dirty="0" smtClean="0">
                <a:cs typeface="B Nazanin" pitchFamily="2" charset="-78"/>
              </a:rPr>
              <a:t>1- آینده محتوم و از پیش رقم خورده است، پس می توان آن را پیش بینی کرد.</a:t>
            </a:r>
          </a:p>
          <a:p>
            <a:pPr>
              <a:lnSpc>
                <a:spcPct val="250000"/>
              </a:lnSpc>
              <a:buFont typeface="Wingdings 3" pitchFamily="18" charset="2"/>
              <a:buNone/>
            </a:pPr>
            <a:r>
              <a:rPr lang="fa-IR" sz="2000" dirty="0" smtClean="0">
                <a:cs typeface="B Nazanin" pitchFamily="2" charset="-78"/>
              </a:rPr>
              <a:t>2- آینده با عدم قطعیت همراه است و انتخاب آن از میان گزینه های بدیل، امکان پذیر است.</a:t>
            </a:r>
          </a:p>
          <a:p>
            <a:pPr>
              <a:lnSpc>
                <a:spcPct val="250000"/>
              </a:lnSpc>
              <a:buFont typeface="Wingdings 3" pitchFamily="18" charset="2"/>
              <a:buNone/>
            </a:pPr>
            <a:endParaRPr lang="fa-IR" sz="2000" dirty="0" smtClean="0">
              <a:cs typeface="B Nazanin" pitchFamily="2" charset="-78"/>
            </a:endParaRPr>
          </a:p>
          <a:p>
            <a:pPr>
              <a:lnSpc>
                <a:spcPct val="250000"/>
              </a:lnSpc>
              <a:buFont typeface="Wingdings" pitchFamily="2" charset="2"/>
              <a:buChar char="q"/>
            </a:pPr>
            <a:endParaRPr lang="fa-IR" sz="2000" dirty="0" smtClean="0">
              <a:cs typeface="B Nazanin" pitchFamily="2" charset="-78"/>
            </a:endParaRPr>
          </a:p>
        </p:txBody>
      </p:sp>
      <p:sp>
        <p:nvSpPr>
          <p:cNvPr id="3" name="Title 2"/>
          <p:cNvSpPr>
            <a:spLocks noGrp="1"/>
          </p:cNvSpPr>
          <p:nvPr>
            <p:ph type="title"/>
          </p:nvPr>
        </p:nvSpPr>
        <p:spPr/>
        <p:txBody>
          <a:bodyPr/>
          <a:lstStyle/>
          <a:p>
            <a:pPr algn="ctr" fontAlgn="auto">
              <a:spcAft>
                <a:spcPts val="0"/>
              </a:spcAft>
              <a:defRPr/>
            </a:pPr>
            <a:r>
              <a:rPr lang="fa-IR" sz="2400" b="0" dirty="0" smtClean="0">
                <a:solidFill>
                  <a:srgbClr val="FF0000"/>
                </a:solidFill>
                <a:cs typeface="B Titr" pitchFamily="2" charset="-78"/>
              </a:rPr>
              <a:t>تفکر آینده نگر - پیشینه</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157549525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1000"/>
                                        <p:tgtEl>
                                          <p:spTgt spid="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BF54608-33B6-4E37-91FE-4AA8B813BC4C}" type="slidenum">
              <a:rPr lang="fa-IR"/>
              <a:pPr>
                <a:defRPr/>
              </a:pPr>
              <a:t>62</a:t>
            </a:fld>
            <a:endParaRPr lang="en-US"/>
          </a:p>
        </p:txBody>
      </p:sp>
      <p:sp>
        <p:nvSpPr>
          <p:cNvPr id="29699" name="AutoShape 2"/>
          <p:cNvSpPr>
            <a:spLocks noGrp="1" noChangeArrowheads="1"/>
          </p:cNvSpPr>
          <p:nvPr>
            <p:ph type="title"/>
          </p:nvPr>
        </p:nvSpPr>
        <p:spPr/>
        <p:txBody>
          <a:bodyPr/>
          <a:lstStyle/>
          <a:p>
            <a:pPr algn="ctr"/>
            <a:r>
              <a:rPr lang="fa-IR" sz="3600" smtClean="0">
                <a:solidFill>
                  <a:srgbClr val="FF0000"/>
                </a:solidFill>
                <a:cs typeface="B Titr" pitchFamily="2" charset="-78"/>
              </a:rPr>
              <a:t>مسیر تاریخی تکوین آینده پژوهی</a:t>
            </a:r>
            <a:endParaRPr lang="en-US" sz="3600" smtClean="0">
              <a:solidFill>
                <a:srgbClr val="FF0000"/>
              </a:solidFill>
              <a:cs typeface="B Titr" pitchFamily="2" charset="-78"/>
            </a:endParaRPr>
          </a:p>
        </p:txBody>
      </p:sp>
      <p:sp>
        <p:nvSpPr>
          <p:cNvPr id="29700" name="Rectangle 3"/>
          <p:cNvSpPr>
            <a:spLocks noGrp="1" noChangeArrowheads="1"/>
          </p:cNvSpPr>
          <p:nvPr>
            <p:ph type="body" idx="1"/>
          </p:nvPr>
        </p:nvSpPr>
        <p:spPr>
          <a:xfrm>
            <a:off x="395288" y="2362200"/>
            <a:ext cx="8497887" cy="1828800"/>
          </a:xfrm>
        </p:spPr>
        <p:txBody>
          <a:bodyPr/>
          <a:lstStyle/>
          <a:p>
            <a:pPr>
              <a:buFont typeface="Wingdings" pitchFamily="2" charset="2"/>
              <a:buNone/>
            </a:pPr>
            <a:r>
              <a:rPr lang="fa-IR" sz="3200" b="1" smtClean="0">
                <a:solidFill>
                  <a:srgbClr val="0066CC"/>
                </a:solidFill>
                <a:cs typeface="B Mitra" pitchFamily="2" charset="-78"/>
              </a:rPr>
              <a:t>پیش گویی:</a:t>
            </a:r>
          </a:p>
          <a:p>
            <a:pPr algn="ctr">
              <a:buFont typeface="Wingdings" pitchFamily="2" charset="2"/>
              <a:buNone/>
            </a:pPr>
            <a:r>
              <a:rPr lang="fa-IR" sz="2400" i="1" smtClean="0">
                <a:cs typeface="B Nazanin" pitchFamily="2" charset="-78"/>
              </a:rPr>
              <a:t>افرادی خاص به سطوح عمیق تر ذهن دسترسی دارند (فرض) و می توانند آینده را ببینند</a:t>
            </a:r>
          </a:p>
          <a:p>
            <a:pPr>
              <a:buFont typeface="Wingdings" pitchFamily="2" charset="2"/>
              <a:buNone/>
            </a:pPr>
            <a:endParaRPr lang="en-US" sz="3200" i="1" smtClean="0">
              <a:cs typeface="B Nazanin" pitchFamily="2" charset="-78"/>
            </a:endParaRPr>
          </a:p>
        </p:txBody>
      </p:sp>
      <p:sp>
        <p:nvSpPr>
          <p:cNvPr id="29701" name="Text Box 4"/>
          <p:cNvSpPr txBox="1">
            <a:spLocks noChangeArrowheads="1"/>
          </p:cNvSpPr>
          <p:nvPr/>
        </p:nvSpPr>
        <p:spPr bwMode="auto">
          <a:xfrm>
            <a:off x="611188" y="4419600"/>
            <a:ext cx="8228012" cy="1754188"/>
          </a:xfrm>
          <a:prstGeom prst="rect">
            <a:avLst/>
          </a:prstGeom>
          <a:noFill/>
          <a:ln w="9525">
            <a:noFill/>
            <a:miter lim="800000"/>
            <a:headEnd/>
            <a:tailEnd/>
          </a:ln>
        </p:spPr>
        <p:txBody>
          <a:bodyPr>
            <a:spAutoFit/>
          </a:bodyPr>
          <a:lstStyle/>
          <a:p>
            <a:pPr>
              <a:spcBef>
                <a:spcPct val="50000"/>
              </a:spcBef>
              <a:buFontTx/>
              <a:buChar char="-"/>
            </a:pPr>
            <a:r>
              <a:rPr lang="fa-IR" sz="2400">
                <a:cs typeface="B Mitra" pitchFamily="2" charset="-78"/>
              </a:rPr>
              <a:t> مبتنی بر بیان روابط (برای مثال، میان حرکت ستاره ها) نیست، بلکه دارای ماهیتی چشم اندازساز و بصیر است. </a:t>
            </a:r>
          </a:p>
          <a:p>
            <a:pPr>
              <a:spcBef>
                <a:spcPct val="50000"/>
              </a:spcBef>
              <a:buFontTx/>
              <a:buChar char="-"/>
            </a:pPr>
            <a:r>
              <a:rPr lang="fa-IR" sz="2400">
                <a:cs typeface="B Mitra" pitchFamily="2" charset="-78"/>
              </a:rPr>
              <a:t> از پیش گویی برای خلق نظام ها و جهان هایی تازه (نه پیش بینی رویدادهای خاص) استفاده می شود. </a:t>
            </a:r>
            <a:endParaRPr lang="en-US" sz="240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77268" y="758826"/>
            <a:ext cx="4589463"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370518" y="3861048"/>
            <a:ext cx="566737" cy="346075"/>
          </a:xfrm>
          <a:prstGeom prst="rect">
            <a:avLst/>
          </a:prstGeom>
          <a:solidFill>
            <a:schemeClr val="bg1"/>
          </a:solidFill>
          <a:ln w="9525">
            <a:solidFill>
              <a:srgbClr val="FF3300"/>
            </a:solidFill>
            <a:miter lim="800000"/>
            <a:headEnd/>
            <a:tailEnd/>
          </a:ln>
        </p:spPr>
        <p:txBody>
          <a:bodyPr wrap="none">
            <a:spAutoFit/>
          </a:bodyP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eaLnBrk="1" hangingPunct="1"/>
            <a:r>
              <a:rPr lang="de-DE" b="1">
                <a:solidFill>
                  <a:srgbClr val="FF3300"/>
                </a:solidFill>
              </a:rPr>
              <a:t>NO!</a:t>
            </a:r>
            <a:endParaRPr lang="en-US" b="1">
              <a:solidFill>
                <a:srgbClr val="FF3300"/>
              </a:solidFill>
            </a:endParaRPr>
          </a:p>
        </p:txBody>
      </p:sp>
      <p:sp>
        <p:nvSpPr>
          <p:cNvPr id="6" name="Line 3"/>
          <p:cNvSpPr>
            <a:spLocks noChangeShapeType="1"/>
          </p:cNvSpPr>
          <p:nvPr/>
        </p:nvSpPr>
        <p:spPr bwMode="auto">
          <a:xfrm flipV="1">
            <a:off x="1451768" y="863600"/>
            <a:ext cx="6240463" cy="51308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a:p>
        </p:txBody>
      </p:sp>
    </p:spTree>
    <p:extLst>
      <p:ext uri="{BB962C8B-B14F-4D97-AF65-F5344CB8AC3E}">
        <p14:creationId xmlns:p14="http://schemas.microsoft.com/office/powerpoint/2010/main" val="1649676044"/>
      </p:ext>
    </p:extLst>
  </p:cSld>
  <p:clrMapOvr>
    <a:masterClrMapping/>
  </p:clrMapOvr>
  <p:transition>
    <p:comb/>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73CF5F-8BE0-4F4A-885D-0F599D56115C}" type="slidenum">
              <a:rPr lang="fa-IR"/>
              <a:pPr>
                <a:defRPr/>
              </a:pPr>
              <a:t>64</a:t>
            </a:fld>
            <a:endParaRPr lang="en-US"/>
          </a:p>
        </p:txBody>
      </p:sp>
      <p:sp>
        <p:nvSpPr>
          <p:cNvPr id="30723" name="AutoShape 2"/>
          <p:cNvSpPr>
            <a:spLocks noGrp="1" noChangeArrowheads="1"/>
          </p:cNvSpPr>
          <p:nvPr>
            <p:ph type="title"/>
          </p:nvPr>
        </p:nvSpPr>
        <p:spPr/>
        <p:txBody>
          <a:bodyPr/>
          <a:lstStyle/>
          <a:p>
            <a:pPr algn="ctr"/>
            <a:r>
              <a:rPr lang="fa-IR" sz="4000" smtClean="0">
                <a:solidFill>
                  <a:srgbClr val="FF0000"/>
                </a:solidFill>
                <a:cs typeface="B Titr" pitchFamily="2" charset="-78"/>
              </a:rPr>
              <a:t>مسیر تاریخی تکوین آینده پژوهی</a:t>
            </a:r>
            <a:endParaRPr lang="en-US" sz="4000" smtClean="0">
              <a:solidFill>
                <a:srgbClr val="FF0000"/>
              </a:solidFill>
              <a:cs typeface="B Titr" pitchFamily="2" charset="-78"/>
            </a:endParaRPr>
          </a:p>
        </p:txBody>
      </p:sp>
      <p:sp>
        <p:nvSpPr>
          <p:cNvPr id="30724" name="Rectangle 3"/>
          <p:cNvSpPr>
            <a:spLocks noGrp="1" noChangeArrowheads="1"/>
          </p:cNvSpPr>
          <p:nvPr>
            <p:ph type="body" idx="1"/>
          </p:nvPr>
        </p:nvSpPr>
        <p:spPr>
          <a:xfrm>
            <a:off x="917575" y="2600325"/>
            <a:ext cx="7693025" cy="3724275"/>
          </a:xfrm>
        </p:spPr>
        <p:txBody>
          <a:bodyPr/>
          <a:lstStyle/>
          <a:p>
            <a:pPr>
              <a:lnSpc>
                <a:spcPct val="200000"/>
              </a:lnSpc>
              <a:buFont typeface="Wingdings" pitchFamily="2" charset="2"/>
              <a:buNone/>
            </a:pPr>
            <a:r>
              <a:rPr lang="fa-IR" sz="2400" b="1" smtClean="0">
                <a:solidFill>
                  <a:srgbClr val="0066CC"/>
                </a:solidFill>
                <a:cs typeface="B Mitra" pitchFamily="2" charset="-78"/>
              </a:rPr>
              <a:t>پیش نگری:</a:t>
            </a:r>
            <a:r>
              <a:rPr lang="fa-IR" sz="2400" smtClean="0">
                <a:cs typeface="B Mitra" pitchFamily="2" charset="-78"/>
              </a:rPr>
              <a:t> </a:t>
            </a:r>
          </a:p>
          <a:p>
            <a:pPr>
              <a:lnSpc>
                <a:spcPct val="200000"/>
              </a:lnSpc>
              <a:buFont typeface="Wingdings" pitchFamily="2" charset="2"/>
              <a:buChar char="ü"/>
            </a:pPr>
            <a:r>
              <a:rPr lang="fa-IR" sz="2400" smtClean="0">
                <a:cs typeface="B Mitra" pitchFamily="2" charset="-78"/>
              </a:rPr>
              <a:t>تکنیک دلخواه برنامه ریزان، اقتصاددانان و دانشمندان علوم اجتماعی است. </a:t>
            </a:r>
          </a:p>
          <a:p>
            <a:pPr>
              <a:lnSpc>
                <a:spcPct val="200000"/>
              </a:lnSpc>
              <a:buFont typeface="Wingdings" pitchFamily="2" charset="2"/>
              <a:buChar char="ü"/>
            </a:pPr>
            <a:r>
              <a:rPr lang="fa-IR" sz="2400" smtClean="0">
                <a:cs typeface="B Mitra" pitchFamily="2" charset="-78"/>
              </a:rPr>
              <a:t>تلاش برای ثبات بیشتر جهان و کنترل آینده </a:t>
            </a:r>
          </a:p>
          <a:p>
            <a:pPr>
              <a:lnSpc>
                <a:spcPct val="200000"/>
              </a:lnSpc>
              <a:buFont typeface="Wingdings" pitchFamily="2" charset="2"/>
              <a:buChar char="ü"/>
            </a:pPr>
            <a:r>
              <a:rPr lang="fa-IR" sz="2400" smtClean="0">
                <a:cs typeface="B Mitra" pitchFamily="2" charset="-78"/>
              </a:rPr>
              <a:t>تصمیم گیران با دسترسی به اطلاعات بهنگام و بیشتر می توانند تصمیم های خردمندانه تری بگیرند.</a:t>
            </a:r>
            <a:endParaRPr lang="en-US" sz="2400" smtClean="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42988" y="765175"/>
            <a:ext cx="7024687" cy="1143000"/>
          </a:xfrm>
        </p:spPr>
        <p:txBody>
          <a:bodyPr/>
          <a:lstStyle/>
          <a:p>
            <a:pPr algn="ctr"/>
            <a:r>
              <a:rPr lang="fa-IR" sz="2800" smtClean="0">
                <a:solidFill>
                  <a:srgbClr val="FF0000"/>
                </a:solidFill>
                <a:cs typeface="B Titr" pitchFamily="2" charset="-78"/>
              </a:rPr>
              <a:t>آینده پژوهی در جست و جوی واقعیت</a:t>
            </a:r>
          </a:p>
        </p:txBody>
      </p:sp>
      <p:sp>
        <p:nvSpPr>
          <p:cNvPr id="31747" name="Content Placeholder 2"/>
          <p:cNvSpPr>
            <a:spLocks noGrp="1"/>
          </p:cNvSpPr>
          <p:nvPr>
            <p:ph idx="1"/>
          </p:nvPr>
        </p:nvSpPr>
        <p:spPr/>
        <p:txBody>
          <a:bodyPr/>
          <a:lstStyle/>
          <a:p>
            <a:pPr>
              <a:lnSpc>
                <a:spcPct val="200000"/>
              </a:lnSpc>
            </a:pPr>
            <a:r>
              <a:rPr lang="fa-IR" smtClean="0">
                <a:cs typeface="B Nazanin" pitchFamily="2" charset="-78"/>
              </a:rPr>
              <a:t>سنت امریکایی(تجربی)</a:t>
            </a:r>
          </a:p>
          <a:p>
            <a:pPr>
              <a:lnSpc>
                <a:spcPct val="200000"/>
              </a:lnSpc>
            </a:pPr>
            <a:r>
              <a:rPr lang="fa-IR" smtClean="0">
                <a:cs typeface="B Nazanin" pitchFamily="2" charset="-78"/>
              </a:rPr>
              <a:t>سنت اروپایی(انتقادی)</a:t>
            </a:r>
          </a:p>
          <a:p>
            <a:pPr>
              <a:lnSpc>
                <a:spcPct val="200000"/>
              </a:lnSpc>
            </a:pPr>
            <a:r>
              <a:rPr lang="fa-IR" smtClean="0">
                <a:cs typeface="B Nazanin" pitchFamily="2" charset="-78"/>
              </a:rPr>
              <a:t>سنت چند فرهنگی</a:t>
            </a:r>
          </a:p>
          <a:p>
            <a:pPr>
              <a:lnSpc>
                <a:spcPct val="200000"/>
              </a:lnSpc>
            </a:pPr>
            <a:r>
              <a:rPr lang="fa-IR" smtClean="0">
                <a:cs typeface="B Nazanin" pitchFamily="2" charset="-78"/>
              </a:rPr>
              <a:t>سنت آینده های یکپارچه(انتگرال)</a:t>
            </a:r>
          </a:p>
        </p:txBody>
      </p:sp>
    </p:spTree>
  </p:cSld>
  <p:clrMapOvr>
    <a:masterClrMapping/>
  </p:clrMapOvr>
  <p:transition>
    <p:comb/>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42988" y="115888"/>
            <a:ext cx="7024687" cy="1143000"/>
          </a:xfrm>
        </p:spPr>
        <p:txBody>
          <a:bodyPr/>
          <a:lstStyle/>
          <a:p>
            <a:pPr algn="ctr"/>
            <a:r>
              <a:rPr lang="fa-IR" sz="2800" smtClean="0">
                <a:solidFill>
                  <a:srgbClr val="FF0000"/>
                </a:solidFill>
                <a:cs typeface="B Titr" pitchFamily="2" charset="-78"/>
              </a:rPr>
              <a:t>رویکرد انتگرال در نمایی کلی</a:t>
            </a:r>
          </a:p>
        </p:txBody>
      </p:sp>
      <p:graphicFrame>
        <p:nvGraphicFramePr>
          <p:cNvPr id="6" name="Content Placeholder 5"/>
          <p:cNvGraphicFramePr>
            <a:graphicFrameLocks noGrp="1"/>
          </p:cNvGraphicFramePr>
          <p:nvPr>
            <p:ph idx="1"/>
          </p:nvPr>
        </p:nvGraphicFramePr>
        <p:xfrm>
          <a:off x="467544" y="155679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Right Arrow 7"/>
          <p:cNvSpPr/>
          <p:nvPr/>
        </p:nvSpPr>
        <p:spPr>
          <a:xfrm>
            <a:off x="2586038" y="3730625"/>
            <a:ext cx="3929062" cy="142875"/>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endParaRPr lang="fa-IR"/>
          </a:p>
        </p:txBody>
      </p:sp>
      <p:sp>
        <p:nvSpPr>
          <p:cNvPr id="9" name="Up-Down Arrow 8"/>
          <p:cNvSpPr/>
          <p:nvPr/>
        </p:nvSpPr>
        <p:spPr>
          <a:xfrm>
            <a:off x="4500563" y="1785938"/>
            <a:ext cx="142875" cy="407193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endParaRPr lang="fa-IR"/>
          </a:p>
        </p:txBody>
      </p:sp>
      <p:sp>
        <p:nvSpPr>
          <p:cNvPr id="32774" name="TextBox 9"/>
          <p:cNvSpPr txBox="1">
            <a:spLocks noChangeArrowheads="1"/>
          </p:cNvSpPr>
          <p:nvPr/>
        </p:nvSpPr>
        <p:spPr bwMode="auto">
          <a:xfrm>
            <a:off x="7143750" y="2571750"/>
            <a:ext cx="1143000" cy="369888"/>
          </a:xfrm>
          <a:prstGeom prst="rect">
            <a:avLst/>
          </a:prstGeom>
          <a:noFill/>
          <a:ln w="9525">
            <a:noFill/>
            <a:miter lim="800000"/>
            <a:headEnd/>
            <a:tailEnd/>
          </a:ln>
        </p:spPr>
        <p:txBody>
          <a:bodyPr>
            <a:spAutoFit/>
          </a:bodyPr>
          <a:lstStyle/>
          <a:p>
            <a:pPr algn="ctr"/>
            <a:r>
              <a:rPr lang="fa-IR" b="1">
                <a:cs typeface="B Nazanin" pitchFamily="2" charset="-78"/>
              </a:rPr>
              <a:t>او</a:t>
            </a:r>
          </a:p>
        </p:txBody>
      </p:sp>
      <p:sp>
        <p:nvSpPr>
          <p:cNvPr id="32775" name="TextBox 10"/>
          <p:cNvSpPr txBox="1">
            <a:spLocks noChangeArrowheads="1"/>
          </p:cNvSpPr>
          <p:nvPr/>
        </p:nvSpPr>
        <p:spPr bwMode="auto">
          <a:xfrm>
            <a:off x="7215188" y="4929188"/>
            <a:ext cx="1143000" cy="369887"/>
          </a:xfrm>
          <a:prstGeom prst="rect">
            <a:avLst/>
          </a:prstGeom>
          <a:noFill/>
          <a:ln w="9525">
            <a:noFill/>
            <a:miter lim="800000"/>
            <a:headEnd/>
            <a:tailEnd/>
          </a:ln>
        </p:spPr>
        <p:txBody>
          <a:bodyPr>
            <a:spAutoFit/>
          </a:bodyPr>
          <a:lstStyle/>
          <a:p>
            <a:pPr algn="ctr"/>
            <a:r>
              <a:rPr lang="fa-IR" b="1">
                <a:cs typeface="B Nazanin" pitchFamily="2" charset="-78"/>
              </a:rPr>
              <a:t>آن ها</a:t>
            </a:r>
          </a:p>
        </p:txBody>
      </p:sp>
      <p:sp>
        <p:nvSpPr>
          <p:cNvPr id="32776" name="TextBox 11"/>
          <p:cNvSpPr txBox="1">
            <a:spLocks noChangeArrowheads="1"/>
          </p:cNvSpPr>
          <p:nvPr/>
        </p:nvSpPr>
        <p:spPr bwMode="auto">
          <a:xfrm>
            <a:off x="1143000" y="2500313"/>
            <a:ext cx="1143000" cy="369887"/>
          </a:xfrm>
          <a:prstGeom prst="rect">
            <a:avLst/>
          </a:prstGeom>
          <a:noFill/>
          <a:ln w="9525">
            <a:noFill/>
            <a:miter lim="800000"/>
            <a:headEnd/>
            <a:tailEnd/>
          </a:ln>
        </p:spPr>
        <p:txBody>
          <a:bodyPr>
            <a:spAutoFit/>
          </a:bodyPr>
          <a:lstStyle/>
          <a:p>
            <a:pPr algn="ctr"/>
            <a:r>
              <a:rPr lang="fa-IR" b="1">
                <a:cs typeface="B Nazanin" pitchFamily="2" charset="-78"/>
              </a:rPr>
              <a:t>من</a:t>
            </a:r>
          </a:p>
        </p:txBody>
      </p:sp>
      <p:sp>
        <p:nvSpPr>
          <p:cNvPr id="32777" name="TextBox 12"/>
          <p:cNvSpPr txBox="1">
            <a:spLocks noChangeArrowheads="1"/>
          </p:cNvSpPr>
          <p:nvPr/>
        </p:nvSpPr>
        <p:spPr bwMode="auto">
          <a:xfrm>
            <a:off x="1214438" y="4643438"/>
            <a:ext cx="1143000" cy="369887"/>
          </a:xfrm>
          <a:prstGeom prst="rect">
            <a:avLst/>
          </a:prstGeom>
          <a:noFill/>
          <a:ln w="9525">
            <a:noFill/>
            <a:miter lim="800000"/>
            <a:headEnd/>
            <a:tailEnd/>
          </a:ln>
        </p:spPr>
        <p:txBody>
          <a:bodyPr>
            <a:spAutoFit/>
          </a:bodyPr>
          <a:lstStyle/>
          <a:p>
            <a:pPr algn="ctr"/>
            <a:r>
              <a:rPr lang="fa-IR" b="1">
                <a:cs typeface="B Nazanin" pitchFamily="2" charset="-78"/>
              </a:rPr>
              <a:t>ما</a:t>
            </a:r>
          </a:p>
        </p:txBody>
      </p:sp>
    </p:spTree>
  </p:cSld>
  <p:clrMapOvr>
    <a:masterClrMapping/>
  </p:clrMapOvr>
  <p:transition>
    <p:comb/>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259632" y="1628800"/>
          <a:ext cx="6739112" cy="3441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TextBox 8"/>
          <p:cNvSpPr txBox="1">
            <a:spLocks noChangeArrowheads="1"/>
          </p:cNvSpPr>
          <p:nvPr/>
        </p:nvSpPr>
        <p:spPr bwMode="auto">
          <a:xfrm>
            <a:off x="3132138" y="1196975"/>
            <a:ext cx="2928937" cy="369888"/>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individual</a:t>
            </a:r>
            <a:endParaRPr lang="fa-IR" b="1">
              <a:latin typeface="Times New Roman" pitchFamily="18" charset="0"/>
              <a:cs typeface="Times New Roman" pitchFamily="18" charset="0"/>
            </a:endParaRPr>
          </a:p>
        </p:txBody>
      </p:sp>
      <p:sp>
        <p:nvSpPr>
          <p:cNvPr id="33796" name="TextBox 9"/>
          <p:cNvSpPr txBox="1">
            <a:spLocks noChangeArrowheads="1"/>
          </p:cNvSpPr>
          <p:nvPr/>
        </p:nvSpPr>
        <p:spPr bwMode="auto">
          <a:xfrm>
            <a:off x="3155950" y="5157788"/>
            <a:ext cx="2928938" cy="36988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collective</a:t>
            </a:r>
            <a:endParaRPr lang="fa-IR" b="1">
              <a:latin typeface="Times New Roman" pitchFamily="18" charset="0"/>
              <a:cs typeface="Times New Roman" pitchFamily="18" charset="0"/>
            </a:endParaRPr>
          </a:p>
        </p:txBody>
      </p:sp>
      <p:sp>
        <p:nvSpPr>
          <p:cNvPr id="33797" name="TextBox 10"/>
          <p:cNvSpPr txBox="1">
            <a:spLocks noChangeArrowheads="1"/>
          </p:cNvSpPr>
          <p:nvPr/>
        </p:nvSpPr>
        <p:spPr bwMode="auto">
          <a:xfrm rot="-5400000">
            <a:off x="-461962" y="3208338"/>
            <a:ext cx="2928937" cy="36988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Interior</a:t>
            </a:r>
            <a:endParaRPr lang="fa-IR" b="1">
              <a:latin typeface="Times New Roman" pitchFamily="18" charset="0"/>
              <a:cs typeface="Times New Roman" pitchFamily="18" charset="0"/>
            </a:endParaRPr>
          </a:p>
        </p:txBody>
      </p:sp>
      <p:sp>
        <p:nvSpPr>
          <p:cNvPr id="33798" name="TextBox 11"/>
          <p:cNvSpPr txBox="1">
            <a:spLocks noChangeArrowheads="1"/>
          </p:cNvSpPr>
          <p:nvPr/>
        </p:nvSpPr>
        <p:spPr bwMode="auto">
          <a:xfrm rot="5400000">
            <a:off x="6820694" y="3196432"/>
            <a:ext cx="2928937" cy="368300"/>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exterior</a:t>
            </a:r>
            <a:endParaRPr lang="fa-IR" b="1">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42988" y="404813"/>
            <a:ext cx="7024687" cy="1143000"/>
          </a:xfrm>
        </p:spPr>
        <p:txBody>
          <a:bodyPr/>
          <a:lstStyle/>
          <a:p>
            <a:pPr algn="ctr"/>
            <a:r>
              <a:rPr lang="fa-IR" sz="3200" smtClean="0">
                <a:solidFill>
                  <a:srgbClr val="FF0000"/>
                </a:solidFill>
                <a:cs typeface="B Titr" pitchFamily="2" charset="-78"/>
              </a:rPr>
              <a:t>وجوه واقعیت درحال و آینده</a:t>
            </a:r>
          </a:p>
        </p:txBody>
      </p:sp>
      <p:graphicFrame>
        <p:nvGraphicFramePr>
          <p:cNvPr id="6" name="Content Placeholder 5"/>
          <p:cNvGraphicFramePr>
            <a:graphicFrameLocks noGrp="1"/>
          </p:cNvGraphicFramePr>
          <p:nvPr>
            <p:ph idx="1"/>
          </p:nvPr>
        </p:nvGraphicFramePr>
        <p:xfrm>
          <a:off x="1357289" y="2000240"/>
          <a:ext cx="6215107"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TextBox 6"/>
          <p:cNvSpPr txBox="1">
            <a:spLocks noChangeArrowheads="1"/>
          </p:cNvSpPr>
          <p:nvPr/>
        </p:nvSpPr>
        <p:spPr bwMode="auto">
          <a:xfrm>
            <a:off x="7408863" y="2643188"/>
            <a:ext cx="1071562" cy="400050"/>
          </a:xfrm>
          <a:prstGeom prst="rect">
            <a:avLst/>
          </a:prstGeom>
          <a:noFill/>
          <a:ln w="9525">
            <a:noFill/>
            <a:miter lim="800000"/>
            <a:headEnd/>
            <a:tailEnd/>
          </a:ln>
        </p:spPr>
        <p:txBody>
          <a:bodyPr>
            <a:spAutoFit/>
          </a:bodyPr>
          <a:lstStyle/>
          <a:p>
            <a:r>
              <a:rPr lang="fa-IR" sz="2000" b="1">
                <a:cs typeface="B Nazanin" pitchFamily="2" charset="-78"/>
              </a:rPr>
              <a:t>فردی</a:t>
            </a:r>
          </a:p>
        </p:txBody>
      </p:sp>
      <p:sp>
        <p:nvSpPr>
          <p:cNvPr id="34821" name="TextBox 7"/>
          <p:cNvSpPr txBox="1">
            <a:spLocks noChangeArrowheads="1"/>
          </p:cNvSpPr>
          <p:nvPr/>
        </p:nvSpPr>
        <p:spPr bwMode="auto">
          <a:xfrm>
            <a:off x="7480300" y="4429125"/>
            <a:ext cx="1071563" cy="400050"/>
          </a:xfrm>
          <a:prstGeom prst="rect">
            <a:avLst/>
          </a:prstGeom>
          <a:noFill/>
          <a:ln w="9525">
            <a:noFill/>
            <a:miter lim="800000"/>
            <a:headEnd/>
            <a:tailEnd/>
          </a:ln>
        </p:spPr>
        <p:txBody>
          <a:bodyPr>
            <a:spAutoFit/>
          </a:bodyPr>
          <a:lstStyle/>
          <a:p>
            <a:r>
              <a:rPr lang="fa-IR" sz="2000" b="1">
                <a:cs typeface="B Nazanin" pitchFamily="2" charset="-78"/>
              </a:rPr>
              <a:t>گروهی</a:t>
            </a:r>
          </a:p>
        </p:txBody>
      </p:sp>
      <p:sp>
        <p:nvSpPr>
          <p:cNvPr id="34822" name="TextBox 8"/>
          <p:cNvSpPr txBox="1">
            <a:spLocks noChangeArrowheads="1"/>
          </p:cNvSpPr>
          <p:nvPr/>
        </p:nvSpPr>
        <p:spPr bwMode="auto">
          <a:xfrm>
            <a:off x="5194300" y="5715000"/>
            <a:ext cx="1071563" cy="400050"/>
          </a:xfrm>
          <a:prstGeom prst="rect">
            <a:avLst/>
          </a:prstGeom>
          <a:noFill/>
          <a:ln w="9525">
            <a:noFill/>
            <a:miter lim="800000"/>
            <a:headEnd/>
            <a:tailEnd/>
          </a:ln>
        </p:spPr>
        <p:txBody>
          <a:bodyPr>
            <a:spAutoFit/>
          </a:bodyPr>
          <a:lstStyle/>
          <a:p>
            <a:r>
              <a:rPr lang="fa-IR" sz="2000" b="1">
                <a:cs typeface="B Nazanin" pitchFamily="2" charset="-78"/>
              </a:rPr>
              <a:t>درونی</a:t>
            </a:r>
          </a:p>
        </p:txBody>
      </p:sp>
      <p:sp>
        <p:nvSpPr>
          <p:cNvPr id="34823" name="TextBox 9"/>
          <p:cNvSpPr txBox="1">
            <a:spLocks noChangeArrowheads="1"/>
          </p:cNvSpPr>
          <p:nvPr/>
        </p:nvSpPr>
        <p:spPr bwMode="auto">
          <a:xfrm>
            <a:off x="2051050" y="5643563"/>
            <a:ext cx="1071563" cy="400050"/>
          </a:xfrm>
          <a:prstGeom prst="rect">
            <a:avLst/>
          </a:prstGeom>
          <a:noFill/>
          <a:ln w="9525">
            <a:noFill/>
            <a:miter lim="800000"/>
            <a:headEnd/>
            <a:tailEnd/>
          </a:ln>
        </p:spPr>
        <p:txBody>
          <a:bodyPr>
            <a:spAutoFit/>
          </a:bodyPr>
          <a:lstStyle/>
          <a:p>
            <a:r>
              <a:rPr lang="fa-IR" sz="2000" b="1">
                <a:cs typeface="B Nazanin" pitchFamily="2" charset="-78"/>
              </a:rPr>
              <a:t>بیرونی</a:t>
            </a:r>
          </a:p>
        </p:txBody>
      </p:sp>
    </p:spTree>
  </p:cSld>
  <p:clrMapOvr>
    <a:masterClrMapping/>
  </p:clrMapOvr>
  <p:transition>
    <p:comb/>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5538"/>
            <a:ext cx="8229600" cy="5399087"/>
          </a:xfrm>
        </p:spPr>
        <p:txBody>
          <a:bodyPr anchor="ctr"/>
          <a:lstStyle/>
          <a:p>
            <a:pPr>
              <a:lnSpc>
                <a:spcPct val="150000"/>
              </a:lnSpc>
              <a:buFont typeface="Wingdings 3" pitchFamily="18" charset="2"/>
              <a:buNone/>
            </a:pPr>
            <a:r>
              <a:rPr lang="fa-IR" sz="1800" dirty="0" smtClean="0">
                <a:cs typeface="B Nazanin" pitchFamily="2" charset="-78"/>
              </a:rPr>
              <a:t>1- دورنمای درونی		خودآگاهی فردی</a:t>
            </a:r>
          </a:p>
          <a:p>
            <a:pPr>
              <a:lnSpc>
                <a:spcPct val="150000"/>
              </a:lnSpc>
              <a:buFont typeface="Wingdings 3" pitchFamily="18" charset="2"/>
              <a:buNone/>
            </a:pPr>
            <a:r>
              <a:rPr lang="fa-IR" sz="1800" dirty="0" smtClean="0">
                <a:cs typeface="B Nazanin" pitchFamily="2" charset="-78"/>
              </a:rPr>
              <a:t>2- دورنمای بیرونی		رفتار فردی</a:t>
            </a:r>
          </a:p>
          <a:p>
            <a:pPr>
              <a:lnSpc>
                <a:spcPct val="150000"/>
              </a:lnSpc>
              <a:buFont typeface="Wingdings 3" pitchFamily="18" charset="2"/>
              <a:buNone/>
            </a:pPr>
            <a:r>
              <a:rPr lang="fa-IR" sz="1800" dirty="0" smtClean="0">
                <a:cs typeface="B Nazanin" pitchFamily="2" charset="-78"/>
              </a:rPr>
              <a:t>3- دورنمای درونی		فرهنگ گروهی</a:t>
            </a:r>
          </a:p>
          <a:p>
            <a:pPr>
              <a:lnSpc>
                <a:spcPct val="150000"/>
              </a:lnSpc>
              <a:buFont typeface="Wingdings 3" pitchFamily="18" charset="2"/>
              <a:buNone/>
            </a:pPr>
            <a:r>
              <a:rPr lang="fa-IR" sz="1800" dirty="0" smtClean="0">
                <a:cs typeface="B Nazanin" pitchFamily="2" charset="-78"/>
              </a:rPr>
              <a:t>4- دورنمای بیرونی		اجتماعی و مادی گروهی</a:t>
            </a:r>
          </a:p>
          <a:p>
            <a:pPr>
              <a:lnSpc>
                <a:spcPct val="150000"/>
              </a:lnSpc>
              <a:buFont typeface="Wingdings 3" pitchFamily="18" charset="2"/>
              <a:buNone/>
            </a:pPr>
            <a:endParaRPr lang="fa-IR" sz="1800" dirty="0" smtClean="0">
              <a:cs typeface="B Nazanin" pitchFamily="2" charset="-78"/>
            </a:endParaRPr>
          </a:p>
          <a:p>
            <a:pPr>
              <a:lnSpc>
                <a:spcPct val="150000"/>
              </a:lnSpc>
              <a:buFont typeface="Wingdings 3" pitchFamily="18" charset="2"/>
              <a:buNone/>
            </a:pPr>
            <a:r>
              <a:rPr lang="fa-IR" sz="1800" dirty="0" smtClean="0">
                <a:cs typeface="B Nazanin" pitchFamily="2" charset="-78"/>
              </a:rPr>
              <a:t>دورنمای درونی ( 1 و3) راه های ذهنی نگرش به واقعیات هستند.</a:t>
            </a:r>
          </a:p>
          <a:p>
            <a:pPr>
              <a:lnSpc>
                <a:spcPct val="150000"/>
              </a:lnSpc>
              <a:buFont typeface="Wingdings 3" pitchFamily="18" charset="2"/>
              <a:buNone/>
            </a:pPr>
            <a:r>
              <a:rPr lang="fa-IR" sz="1800" dirty="0" smtClean="0">
                <a:cs typeface="B Nazanin" pitchFamily="2" charset="-78"/>
              </a:rPr>
              <a:t>دورنمای بیرونی ( 2 و4) راه های عینی نگرش به واقعیات هستند.</a:t>
            </a:r>
          </a:p>
          <a:p>
            <a:pPr>
              <a:lnSpc>
                <a:spcPct val="150000"/>
              </a:lnSpc>
              <a:buFont typeface="Wingdings 3" pitchFamily="18" charset="2"/>
              <a:buNone/>
            </a:pPr>
            <a:endParaRPr lang="fa-IR" sz="1800" dirty="0" smtClean="0">
              <a:cs typeface="B Nazanin" pitchFamily="2" charset="-78"/>
            </a:endParaRPr>
          </a:p>
          <a:p>
            <a:pPr>
              <a:lnSpc>
                <a:spcPct val="150000"/>
              </a:lnSpc>
              <a:buFont typeface="Wingdings 3" pitchFamily="18" charset="2"/>
              <a:buNone/>
            </a:pPr>
            <a:r>
              <a:rPr lang="fa-IR" sz="1800" dirty="0" smtClean="0">
                <a:cs typeface="B Nazanin" pitchFamily="2" charset="-78"/>
              </a:rPr>
              <a:t>ما نمی توانیم تنها بر مجموعه ای از واقعیات  عینی خارجی به عنوان زیر بنای تفکر و اندیشه  به آینده تکیه کنیم، بلکه فهم آن ها از آینده، تجربه های درونی و فرهنگ نیز دارای اهمیت است.</a:t>
            </a:r>
          </a:p>
          <a:p>
            <a:pPr>
              <a:lnSpc>
                <a:spcPct val="150000"/>
              </a:lnSpc>
              <a:buFont typeface="Wingdings 3" pitchFamily="18" charset="2"/>
              <a:buNone/>
            </a:pPr>
            <a:endParaRPr lang="fa-IR" sz="1800" dirty="0" smtClean="0">
              <a:cs typeface="B Nazanin" pitchFamily="2" charset="-78"/>
            </a:endParaRPr>
          </a:p>
        </p:txBody>
      </p:sp>
      <p:sp>
        <p:nvSpPr>
          <p:cNvPr id="3" name="Title 2"/>
          <p:cNvSpPr>
            <a:spLocks noGrp="1"/>
          </p:cNvSpPr>
          <p:nvPr>
            <p:ph type="title"/>
          </p:nvPr>
        </p:nvSpPr>
        <p:spPr>
          <a:xfrm>
            <a:off x="457200" y="332656"/>
            <a:ext cx="8229600" cy="792088"/>
          </a:xfrm>
        </p:spPr>
        <p:txBody>
          <a:bodyPr/>
          <a:lstStyle/>
          <a:p>
            <a:pPr algn="ctr" fontAlgn="auto">
              <a:spcAft>
                <a:spcPts val="0"/>
              </a:spcAft>
              <a:defRPr/>
            </a:pPr>
            <a:r>
              <a:rPr lang="fa-IR" sz="2400" b="0" dirty="0" smtClean="0">
                <a:solidFill>
                  <a:srgbClr val="FF0000"/>
                </a:solidFill>
                <a:cs typeface="B Titr" pitchFamily="2" charset="-78"/>
              </a:rPr>
              <a:t>جنبش آینده یکپارچه (ترکیب ذهنیت و عینیت)</a:t>
            </a:r>
            <a:endParaRPr lang="fa-IR" sz="2400" b="0" dirty="0">
              <a:solidFill>
                <a:srgbClr val="FF0000"/>
              </a:solidFill>
              <a:cs typeface="B Titr" pitchFamily="2" charset="-78"/>
            </a:endParaRPr>
          </a:p>
        </p:txBody>
      </p:sp>
      <p:sp>
        <p:nvSpPr>
          <p:cNvPr id="5" name="Right Brace 4"/>
          <p:cNvSpPr/>
          <p:nvPr/>
        </p:nvSpPr>
        <p:spPr>
          <a:xfrm>
            <a:off x="3419475" y="1412875"/>
            <a:ext cx="936625" cy="1511300"/>
          </a:xfrm>
          <a:prstGeom prst="rightBrace">
            <a:avLst/>
          </a:prstGeom>
        </p:spPr>
        <p:style>
          <a:lnRef idx="1">
            <a:schemeClr val="accent2"/>
          </a:lnRef>
          <a:fillRef idx="0">
            <a:schemeClr val="accent2"/>
          </a:fillRef>
          <a:effectRef idx="0">
            <a:schemeClr val="accent2"/>
          </a:effectRef>
          <a:fontRef idx="minor">
            <a:schemeClr val="tx1"/>
          </a:fontRef>
        </p:style>
        <p:txBody>
          <a:bodyPr rtlCol="1" anchor="ctr"/>
          <a:lstStyle/>
          <a:p>
            <a:pPr algn="ctr" rtl="1" fontAlgn="auto">
              <a:spcBef>
                <a:spcPts val="0"/>
              </a:spcBef>
              <a:spcAft>
                <a:spcPts val="0"/>
              </a:spcAft>
              <a:defRPr/>
            </a:pPr>
            <a:endParaRPr lang="fa-IR"/>
          </a:p>
        </p:txBody>
      </p:sp>
      <p:sp>
        <p:nvSpPr>
          <p:cNvPr id="19461" name="TextBox 5"/>
          <p:cNvSpPr txBox="1">
            <a:spLocks noChangeArrowheads="1"/>
          </p:cNvSpPr>
          <p:nvPr/>
        </p:nvSpPr>
        <p:spPr bwMode="auto">
          <a:xfrm>
            <a:off x="250825" y="1916113"/>
            <a:ext cx="3457575" cy="585787"/>
          </a:xfrm>
          <a:prstGeom prst="rect">
            <a:avLst/>
          </a:prstGeom>
          <a:noFill/>
          <a:ln w="9525">
            <a:noFill/>
            <a:miter lim="800000"/>
            <a:headEnd/>
            <a:tailEnd/>
          </a:ln>
        </p:spPr>
        <p:txBody>
          <a:bodyPr>
            <a:spAutoFit/>
          </a:bodyPr>
          <a:lstStyle/>
          <a:p>
            <a:pPr algn="r" rtl="1"/>
            <a:r>
              <a:rPr lang="fa-IR" sz="1600" dirty="0">
                <a:latin typeface="Lucida Sans Unicode" pitchFamily="34" charset="0"/>
                <a:cs typeface="B Nazanin" pitchFamily="2" charset="-78"/>
              </a:rPr>
              <a:t>فراپارادایم</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MetaParadigm</a:t>
            </a:r>
            <a:r>
              <a:rPr lang="en-US" sz="1600" dirty="0">
                <a:latin typeface="Lucida Sans Unicode" pitchFamily="34" charset="0"/>
                <a:cs typeface="B Nazanin" pitchFamily="2" charset="-78"/>
              </a:rPr>
              <a:t>)</a:t>
            </a:r>
          </a:p>
          <a:p>
            <a:pPr algn="r" rtl="1"/>
            <a:r>
              <a:rPr lang="fa-IR" sz="1600" dirty="0">
                <a:latin typeface="Lucida Sans Unicode" pitchFamily="34" charset="0"/>
                <a:cs typeface="B Nazanin" pitchFamily="2" charset="-78"/>
              </a:rPr>
              <a:t>نظریه ای برای همه چیز</a:t>
            </a:r>
          </a:p>
        </p:txBody>
      </p:sp>
    </p:spTree>
    <p:extLst>
      <p:ext uri="{BB962C8B-B14F-4D97-AF65-F5344CB8AC3E}">
        <p14:creationId xmlns:p14="http://schemas.microsoft.com/office/powerpoint/2010/main" val="396764136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1000"/>
                                        <p:tgtEl>
                                          <p:spTgt spid="2">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heckerboard(across)">
                                      <p:cBhvr>
                                        <p:cTn id="13" dur="1000"/>
                                        <p:tgtEl>
                                          <p:spTgt spid="2">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heckerboard(across)">
                                      <p:cBhvr>
                                        <p:cTn id="16" dur="1000"/>
                                        <p:tgtEl>
                                          <p:spTgt spid="2">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checkerboard(across)">
                                      <p:cBhvr>
                                        <p:cTn id="19" dur="1000"/>
                                        <p:tgtEl>
                                          <p:spTgt spid="2">
                                            <p:txEl>
                                              <p:pRg st="5" end="5"/>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heckerboard(across)">
                                      <p:cBhvr>
                                        <p:cTn id="22" dur="1000"/>
                                        <p:tgtEl>
                                          <p:spTgt spid="2">
                                            <p:txEl>
                                              <p:pRg st="6" end="6"/>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checkerboard(across)">
                                      <p:cBhvr>
                                        <p:cTn id="25"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S\Desktop\strategies\Direction-dilemma-e1382759773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595313"/>
            <a:ext cx="7858125" cy="5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25806"/>
      </p:ext>
    </p:extLst>
  </p:cSld>
  <p:clrMapOvr>
    <a:masterClrMapping/>
  </p:clrMapOvr>
  <p:transition>
    <p:comb/>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5538"/>
            <a:ext cx="8229600" cy="5399087"/>
          </a:xfrm>
        </p:spPr>
        <p:txBody>
          <a:bodyPr anchor="ctr"/>
          <a:lstStyle/>
          <a:p>
            <a:pPr>
              <a:lnSpc>
                <a:spcPct val="250000"/>
              </a:lnSpc>
              <a:buFont typeface="Wingdings 3" pitchFamily="18" charset="2"/>
              <a:buNone/>
            </a:pPr>
            <a:r>
              <a:rPr lang="fa-IR" sz="2000" smtClean="0">
                <a:cs typeface="B Nazanin" pitchFamily="2" charset="-78"/>
              </a:rPr>
              <a:t>آگاهی از آیند ه نیازمند در همکرد و امتزاج دانش ، ارزش و اقدام است.</a:t>
            </a:r>
          </a:p>
          <a:p>
            <a:pPr>
              <a:lnSpc>
                <a:spcPct val="250000"/>
              </a:lnSpc>
              <a:buFont typeface="Wingdings 3" pitchFamily="18" charset="2"/>
              <a:buNone/>
            </a:pPr>
            <a:r>
              <a:rPr lang="fa-IR" sz="2000" smtClean="0">
                <a:cs typeface="B Nazanin" pitchFamily="2" charset="-78"/>
              </a:rPr>
              <a:t>							«وندل بل»</a:t>
            </a:r>
          </a:p>
          <a:p>
            <a:pPr>
              <a:lnSpc>
                <a:spcPct val="250000"/>
              </a:lnSpc>
              <a:buFont typeface="Wingdings 3" pitchFamily="18" charset="2"/>
              <a:buNone/>
            </a:pPr>
            <a:r>
              <a:rPr lang="fa-IR" sz="2000" smtClean="0">
                <a:cs typeface="B Nazanin" pitchFamily="2" charset="-78"/>
              </a:rPr>
              <a:t>ادراک آینده تنها به معنای پیش نگری نیست، بلکه به مفهوم قضاوت و ارزیابی درباره آفرینش آینده و سناریو هنجاری نیز هست.</a:t>
            </a:r>
          </a:p>
          <a:p>
            <a:pPr>
              <a:lnSpc>
                <a:spcPct val="250000"/>
              </a:lnSpc>
              <a:buFont typeface="Wingdings 3" pitchFamily="18" charset="2"/>
              <a:buNone/>
            </a:pPr>
            <a:endParaRPr lang="fa-IR" sz="2000" smtClean="0">
              <a:cs typeface="B Nazanin" pitchFamily="2" charset="-78"/>
            </a:endParaRPr>
          </a:p>
          <a:p>
            <a:pPr>
              <a:lnSpc>
                <a:spcPct val="250000"/>
              </a:lnSpc>
              <a:buFont typeface="Wingdings" pitchFamily="2" charset="2"/>
              <a:buChar char="q"/>
            </a:pPr>
            <a:endParaRPr lang="fa-IR" sz="2000" smtClean="0">
              <a:cs typeface="B Nazanin" pitchFamily="2" charset="-78"/>
            </a:endParaRPr>
          </a:p>
        </p:txBody>
      </p:sp>
      <p:sp>
        <p:nvSpPr>
          <p:cNvPr id="3" name="Title 2"/>
          <p:cNvSpPr>
            <a:spLocks noGrp="1"/>
          </p:cNvSpPr>
          <p:nvPr>
            <p:ph type="title"/>
          </p:nvPr>
        </p:nvSpPr>
        <p:spPr/>
        <p:txBody>
          <a:bodyPr/>
          <a:lstStyle/>
          <a:p>
            <a:pPr algn="ctr" fontAlgn="auto">
              <a:spcAft>
                <a:spcPts val="0"/>
              </a:spcAft>
              <a:defRPr/>
            </a:pPr>
            <a:r>
              <a:rPr lang="fa-IR" sz="2400" b="0" dirty="0" smtClean="0">
                <a:solidFill>
                  <a:srgbClr val="FF0000"/>
                </a:solidFill>
                <a:cs typeface="B Titr" pitchFamily="2" charset="-78"/>
              </a:rPr>
              <a:t>بل و یگپارچه سازی</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120857473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 to="" calcmode="lin" valueType="num">
                                      <p:cBhvr>
                                        <p:cTn id="10" dur="1" fill="hold"/>
                                        <p:tgtEl>
                                          <p:spTgt spid="2">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to="" calcmode="lin" valueType="num">
                                      <p:cBhvr>
                                        <p:cTn id="13"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2850" name="Rectangle 2"/>
          <p:cNvSpPr>
            <a:spLocks noGrp="1" noChangeArrowheads="1"/>
          </p:cNvSpPr>
          <p:nvPr>
            <p:ph type="title" idx="4294967295"/>
          </p:nvPr>
        </p:nvSpPr>
        <p:spPr>
          <a:xfrm>
            <a:off x="485775" y="830263"/>
            <a:ext cx="8229600" cy="1384300"/>
          </a:xfrm>
        </p:spPr>
        <p:txBody>
          <a:bodyPr/>
          <a:lstStyle/>
          <a:p>
            <a:pPr algn="ctr" eaLnBrk="1" hangingPunct="1"/>
            <a:r>
              <a:rPr lang="fa-IR" sz="4000" smtClean="0">
                <a:solidFill>
                  <a:srgbClr val="FF0000"/>
                </a:solidFill>
                <a:cs typeface="Titr" pitchFamily="2" charset="-78"/>
              </a:rPr>
              <a:t>روش</a:t>
            </a:r>
            <a:r>
              <a:rPr lang="fa-IR" sz="4000" smtClean="0">
                <a:solidFill>
                  <a:srgbClr val="FF0000"/>
                </a:solidFill>
              </a:rPr>
              <a:t>‌</a:t>
            </a:r>
            <a:r>
              <a:rPr lang="fa-IR" sz="4000" smtClean="0">
                <a:solidFill>
                  <a:srgbClr val="FF0000"/>
                </a:solidFill>
                <a:cs typeface="Titr" pitchFamily="2" charset="-78"/>
              </a:rPr>
              <a:t>هاي آينده</a:t>
            </a:r>
            <a:r>
              <a:rPr lang="fa-IR" sz="4000" smtClean="0">
                <a:solidFill>
                  <a:srgbClr val="FF0000"/>
                </a:solidFill>
              </a:rPr>
              <a:t>‌</a:t>
            </a:r>
            <a:r>
              <a:rPr lang="fa-IR" sz="4000" smtClean="0">
                <a:solidFill>
                  <a:srgbClr val="FF0000"/>
                </a:solidFill>
                <a:cs typeface="Titr" pitchFamily="2" charset="-78"/>
              </a:rPr>
              <a:t>پژوهي</a:t>
            </a:r>
            <a:r>
              <a:rPr lang="fa-IR" sz="4000" smtClean="0">
                <a:solidFill>
                  <a:srgbClr val="FF0000"/>
                </a:solidFill>
                <a:cs typeface="Mitra" pitchFamily="2" charset="-78"/>
              </a:rPr>
              <a:t> </a:t>
            </a:r>
            <a:endParaRPr lang="en-US" sz="4000" smtClean="0">
              <a:solidFill>
                <a:srgbClr val="FF0000"/>
              </a:solidFill>
              <a:cs typeface="Mitra" pitchFamily="2" charset="-78"/>
            </a:endParaRPr>
          </a:p>
        </p:txBody>
      </p:sp>
      <p:sp>
        <p:nvSpPr>
          <p:cNvPr id="462851" name="Rectangle 3"/>
          <p:cNvSpPr>
            <a:spLocks noGrp="1" noChangeArrowheads="1"/>
          </p:cNvSpPr>
          <p:nvPr>
            <p:ph type="body" idx="4294967295"/>
          </p:nvPr>
        </p:nvSpPr>
        <p:spPr>
          <a:xfrm>
            <a:off x="0" y="2857500"/>
            <a:ext cx="6156325" cy="2928938"/>
          </a:xfrm>
        </p:spPr>
        <p:txBody>
          <a:bodyPr>
            <a:normAutofit/>
          </a:bodyPr>
          <a:lstStyle/>
          <a:p>
            <a:pPr marL="609600" indent="-609600" eaLnBrk="1" fontAlgn="auto" hangingPunct="1">
              <a:lnSpc>
                <a:spcPct val="200000"/>
              </a:lnSpc>
              <a:spcAft>
                <a:spcPts val="0"/>
              </a:spcAft>
              <a:buClr>
                <a:schemeClr val="accent3"/>
              </a:buClr>
              <a:buFontTx/>
              <a:buAutoNum type="arabicPeriod"/>
              <a:defRPr/>
            </a:pPr>
            <a:r>
              <a:rPr lang="fa-IR" sz="2800" dirty="0" smtClean="0">
                <a:ea typeface="+mn-ea"/>
                <a:cs typeface="Mitra" pitchFamily="2" charset="-78"/>
              </a:rPr>
              <a:t>روش</a:t>
            </a:r>
            <a:r>
              <a:rPr lang="fa-IR" sz="2800" dirty="0" smtClean="0">
                <a:ea typeface="+mn-ea"/>
              </a:rPr>
              <a:t>‌</a:t>
            </a:r>
            <a:r>
              <a:rPr lang="fa-IR" sz="2800" dirty="0" smtClean="0">
                <a:ea typeface="+mn-ea"/>
                <a:cs typeface="Mitra" pitchFamily="2" charset="-78"/>
              </a:rPr>
              <a:t>هاي اكتشافي (</a:t>
            </a:r>
            <a:r>
              <a:rPr lang="en-US" sz="2800" dirty="0" smtClean="0">
                <a:ea typeface="+mn-ea"/>
                <a:cs typeface="Mitra" pitchFamily="2" charset="-78"/>
              </a:rPr>
              <a:t>explorative</a:t>
            </a:r>
            <a:r>
              <a:rPr lang="fa-IR" sz="2800" dirty="0" smtClean="0">
                <a:ea typeface="+mn-ea"/>
                <a:cs typeface="Mitra" pitchFamily="2" charset="-78"/>
              </a:rPr>
              <a:t>)</a:t>
            </a:r>
          </a:p>
          <a:p>
            <a:pPr marL="609600" indent="-609600" eaLnBrk="1" fontAlgn="auto" hangingPunct="1">
              <a:lnSpc>
                <a:spcPct val="200000"/>
              </a:lnSpc>
              <a:spcAft>
                <a:spcPts val="0"/>
              </a:spcAft>
              <a:buClr>
                <a:schemeClr val="accent3"/>
              </a:buClr>
              <a:buFontTx/>
              <a:buAutoNum type="arabicPeriod"/>
              <a:defRPr/>
            </a:pPr>
            <a:r>
              <a:rPr lang="fa-IR" sz="2800" dirty="0" smtClean="0">
                <a:ea typeface="+mn-ea"/>
                <a:cs typeface="Mitra" pitchFamily="2" charset="-78"/>
              </a:rPr>
              <a:t>روش</a:t>
            </a:r>
            <a:r>
              <a:rPr lang="fa-IR" sz="2800" dirty="0" smtClean="0">
                <a:ea typeface="+mn-ea"/>
              </a:rPr>
              <a:t>‌</a:t>
            </a:r>
            <a:r>
              <a:rPr lang="fa-IR" sz="2800" dirty="0" smtClean="0">
                <a:ea typeface="+mn-ea"/>
                <a:cs typeface="Mitra" pitchFamily="2" charset="-78"/>
              </a:rPr>
              <a:t>هاي هنجاري (</a:t>
            </a:r>
            <a:r>
              <a:rPr lang="en-US" sz="2800" dirty="0" smtClean="0">
                <a:ea typeface="+mn-ea"/>
                <a:cs typeface="Mitra" pitchFamily="2" charset="-78"/>
              </a:rPr>
              <a:t>normative</a:t>
            </a:r>
            <a:r>
              <a:rPr lang="fa-IR" sz="2800" dirty="0" smtClean="0">
                <a:ea typeface="+mn-ea"/>
                <a:cs typeface="Mitra" pitchFamily="2" charset="-78"/>
              </a:rPr>
              <a:t>) </a:t>
            </a:r>
          </a:p>
          <a:p>
            <a:pPr marL="609600" indent="-609600" eaLnBrk="1" fontAlgn="auto" hangingPunct="1">
              <a:lnSpc>
                <a:spcPct val="200000"/>
              </a:lnSpc>
              <a:spcAft>
                <a:spcPts val="0"/>
              </a:spcAft>
              <a:buClr>
                <a:schemeClr val="accent3"/>
              </a:buClr>
              <a:buFontTx/>
              <a:buAutoNum type="arabicPeriod"/>
              <a:defRPr/>
            </a:pPr>
            <a:r>
              <a:rPr lang="fa-IR" sz="2800" dirty="0" smtClean="0">
                <a:ea typeface="+mn-ea"/>
                <a:cs typeface="Mitra" pitchFamily="2" charset="-78"/>
              </a:rPr>
              <a:t>روش تصوير پرداز</a:t>
            </a:r>
            <a:r>
              <a:rPr lang="en-US" sz="2800" dirty="0" smtClean="0">
                <a:ea typeface="+mn-ea"/>
                <a:cs typeface="Mitra" pitchFamily="2" charset="-78"/>
              </a:rPr>
              <a:t>(Imagery)</a:t>
            </a:r>
          </a:p>
        </p:txBody>
      </p:sp>
      <p:pic>
        <p:nvPicPr>
          <p:cNvPr id="28676" name="Picture 5" descr="crossroad-sign"/>
          <p:cNvPicPr>
            <a:picLocks noGrp="1" noChangeAspect="1" noChangeArrowheads="1"/>
          </p:cNvPicPr>
          <p:nvPr>
            <p:ph idx="4294967295"/>
          </p:nvPr>
        </p:nvPicPr>
        <p:blipFill>
          <a:blip r:embed="rId3" cstate="print"/>
          <a:srcRect/>
          <a:stretch>
            <a:fillRect/>
          </a:stretch>
        </p:blipFill>
        <p:spPr>
          <a:xfrm>
            <a:off x="6400800" y="2492375"/>
            <a:ext cx="2743200" cy="4114800"/>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2850"/>
                                        </p:tgtEl>
                                        <p:attrNameLst>
                                          <p:attrName>style.visibility</p:attrName>
                                        </p:attrNameLst>
                                      </p:cBhvr>
                                      <p:to>
                                        <p:strVal val="visible"/>
                                      </p:to>
                                    </p:set>
                                    <p:animEffect transition="in" filter="fade">
                                      <p:cBhvr>
                                        <p:cTn id="7" dur="800" decel="100000"/>
                                        <p:tgtEl>
                                          <p:spTgt spid="462850"/>
                                        </p:tgtEl>
                                      </p:cBhvr>
                                    </p:animEffect>
                                    <p:anim calcmode="lin" valueType="num">
                                      <p:cBhvr>
                                        <p:cTn id="8" dur="800" decel="100000" fill="hold"/>
                                        <p:tgtEl>
                                          <p:spTgt spid="462850"/>
                                        </p:tgtEl>
                                        <p:attrNameLst>
                                          <p:attrName>style.rotation</p:attrName>
                                        </p:attrNameLst>
                                      </p:cBhvr>
                                      <p:tavLst>
                                        <p:tav tm="0">
                                          <p:val>
                                            <p:fltVal val="-90"/>
                                          </p:val>
                                        </p:tav>
                                        <p:tav tm="100000">
                                          <p:val>
                                            <p:fltVal val="0"/>
                                          </p:val>
                                        </p:tav>
                                      </p:tavLst>
                                    </p:anim>
                                    <p:anim calcmode="lin" valueType="num">
                                      <p:cBhvr>
                                        <p:cTn id="9" dur="800" decel="100000" fill="hold"/>
                                        <p:tgtEl>
                                          <p:spTgt spid="462850"/>
                                        </p:tgtEl>
                                        <p:attrNameLst>
                                          <p:attrName>ppt_x</p:attrName>
                                        </p:attrNameLst>
                                      </p:cBhvr>
                                      <p:tavLst>
                                        <p:tav tm="0">
                                          <p:val>
                                            <p:strVal val="#ppt_x+0.4"/>
                                          </p:val>
                                        </p:tav>
                                        <p:tav tm="100000">
                                          <p:val>
                                            <p:strVal val="#ppt_x-0.05"/>
                                          </p:val>
                                        </p:tav>
                                      </p:tavLst>
                                    </p:anim>
                                    <p:anim calcmode="lin" valueType="num">
                                      <p:cBhvr>
                                        <p:cTn id="10" dur="800" decel="100000" fill="hold"/>
                                        <p:tgtEl>
                                          <p:spTgt spid="4628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28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28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62851">
                                            <p:txEl>
                                              <p:pRg st="0" end="0"/>
                                            </p:txEl>
                                          </p:spTgt>
                                        </p:tgtEl>
                                        <p:attrNameLst>
                                          <p:attrName>style.visibility</p:attrName>
                                        </p:attrNameLst>
                                      </p:cBhvr>
                                      <p:to>
                                        <p:strVal val="visible"/>
                                      </p:to>
                                    </p:set>
                                    <p:animEffect transition="in" filter="fade">
                                      <p:cBhvr>
                                        <p:cTn id="17" dur="1000"/>
                                        <p:tgtEl>
                                          <p:spTgt spid="462851">
                                            <p:txEl>
                                              <p:pRg st="0" end="0"/>
                                            </p:txEl>
                                          </p:spTgt>
                                        </p:tgtEl>
                                      </p:cBhvr>
                                    </p:animEffect>
                                    <p:anim calcmode="lin" valueType="num">
                                      <p:cBhvr>
                                        <p:cTn id="18" dur="1000" fill="hold"/>
                                        <p:tgtEl>
                                          <p:spTgt spid="4628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62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62851">
                                            <p:txEl>
                                              <p:pRg st="1" end="1"/>
                                            </p:txEl>
                                          </p:spTgt>
                                        </p:tgtEl>
                                        <p:attrNameLst>
                                          <p:attrName>style.visibility</p:attrName>
                                        </p:attrNameLst>
                                      </p:cBhvr>
                                      <p:to>
                                        <p:strVal val="visible"/>
                                      </p:to>
                                    </p:set>
                                    <p:animEffect transition="in" filter="fade">
                                      <p:cBhvr>
                                        <p:cTn id="24" dur="1000"/>
                                        <p:tgtEl>
                                          <p:spTgt spid="462851">
                                            <p:txEl>
                                              <p:pRg st="1" end="1"/>
                                            </p:txEl>
                                          </p:spTgt>
                                        </p:tgtEl>
                                      </p:cBhvr>
                                    </p:animEffect>
                                    <p:anim calcmode="lin" valueType="num">
                                      <p:cBhvr>
                                        <p:cTn id="25" dur="1000" fill="hold"/>
                                        <p:tgtEl>
                                          <p:spTgt spid="46285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62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62851">
                                            <p:txEl>
                                              <p:pRg st="2" end="2"/>
                                            </p:txEl>
                                          </p:spTgt>
                                        </p:tgtEl>
                                        <p:attrNameLst>
                                          <p:attrName>style.visibility</p:attrName>
                                        </p:attrNameLst>
                                      </p:cBhvr>
                                      <p:to>
                                        <p:strVal val="visible"/>
                                      </p:to>
                                    </p:set>
                                    <p:animEffect transition="in" filter="fade">
                                      <p:cBhvr>
                                        <p:cTn id="31" dur="1000"/>
                                        <p:tgtEl>
                                          <p:spTgt spid="462851">
                                            <p:txEl>
                                              <p:pRg st="2" end="2"/>
                                            </p:txEl>
                                          </p:spTgt>
                                        </p:tgtEl>
                                      </p:cBhvr>
                                    </p:animEffect>
                                    <p:anim calcmode="lin" valueType="num">
                                      <p:cBhvr>
                                        <p:cTn id="32" dur="1000" fill="hold"/>
                                        <p:tgtEl>
                                          <p:spTgt spid="46285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628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8676"/>
                                        </p:tgtEl>
                                        <p:attrNameLst>
                                          <p:attrName>style.visibility</p:attrName>
                                        </p:attrNameLst>
                                      </p:cBhvr>
                                      <p:to>
                                        <p:strVal val="visible"/>
                                      </p:to>
                                    </p:set>
                                    <p:animEffect transition="in" filter="fade">
                                      <p:cBhvr>
                                        <p:cTn id="38" dur="1000"/>
                                        <p:tgtEl>
                                          <p:spTgt spid="28676"/>
                                        </p:tgtEl>
                                      </p:cBhvr>
                                    </p:animEffect>
                                    <p:anim calcmode="lin" valueType="num">
                                      <p:cBhvr>
                                        <p:cTn id="39" dur="1000" fill="hold"/>
                                        <p:tgtEl>
                                          <p:spTgt spid="28676"/>
                                        </p:tgtEl>
                                        <p:attrNameLst>
                                          <p:attrName>ppt_x</p:attrName>
                                        </p:attrNameLst>
                                      </p:cBhvr>
                                      <p:tavLst>
                                        <p:tav tm="0">
                                          <p:val>
                                            <p:strVal val="#ppt_x"/>
                                          </p:val>
                                        </p:tav>
                                        <p:tav tm="100000">
                                          <p:val>
                                            <p:strVal val="#ppt_x"/>
                                          </p:val>
                                        </p:tav>
                                      </p:tavLst>
                                    </p:anim>
                                    <p:anim calcmode="lin" valueType="num">
                                      <p:cBhvr>
                                        <p:cTn id="40"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0" grpId="0"/>
      <p:bldP spid="46285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5538"/>
            <a:ext cx="8229600" cy="5399087"/>
          </a:xfrm>
        </p:spPr>
        <p:txBody>
          <a:bodyPr anchor="ctr"/>
          <a:lstStyle/>
          <a:p>
            <a:pPr>
              <a:lnSpc>
                <a:spcPct val="250000"/>
              </a:lnSpc>
              <a:buFont typeface="Wingdings 3" pitchFamily="18" charset="2"/>
              <a:buNone/>
            </a:pPr>
            <a:r>
              <a:rPr lang="fa-IR" sz="1800" dirty="0" smtClean="0">
                <a:cs typeface="B Nazanin" pitchFamily="2" charset="-78"/>
              </a:rPr>
              <a:t>آینده پژوهان حوزه دانش وفناوری		خوش بین 		اندیشه بلند مدت</a:t>
            </a:r>
          </a:p>
          <a:p>
            <a:pPr>
              <a:lnSpc>
                <a:spcPct val="250000"/>
              </a:lnSpc>
              <a:buFont typeface="Wingdings 3" pitchFamily="18" charset="2"/>
              <a:buNone/>
            </a:pPr>
            <a:r>
              <a:rPr lang="fa-IR" sz="1800" dirty="0" smtClean="0">
                <a:cs typeface="B Nazanin" pitchFamily="2" charset="-78"/>
              </a:rPr>
              <a:t>آینده پژوهان حوزه تجارت		خوش بین 		اندیشه کوتاه مدت</a:t>
            </a:r>
          </a:p>
          <a:p>
            <a:pPr>
              <a:lnSpc>
                <a:spcPct val="250000"/>
              </a:lnSpc>
              <a:buFont typeface="Wingdings 3" pitchFamily="18" charset="2"/>
              <a:buNone/>
            </a:pPr>
            <a:r>
              <a:rPr lang="fa-IR" sz="1800" dirty="0" smtClean="0">
                <a:cs typeface="B Nazanin" pitchFamily="2" charset="-78"/>
              </a:rPr>
              <a:t>آینده پژوهان حوزه اجتماعی		بد بین 		اندیشه کوتاه مدت</a:t>
            </a:r>
          </a:p>
          <a:p>
            <a:pPr>
              <a:lnSpc>
                <a:spcPct val="250000"/>
              </a:lnSpc>
              <a:buFont typeface="Wingdings 3" pitchFamily="18" charset="2"/>
              <a:buNone/>
            </a:pPr>
            <a:r>
              <a:rPr lang="fa-IR" sz="1800" dirty="0" smtClean="0">
                <a:cs typeface="B Nazanin" pitchFamily="2" charset="-78"/>
              </a:rPr>
              <a:t>آینده پژوهان حوزه محیط زیست		بد بین 		اندیشه بلند مدت</a:t>
            </a:r>
          </a:p>
          <a:p>
            <a:pPr>
              <a:lnSpc>
                <a:spcPct val="250000"/>
              </a:lnSpc>
              <a:buFont typeface="Wingdings 3" pitchFamily="18" charset="2"/>
              <a:buNone/>
            </a:pPr>
            <a:endParaRPr lang="fa-IR" sz="1800" dirty="0" smtClean="0">
              <a:cs typeface="B Nazanin" pitchFamily="2" charset="-78"/>
            </a:endParaRPr>
          </a:p>
        </p:txBody>
      </p:sp>
      <p:sp>
        <p:nvSpPr>
          <p:cNvPr id="3" name="Title 2"/>
          <p:cNvSpPr>
            <a:spLocks noGrp="1"/>
          </p:cNvSpPr>
          <p:nvPr>
            <p:ph type="title"/>
          </p:nvPr>
        </p:nvSpPr>
        <p:spPr/>
        <p:txBody>
          <a:bodyPr/>
          <a:lstStyle/>
          <a:p>
            <a:pPr algn="ctr" fontAlgn="auto">
              <a:spcAft>
                <a:spcPts val="0"/>
              </a:spcAft>
              <a:defRPr/>
            </a:pPr>
            <a:r>
              <a:rPr lang="fa-IR" sz="2400" b="0" dirty="0" smtClean="0">
                <a:solidFill>
                  <a:srgbClr val="FF0000"/>
                </a:solidFill>
                <a:cs typeface="B Titr" pitchFamily="2" charset="-78"/>
              </a:rPr>
              <a:t>چهار نگرش فرهنگی به آینده</a:t>
            </a:r>
            <a:endParaRPr lang="fa-IR" sz="2400" b="0" dirty="0">
              <a:solidFill>
                <a:srgbClr val="FF0000"/>
              </a:solidFill>
              <a:cs typeface="B Titr" pitchFamily="2" charset="-78"/>
            </a:endParaRPr>
          </a:p>
        </p:txBody>
      </p:sp>
    </p:spTree>
    <p:extLst>
      <p:ext uri="{BB962C8B-B14F-4D97-AF65-F5344CB8AC3E}">
        <p14:creationId xmlns:p14="http://schemas.microsoft.com/office/powerpoint/2010/main" val="350327623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alpha val="98000"/>
          </a:schemeClr>
        </a:solidFill>
        <a:effectLst/>
      </p:bgPr>
    </p:bg>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2014538" y="1058863"/>
            <a:ext cx="5545137" cy="5113337"/>
          </a:xfrm>
          <a:prstGeom prst="flowChartDecision">
            <a:avLst/>
          </a:prstGeom>
          <a:gradFill rotWithShape="0">
            <a:gsLst>
              <a:gs pos="0">
                <a:srgbClr val="FFFFFF"/>
              </a:gs>
              <a:gs pos="100000">
                <a:srgbClr val="808080">
                  <a:alpha val="34998"/>
                </a:srgbClr>
              </a:gs>
            </a:gsLst>
            <a:path path="shape">
              <a:fillToRect l="50000" t="50000" r="50000" b="50000"/>
            </a:path>
          </a:gradFill>
          <a:ln w="9360">
            <a:solidFill>
              <a:srgbClr val="5B5D6B"/>
            </a:solidFill>
            <a:miter lim="800000"/>
            <a:headEnd/>
            <a:tailEnd/>
          </a:ln>
        </p:spPr>
        <p:txBody>
          <a:bodyPr wrap="none" anchor="ctr"/>
          <a:lstStyle/>
          <a:p>
            <a:pPr algn="l" rtl="0"/>
            <a:endParaRPr lang="fa-IR">
              <a:latin typeface="Calibri" pitchFamily="34" charset="0"/>
              <a:cs typeface="B Mitra" pitchFamily="2" charset="-78"/>
            </a:endParaRPr>
          </a:p>
        </p:txBody>
      </p:sp>
      <p:sp>
        <p:nvSpPr>
          <p:cNvPr id="36867" name="AutoShape 3"/>
          <p:cNvSpPr>
            <a:spLocks noChangeArrowheads="1"/>
          </p:cNvSpPr>
          <p:nvPr/>
        </p:nvSpPr>
        <p:spPr bwMode="auto">
          <a:xfrm>
            <a:off x="3527425" y="1058863"/>
            <a:ext cx="2517775" cy="2305050"/>
          </a:xfrm>
          <a:prstGeom prst="flowChartDecision">
            <a:avLst/>
          </a:prstGeom>
          <a:noFill/>
          <a:ln w="9360">
            <a:solidFill>
              <a:srgbClr val="DDDDDD"/>
            </a:solidFill>
            <a:miter lim="800000"/>
            <a:headEnd/>
            <a:tailEnd/>
          </a:ln>
        </p:spPr>
        <p:txBody>
          <a:bodyPr wrap="none" anchor="ctr"/>
          <a:lstStyle/>
          <a:p>
            <a:pPr algn="l" rtl="0"/>
            <a:endParaRPr lang="fa-IR">
              <a:latin typeface="Calibri" pitchFamily="34" charset="0"/>
              <a:cs typeface="B Mitra" pitchFamily="2" charset="-78"/>
            </a:endParaRPr>
          </a:p>
        </p:txBody>
      </p:sp>
      <p:sp>
        <p:nvSpPr>
          <p:cNvPr id="36868" name="Text Box 4"/>
          <p:cNvSpPr txBox="1">
            <a:spLocks noChangeArrowheads="1"/>
          </p:cNvSpPr>
          <p:nvPr/>
        </p:nvSpPr>
        <p:spPr bwMode="auto">
          <a:xfrm>
            <a:off x="3206750" y="4581525"/>
            <a:ext cx="884238"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FF6600"/>
                </a:solidFill>
                <a:latin typeface="Calibri" pitchFamily="34" charset="0"/>
                <a:cs typeface="B Mitra" pitchFamily="2" charset="-78"/>
              </a:rPr>
              <a:t>Modelling</a:t>
            </a:r>
          </a:p>
        </p:txBody>
      </p:sp>
      <p:sp>
        <p:nvSpPr>
          <p:cNvPr id="36869" name="Text Box 5"/>
          <p:cNvSpPr txBox="1">
            <a:spLocks noChangeArrowheads="1"/>
          </p:cNvSpPr>
          <p:nvPr/>
        </p:nvSpPr>
        <p:spPr bwMode="auto">
          <a:xfrm>
            <a:off x="3778250" y="5086350"/>
            <a:ext cx="1368425" cy="295275"/>
          </a:xfrm>
          <a:prstGeom prst="rect">
            <a:avLst/>
          </a:prstGeom>
          <a:noFill/>
          <a:ln w="9525">
            <a:noFill/>
            <a:round/>
            <a:headEnd/>
            <a:tailEnd/>
          </a:ln>
        </p:spPr>
        <p:txBody>
          <a:bodyPr lIns="90000" tIns="46800" rIns="90000" bIns="46800">
            <a:spAutoFit/>
          </a:bodyPr>
          <a:lstStyle/>
          <a:p>
            <a:pPr algn="l" defTabSz="457200" rtl="0" eaLnBrk="0" hangingPunct="0">
              <a:buClr>
                <a:srgbClr val="FF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FF6600"/>
                </a:solidFill>
                <a:latin typeface="Calibri" pitchFamily="34" charset="0"/>
                <a:cs typeface="B Mitra" pitchFamily="2" charset="-78"/>
              </a:rPr>
              <a:t>Extrapolation</a:t>
            </a:r>
          </a:p>
        </p:txBody>
      </p:sp>
      <p:sp>
        <p:nvSpPr>
          <p:cNvPr id="36870" name="Text Box 6"/>
          <p:cNvSpPr txBox="1">
            <a:spLocks noChangeArrowheads="1"/>
          </p:cNvSpPr>
          <p:nvPr/>
        </p:nvSpPr>
        <p:spPr bwMode="auto">
          <a:xfrm>
            <a:off x="4264025" y="5573713"/>
            <a:ext cx="1036638" cy="295275"/>
          </a:xfrm>
          <a:prstGeom prst="rect">
            <a:avLst/>
          </a:prstGeom>
          <a:noFill/>
          <a:ln w="9525">
            <a:noFill/>
            <a:round/>
            <a:headEnd/>
            <a:tailEnd/>
          </a:ln>
        </p:spPr>
        <p:txBody>
          <a:bodyPr lIns="90000" tIns="46800" rIns="90000" bIns="46800">
            <a:spAutoFit/>
          </a:bodyPr>
          <a:lstStyle/>
          <a:p>
            <a:pPr algn="ctr" defTabSz="457200" rtl="0" eaLnBrk="0" hangingPunct="0">
              <a:buClr>
                <a:srgbClr val="FF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FF6600"/>
                </a:solidFill>
                <a:latin typeface="Calibri" pitchFamily="34" charset="0"/>
                <a:cs typeface="B Mitra" pitchFamily="2" charset="-78"/>
              </a:rPr>
              <a:t>Indicators</a:t>
            </a:r>
          </a:p>
        </p:txBody>
      </p:sp>
      <p:sp>
        <p:nvSpPr>
          <p:cNvPr id="36871" name="Text Box 7"/>
          <p:cNvSpPr txBox="1">
            <a:spLocks noChangeArrowheads="1"/>
          </p:cNvSpPr>
          <p:nvPr/>
        </p:nvSpPr>
        <p:spPr bwMode="auto">
          <a:xfrm>
            <a:off x="3998913" y="4292600"/>
            <a:ext cx="1176337"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FF6600"/>
                </a:solidFill>
                <a:latin typeface="Calibri" pitchFamily="34" charset="0"/>
                <a:cs typeface="B Mitra" pitchFamily="2" charset="-78"/>
              </a:rPr>
              <a:t>Benchmarking</a:t>
            </a:r>
          </a:p>
        </p:txBody>
      </p:sp>
      <p:sp>
        <p:nvSpPr>
          <p:cNvPr id="36872" name="Text Box 8"/>
          <p:cNvSpPr txBox="1">
            <a:spLocks noChangeArrowheads="1"/>
          </p:cNvSpPr>
          <p:nvPr/>
        </p:nvSpPr>
        <p:spPr bwMode="auto">
          <a:xfrm>
            <a:off x="6588125" y="5672138"/>
            <a:ext cx="2087563" cy="288925"/>
          </a:xfrm>
          <a:prstGeom prst="rect">
            <a:avLst/>
          </a:prstGeom>
          <a:solidFill>
            <a:srgbClr val="FF6600"/>
          </a:solidFill>
          <a:ln w="9525">
            <a:noFill/>
            <a:round/>
            <a:headEnd/>
            <a:tailEnd/>
          </a:ln>
        </p:spPr>
        <p:txBody>
          <a:bodyPr lIns="90000" tIns="46800" rIns="90000" bIns="46800">
            <a:spAutoFit/>
          </a:bodyPr>
          <a:lstStyle/>
          <a:p>
            <a:pPr algn="ctr" defTabSz="457200" rtl="0" eaLnBrk="0" hangingPunct="0">
              <a:lnSpc>
                <a:spcPct val="90000"/>
              </a:lnSpc>
              <a:spcBef>
                <a:spcPts val="1225"/>
              </a:spcBef>
              <a:buClr>
                <a:srgbClr val="5A5C6C"/>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1400">
                <a:solidFill>
                  <a:srgbClr val="5A5C6C"/>
                </a:solidFill>
                <a:latin typeface="Calibri" pitchFamily="34" charset="0"/>
                <a:cs typeface="B Mitra" pitchFamily="2" charset="-78"/>
              </a:rPr>
              <a:t>کمی</a:t>
            </a:r>
            <a:r>
              <a:rPr lang="en-GB" sz="1400">
                <a:solidFill>
                  <a:srgbClr val="5A5C6C"/>
                </a:solidFill>
                <a:latin typeface="Calibri" pitchFamily="34" charset="0"/>
                <a:cs typeface="B Mitra" pitchFamily="2" charset="-78"/>
              </a:rPr>
              <a:t>(6)</a:t>
            </a:r>
            <a:r>
              <a:rPr lang="ar-SA" sz="1400">
                <a:solidFill>
                  <a:srgbClr val="5A5C6C"/>
                </a:solidFill>
                <a:latin typeface="Calibri" pitchFamily="34" charset="0"/>
                <a:cs typeface="B Mitra" pitchFamily="2" charset="-78"/>
              </a:rPr>
              <a:t>‏</a:t>
            </a:r>
            <a:endParaRPr lang="en-GB" sz="1400">
              <a:solidFill>
                <a:srgbClr val="5A5C6C"/>
              </a:solidFill>
              <a:latin typeface="Calibri" pitchFamily="34" charset="0"/>
              <a:cs typeface="B Mitra" pitchFamily="2" charset="-78"/>
            </a:endParaRPr>
          </a:p>
        </p:txBody>
      </p:sp>
      <p:sp>
        <p:nvSpPr>
          <p:cNvPr id="36873" name="Text Box 9"/>
          <p:cNvSpPr txBox="1">
            <a:spLocks noChangeArrowheads="1"/>
          </p:cNvSpPr>
          <p:nvPr/>
        </p:nvSpPr>
        <p:spPr bwMode="auto">
          <a:xfrm>
            <a:off x="5521325" y="4292600"/>
            <a:ext cx="1077913" cy="295275"/>
          </a:xfrm>
          <a:prstGeom prst="rect">
            <a:avLst/>
          </a:prstGeom>
          <a:noFill/>
          <a:ln w="9525">
            <a:noFill/>
            <a:round/>
            <a:headEnd/>
            <a:tailEnd/>
          </a:ln>
        </p:spPr>
        <p:txBody>
          <a:bodyPr wrap="none" lIns="90000" tIns="46800" rIns="90000" bIns="46800">
            <a:spAutoFit/>
          </a:bodyPr>
          <a:lstStyle/>
          <a:p>
            <a:pPr algn="l" defTabSz="457200" rtl="0" eaLnBrk="0" hangingPunct="0">
              <a:buClr>
                <a:srgbClr val="FF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FF6600"/>
                </a:solidFill>
                <a:latin typeface="Calibri" pitchFamily="34" charset="0"/>
                <a:cs typeface="B Mitra" pitchFamily="2" charset="-78"/>
              </a:rPr>
              <a:t>Cross-impact</a:t>
            </a:r>
          </a:p>
        </p:txBody>
      </p:sp>
      <p:sp>
        <p:nvSpPr>
          <p:cNvPr id="36874" name="Text Box 10"/>
          <p:cNvSpPr txBox="1">
            <a:spLocks noChangeArrowheads="1"/>
          </p:cNvSpPr>
          <p:nvPr/>
        </p:nvSpPr>
        <p:spPr bwMode="auto">
          <a:xfrm>
            <a:off x="3519488" y="4822825"/>
            <a:ext cx="1092200" cy="295275"/>
          </a:xfrm>
          <a:prstGeom prst="rect">
            <a:avLst/>
          </a:prstGeom>
          <a:noFill/>
          <a:ln w="9525">
            <a:noFill/>
            <a:round/>
            <a:headEnd/>
            <a:tailEnd/>
          </a:ln>
        </p:spPr>
        <p:txBody>
          <a:bodyPr wrap="none" lIns="90000" tIns="46800" rIns="90000" bIns="46800">
            <a:spAutoFit/>
          </a:bodyPr>
          <a:lstStyle/>
          <a:p>
            <a:pPr algn="l" defTabSz="457200" rtl="0" eaLnBrk="0" hangingPunct="0">
              <a:buClr>
                <a:srgbClr val="FF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FF6600"/>
                </a:solidFill>
                <a:latin typeface="Calibri" pitchFamily="34" charset="0"/>
                <a:cs typeface="B Mitra" pitchFamily="2" charset="-78"/>
              </a:rPr>
              <a:t>Bibliometrics</a:t>
            </a:r>
          </a:p>
        </p:txBody>
      </p:sp>
      <p:sp>
        <p:nvSpPr>
          <p:cNvPr id="36875" name="Text Box 11"/>
          <p:cNvSpPr txBox="1">
            <a:spLocks noChangeArrowheads="1"/>
          </p:cNvSpPr>
          <p:nvPr/>
        </p:nvSpPr>
        <p:spPr bwMode="auto">
          <a:xfrm>
            <a:off x="250825" y="1044575"/>
            <a:ext cx="3024188" cy="703263"/>
          </a:xfrm>
          <a:prstGeom prst="rect">
            <a:avLst/>
          </a:prstGeom>
          <a:solidFill>
            <a:srgbClr val="002060"/>
          </a:solidFill>
          <a:ln w="9525">
            <a:noFill/>
            <a:round/>
            <a:headEnd/>
            <a:tailEnd/>
          </a:ln>
        </p:spPr>
        <p:txBody>
          <a:bodyPr lIns="90000" tIns="46800" rIns="90000" bIns="46800" anchor="ctr"/>
          <a:lstStyle/>
          <a:p>
            <a:pPr algn="ctr" defTabSz="457200" rtl="0">
              <a:buClr>
                <a:srgbClr val="FFFFFF"/>
              </a:buClr>
              <a:buSzPct val="100000"/>
              <a:buFont typeface="Tahom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4000" b="1">
                <a:solidFill>
                  <a:srgbClr val="FFFFFF"/>
                </a:solidFill>
                <a:cs typeface="B Mitra" pitchFamily="2" charset="-78"/>
              </a:rPr>
              <a:t>روش‌شناسی</a:t>
            </a:r>
            <a:endParaRPr lang="en-GB" sz="4000" b="1">
              <a:solidFill>
                <a:srgbClr val="FFFFFF"/>
              </a:solidFill>
              <a:cs typeface="B Mitra" pitchFamily="2" charset="-78"/>
            </a:endParaRPr>
          </a:p>
        </p:txBody>
      </p:sp>
      <p:sp>
        <p:nvSpPr>
          <p:cNvPr id="36876" name="Text Box 12"/>
          <p:cNvSpPr txBox="1">
            <a:spLocks noChangeArrowheads="1"/>
          </p:cNvSpPr>
          <p:nvPr/>
        </p:nvSpPr>
        <p:spPr bwMode="auto">
          <a:xfrm>
            <a:off x="3959225" y="654050"/>
            <a:ext cx="1655763" cy="371475"/>
          </a:xfrm>
          <a:prstGeom prst="rect">
            <a:avLst/>
          </a:prstGeom>
          <a:noFill/>
          <a:ln w="9525">
            <a:noFill/>
            <a:round/>
            <a:headEnd/>
            <a:tailEnd/>
          </a:ln>
        </p:spPr>
        <p:txBody>
          <a:bodyPr lIns="90000" tIns="46800" rIns="90000" bIns="46800">
            <a:spAutoFit/>
          </a:bodyPr>
          <a:lstStyle/>
          <a:p>
            <a:pPr algn="ctr" defTabSz="457200" rtl="0" eaLnBrk="0" hangingPunct="0">
              <a:buClr>
                <a:srgbClr val="5A5C6C"/>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5A5C6C"/>
                </a:solidFill>
                <a:latin typeface="Calibri" pitchFamily="34" charset="0"/>
                <a:cs typeface="B Mitra" pitchFamily="2" charset="-78"/>
              </a:rPr>
              <a:t>Creativity</a:t>
            </a:r>
          </a:p>
        </p:txBody>
      </p:sp>
      <p:sp>
        <p:nvSpPr>
          <p:cNvPr id="36877" name="Text Box 13"/>
          <p:cNvSpPr txBox="1">
            <a:spLocks noChangeArrowheads="1"/>
          </p:cNvSpPr>
          <p:nvPr/>
        </p:nvSpPr>
        <p:spPr bwMode="auto">
          <a:xfrm>
            <a:off x="7650163" y="3429000"/>
            <a:ext cx="1243012" cy="401638"/>
          </a:xfrm>
          <a:prstGeom prst="rect">
            <a:avLst/>
          </a:prstGeom>
          <a:solidFill>
            <a:srgbClr val="272A37"/>
          </a:solidFill>
          <a:ln w="9525">
            <a:noFill/>
            <a:round/>
            <a:headEnd/>
            <a:tailEnd/>
          </a:ln>
        </p:spPr>
        <p:txBody>
          <a:bodyPr lIns="90000" tIns="46800" rIns="90000" bIns="46800">
            <a:spAutoFit/>
          </a:bodyPr>
          <a:lstStyle/>
          <a:p>
            <a:pPr algn="ctr" defTabSz="457200" rtl="0" eaLnBrk="0" hangingPunct="0">
              <a:buClr>
                <a:srgbClr val="5A5C6C"/>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2000" b="1">
                <a:solidFill>
                  <a:srgbClr val="FFC000"/>
                </a:solidFill>
                <a:latin typeface="Calibri" pitchFamily="34" charset="0"/>
                <a:cs typeface="B Mitra" pitchFamily="2" charset="-78"/>
              </a:rPr>
              <a:t>تعامل</a:t>
            </a:r>
            <a:endParaRPr lang="en-GB" sz="2000" b="1">
              <a:solidFill>
                <a:srgbClr val="FFC000"/>
              </a:solidFill>
              <a:latin typeface="Calibri" pitchFamily="34" charset="0"/>
              <a:cs typeface="B Mitra" pitchFamily="2" charset="-78"/>
            </a:endParaRPr>
          </a:p>
        </p:txBody>
      </p:sp>
      <p:sp>
        <p:nvSpPr>
          <p:cNvPr id="36878" name="Text Box 14"/>
          <p:cNvSpPr txBox="1">
            <a:spLocks noChangeArrowheads="1"/>
          </p:cNvSpPr>
          <p:nvPr/>
        </p:nvSpPr>
        <p:spPr bwMode="auto">
          <a:xfrm>
            <a:off x="827088" y="3429000"/>
            <a:ext cx="1152525" cy="401638"/>
          </a:xfrm>
          <a:prstGeom prst="rect">
            <a:avLst/>
          </a:prstGeom>
          <a:solidFill>
            <a:srgbClr val="272A37"/>
          </a:solidFill>
          <a:ln w="9525">
            <a:noFill/>
            <a:round/>
            <a:headEnd/>
            <a:tailEnd/>
          </a:ln>
        </p:spPr>
        <p:txBody>
          <a:bodyPr lIns="90000" tIns="46800" rIns="90000" bIns="46800">
            <a:spAutoFit/>
          </a:bodyPr>
          <a:lstStyle/>
          <a:p>
            <a:pPr algn="ctr" defTabSz="457200" rtl="0" eaLnBrk="0" hangingPunct="0">
              <a:buClr>
                <a:srgbClr val="5A5C6C"/>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2000" b="1">
                <a:solidFill>
                  <a:srgbClr val="FFC000"/>
                </a:solidFill>
                <a:latin typeface="Calibri" pitchFamily="34" charset="0"/>
                <a:cs typeface="B Mitra" pitchFamily="2" charset="-78"/>
              </a:rPr>
              <a:t>خبرگی</a:t>
            </a:r>
            <a:endParaRPr lang="en-GB" sz="2000" b="1">
              <a:solidFill>
                <a:srgbClr val="FFC000"/>
              </a:solidFill>
              <a:latin typeface="Calibri" pitchFamily="34" charset="0"/>
              <a:cs typeface="B Mitra" pitchFamily="2" charset="-78"/>
            </a:endParaRPr>
          </a:p>
        </p:txBody>
      </p:sp>
      <p:sp>
        <p:nvSpPr>
          <p:cNvPr id="36879" name="Text Box 15"/>
          <p:cNvSpPr txBox="1">
            <a:spLocks noChangeArrowheads="1"/>
          </p:cNvSpPr>
          <p:nvPr/>
        </p:nvSpPr>
        <p:spPr bwMode="auto">
          <a:xfrm>
            <a:off x="3959225" y="6196013"/>
            <a:ext cx="1655763" cy="401637"/>
          </a:xfrm>
          <a:prstGeom prst="rect">
            <a:avLst/>
          </a:prstGeom>
          <a:solidFill>
            <a:srgbClr val="272A37"/>
          </a:solidFill>
          <a:ln w="9525">
            <a:noFill/>
            <a:round/>
            <a:headEnd/>
            <a:tailEnd/>
          </a:ln>
        </p:spPr>
        <p:txBody>
          <a:bodyPr lIns="90000" tIns="46800" rIns="90000" bIns="46800">
            <a:spAutoFit/>
          </a:bodyPr>
          <a:lstStyle/>
          <a:p>
            <a:pPr algn="ctr" defTabSz="457200" rtl="0" eaLnBrk="0" hangingPunct="0">
              <a:buClr>
                <a:srgbClr val="5A5C6C"/>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2000" b="1">
                <a:solidFill>
                  <a:srgbClr val="FFC000"/>
                </a:solidFill>
                <a:latin typeface="Calibri" pitchFamily="34" charset="0"/>
                <a:cs typeface="B Mitra" pitchFamily="2" charset="-78"/>
              </a:rPr>
              <a:t>داده‌های واقعی</a:t>
            </a:r>
            <a:endParaRPr lang="en-GB" sz="2000" b="1">
              <a:solidFill>
                <a:srgbClr val="FFC000"/>
              </a:solidFill>
              <a:latin typeface="Calibri" pitchFamily="34" charset="0"/>
              <a:cs typeface="B Mitra" pitchFamily="2" charset="-78"/>
            </a:endParaRPr>
          </a:p>
        </p:txBody>
      </p:sp>
      <p:sp>
        <p:nvSpPr>
          <p:cNvPr id="36880" name="Text Box 16"/>
          <p:cNvSpPr txBox="1">
            <a:spLocks noChangeArrowheads="1"/>
          </p:cNvSpPr>
          <p:nvPr/>
        </p:nvSpPr>
        <p:spPr bwMode="auto">
          <a:xfrm>
            <a:off x="3959225" y="1628775"/>
            <a:ext cx="1655763" cy="295275"/>
          </a:xfrm>
          <a:prstGeom prst="rect">
            <a:avLst/>
          </a:prstGeom>
          <a:noFill/>
          <a:ln w="9525">
            <a:noFill/>
            <a:round/>
            <a:headEnd/>
            <a:tailEnd/>
          </a:ln>
        </p:spPr>
        <p:txBody>
          <a:bodyPr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Science fiction</a:t>
            </a:r>
          </a:p>
        </p:txBody>
      </p:sp>
      <p:sp>
        <p:nvSpPr>
          <p:cNvPr id="36881" name="Text Box 17"/>
          <p:cNvSpPr txBox="1">
            <a:spLocks noChangeArrowheads="1"/>
          </p:cNvSpPr>
          <p:nvPr/>
        </p:nvSpPr>
        <p:spPr bwMode="auto">
          <a:xfrm>
            <a:off x="4895850" y="5083175"/>
            <a:ext cx="936625" cy="295275"/>
          </a:xfrm>
          <a:prstGeom prst="rect">
            <a:avLst/>
          </a:prstGeom>
          <a:noFill/>
          <a:ln w="9525">
            <a:noFill/>
            <a:round/>
            <a:headEnd/>
            <a:tailEnd/>
          </a:ln>
        </p:spPr>
        <p:txBody>
          <a:bodyPr lIns="90000" tIns="46800" rIns="90000" bIns="46800">
            <a:spAutoFit/>
          </a:bodyPr>
          <a:lstStyle/>
          <a:p>
            <a:pPr algn="l"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Scanning</a:t>
            </a:r>
          </a:p>
        </p:txBody>
      </p:sp>
      <p:sp>
        <p:nvSpPr>
          <p:cNvPr id="36882" name="Text Box 18"/>
          <p:cNvSpPr txBox="1">
            <a:spLocks noChangeArrowheads="1"/>
          </p:cNvSpPr>
          <p:nvPr/>
        </p:nvSpPr>
        <p:spPr bwMode="auto">
          <a:xfrm>
            <a:off x="5278438" y="2679700"/>
            <a:ext cx="1158875"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Brainstorming</a:t>
            </a:r>
          </a:p>
        </p:txBody>
      </p:sp>
      <p:sp>
        <p:nvSpPr>
          <p:cNvPr id="36883" name="Text Box 19"/>
          <p:cNvSpPr txBox="1">
            <a:spLocks noChangeArrowheads="1"/>
          </p:cNvSpPr>
          <p:nvPr/>
        </p:nvSpPr>
        <p:spPr bwMode="auto">
          <a:xfrm>
            <a:off x="3635375" y="2132013"/>
            <a:ext cx="2232025" cy="295275"/>
          </a:xfrm>
          <a:prstGeom prst="rect">
            <a:avLst/>
          </a:prstGeom>
          <a:noFill/>
          <a:ln w="9525">
            <a:noFill/>
            <a:round/>
            <a:headEnd/>
            <a:tailEnd/>
          </a:ln>
        </p:spPr>
        <p:txBody>
          <a:bodyPr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Essays / Scenario writing</a:t>
            </a:r>
          </a:p>
        </p:txBody>
      </p:sp>
      <p:sp>
        <p:nvSpPr>
          <p:cNvPr id="36884" name="Text Box 20"/>
          <p:cNvSpPr txBox="1">
            <a:spLocks noChangeArrowheads="1"/>
          </p:cNvSpPr>
          <p:nvPr/>
        </p:nvSpPr>
        <p:spPr bwMode="auto">
          <a:xfrm>
            <a:off x="5665788" y="3446463"/>
            <a:ext cx="1816100" cy="295275"/>
          </a:xfrm>
          <a:prstGeom prst="rect">
            <a:avLst/>
          </a:prstGeom>
          <a:noFill/>
          <a:ln w="9525">
            <a:noFill/>
            <a:round/>
            <a:headEnd/>
            <a:tailEnd/>
          </a:ln>
        </p:spPr>
        <p:txBody>
          <a:bodyPr wrap="none" lIns="90000" tIns="46800" rIns="90000" bIns="46800">
            <a:spAutoFit/>
          </a:bodyPr>
          <a:lstStyle/>
          <a:p>
            <a:pPr algn="l"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Conferences / Seminars</a:t>
            </a:r>
          </a:p>
        </p:txBody>
      </p:sp>
      <p:sp>
        <p:nvSpPr>
          <p:cNvPr id="36885" name="Text Box 21"/>
          <p:cNvSpPr txBox="1">
            <a:spLocks noChangeArrowheads="1"/>
          </p:cNvSpPr>
          <p:nvPr/>
        </p:nvSpPr>
        <p:spPr bwMode="auto">
          <a:xfrm>
            <a:off x="4246563" y="1401763"/>
            <a:ext cx="1081087" cy="295275"/>
          </a:xfrm>
          <a:prstGeom prst="rect">
            <a:avLst/>
          </a:prstGeom>
          <a:noFill/>
          <a:ln w="9525">
            <a:noFill/>
            <a:round/>
            <a:headEnd/>
            <a:tailEnd/>
          </a:ln>
        </p:spPr>
        <p:txBody>
          <a:bodyPr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002060"/>
                </a:solidFill>
                <a:latin typeface="Calibri" pitchFamily="34" charset="0"/>
                <a:cs typeface="B Mitra" pitchFamily="2" charset="-78"/>
              </a:rPr>
              <a:t>Wild cards</a:t>
            </a:r>
          </a:p>
        </p:txBody>
      </p:sp>
      <p:sp>
        <p:nvSpPr>
          <p:cNvPr id="36886" name="Text Box 22"/>
          <p:cNvSpPr txBox="1">
            <a:spLocks noChangeArrowheads="1"/>
          </p:cNvSpPr>
          <p:nvPr/>
        </p:nvSpPr>
        <p:spPr bwMode="auto">
          <a:xfrm>
            <a:off x="4432300" y="3182938"/>
            <a:ext cx="1182688"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dirty="0">
                <a:solidFill>
                  <a:srgbClr val="FFFFFF"/>
                </a:solidFill>
                <a:latin typeface="Calibri" pitchFamily="34" charset="0"/>
                <a:cs typeface="B Mitra" pitchFamily="2" charset="-78"/>
              </a:rPr>
              <a:t>SWOT analysis</a:t>
            </a:r>
          </a:p>
        </p:txBody>
      </p:sp>
      <p:sp>
        <p:nvSpPr>
          <p:cNvPr id="36887" name="Text Box 23"/>
          <p:cNvSpPr txBox="1">
            <a:spLocks noChangeArrowheads="1"/>
          </p:cNvSpPr>
          <p:nvPr/>
        </p:nvSpPr>
        <p:spPr bwMode="auto">
          <a:xfrm>
            <a:off x="2092325" y="3446463"/>
            <a:ext cx="1116013"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Expert Panels</a:t>
            </a:r>
          </a:p>
        </p:txBody>
      </p:sp>
      <p:sp>
        <p:nvSpPr>
          <p:cNvPr id="36888" name="Text Box 24"/>
          <p:cNvSpPr txBox="1">
            <a:spLocks noChangeArrowheads="1"/>
          </p:cNvSpPr>
          <p:nvPr/>
        </p:nvSpPr>
        <p:spPr bwMode="auto">
          <a:xfrm>
            <a:off x="3209925" y="2417763"/>
            <a:ext cx="1460500"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Genius forecasting</a:t>
            </a:r>
          </a:p>
        </p:txBody>
      </p:sp>
      <p:sp>
        <p:nvSpPr>
          <p:cNvPr id="36889" name="Text Box 25"/>
          <p:cNvSpPr txBox="1">
            <a:spLocks noChangeArrowheads="1"/>
          </p:cNvSpPr>
          <p:nvPr/>
        </p:nvSpPr>
        <p:spPr bwMode="auto">
          <a:xfrm>
            <a:off x="5226050" y="2922588"/>
            <a:ext cx="1500188"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002060"/>
                </a:solidFill>
                <a:latin typeface="Calibri" pitchFamily="34" charset="0"/>
                <a:cs typeface="B Mitra" pitchFamily="2" charset="-78"/>
              </a:rPr>
              <a:t>Scenario workshop</a:t>
            </a:r>
          </a:p>
        </p:txBody>
      </p:sp>
      <p:sp>
        <p:nvSpPr>
          <p:cNvPr id="36890" name="Text Box 26"/>
          <p:cNvSpPr txBox="1">
            <a:spLocks noChangeArrowheads="1"/>
          </p:cNvSpPr>
          <p:nvPr/>
        </p:nvSpPr>
        <p:spPr bwMode="auto">
          <a:xfrm>
            <a:off x="3427413" y="3429000"/>
            <a:ext cx="1774825"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dirty="0">
                <a:solidFill>
                  <a:srgbClr val="FFFFFF"/>
                </a:solidFill>
                <a:latin typeface="Calibri" pitchFamily="34" charset="0"/>
                <a:cs typeface="B Mitra" pitchFamily="2" charset="-78"/>
              </a:rPr>
              <a:t>Morphological analysis</a:t>
            </a:r>
          </a:p>
        </p:txBody>
      </p:sp>
      <p:sp>
        <p:nvSpPr>
          <p:cNvPr id="36891" name="Text Box 27"/>
          <p:cNvSpPr txBox="1">
            <a:spLocks noChangeArrowheads="1"/>
          </p:cNvSpPr>
          <p:nvPr/>
        </p:nvSpPr>
        <p:spPr bwMode="auto">
          <a:xfrm>
            <a:off x="2990850" y="4292600"/>
            <a:ext cx="904875"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Interviews</a:t>
            </a:r>
          </a:p>
        </p:txBody>
      </p:sp>
      <p:sp>
        <p:nvSpPr>
          <p:cNvPr id="36892" name="Text Box 28"/>
          <p:cNvSpPr txBox="1">
            <a:spLocks noChangeArrowheads="1"/>
          </p:cNvSpPr>
          <p:nvPr/>
        </p:nvSpPr>
        <p:spPr bwMode="auto">
          <a:xfrm>
            <a:off x="4030663" y="5311775"/>
            <a:ext cx="1584325" cy="295275"/>
          </a:xfrm>
          <a:prstGeom prst="rect">
            <a:avLst/>
          </a:prstGeom>
          <a:noFill/>
          <a:ln w="9525">
            <a:noFill/>
            <a:round/>
            <a:headEnd/>
            <a:tailEnd/>
          </a:ln>
        </p:spPr>
        <p:txBody>
          <a:bodyPr lIns="90000" tIns="46800" rIns="90000" bIns="46800">
            <a:spAutoFit/>
          </a:bodyPr>
          <a:lstStyle/>
          <a:p>
            <a:pPr algn="l"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Literature review</a:t>
            </a:r>
          </a:p>
        </p:txBody>
      </p:sp>
      <p:sp>
        <p:nvSpPr>
          <p:cNvPr id="36893" name="Text Box 29"/>
          <p:cNvSpPr txBox="1">
            <a:spLocks noChangeArrowheads="1"/>
          </p:cNvSpPr>
          <p:nvPr/>
        </p:nvSpPr>
        <p:spPr bwMode="auto">
          <a:xfrm>
            <a:off x="5835650" y="3182938"/>
            <a:ext cx="1131888"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Citizen Panels</a:t>
            </a:r>
          </a:p>
        </p:txBody>
      </p:sp>
      <p:sp>
        <p:nvSpPr>
          <p:cNvPr id="36894" name="Text Box 30"/>
          <p:cNvSpPr txBox="1">
            <a:spLocks noChangeArrowheads="1"/>
          </p:cNvSpPr>
          <p:nvPr/>
        </p:nvSpPr>
        <p:spPr bwMode="auto">
          <a:xfrm>
            <a:off x="2662238" y="2922588"/>
            <a:ext cx="2232025"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Relevance trees / Logic charts</a:t>
            </a:r>
          </a:p>
        </p:txBody>
      </p:sp>
      <p:sp>
        <p:nvSpPr>
          <p:cNvPr id="36895" name="Text Box 31"/>
          <p:cNvSpPr txBox="1">
            <a:spLocks noChangeArrowheads="1"/>
          </p:cNvSpPr>
          <p:nvPr/>
        </p:nvSpPr>
        <p:spPr bwMode="auto">
          <a:xfrm>
            <a:off x="2990850" y="2679700"/>
            <a:ext cx="985838"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Backcasting</a:t>
            </a:r>
          </a:p>
        </p:txBody>
      </p:sp>
      <p:sp>
        <p:nvSpPr>
          <p:cNvPr id="36896" name="Text Box 32"/>
          <p:cNvSpPr txBox="1">
            <a:spLocks noChangeArrowheads="1"/>
          </p:cNvSpPr>
          <p:nvPr/>
        </p:nvSpPr>
        <p:spPr bwMode="auto">
          <a:xfrm>
            <a:off x="5097463" y="2420938"/>
            <a:ext cx="1317625" cy="295275"/>
          </a:xfrm>
          <a:prstGeom prst="rect">
            <a:avLst/>
          </a:prstGeom>
          <a:noFill/>
          <a:ln w="9525">
            <a:noFill/>
            <a:round/>
            <a:headEnd/>
            <a:tailEnd/>
          </a:ln>
        </p:spPr>
        <p:txBody>
          <a:bodyPr wrap="none" lIns="90000" tIns="46800" rIns="90000" bIns="46800">
            <a:spAutoFit/>
          </a:bodyPr>
          <a:lstStyle/>
          <a:p>
            <a:pPr algn="l" defTabSz="457200" rtl="0" eaLnBrk="0" hangingPunct="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latin typeface="Calibri" pitchFamily="34" charset="0"/>
                <a:cs typeface="B Mitra" pitchFamily="2" charset="-78"/>
              </a:rPr>
              <a:t>Role Play/Acting</a:t>
            </a:r>
          </a:p>
        </p:txBody>
      </p:sp>
      <p:sp>
        <p:nvSpPr>
          <p:cNvPr id="36897" name="Rectangle 33"/>
          <p:cNvSpPr>
            <a:spLocks noChangeArrowheads="1"/>
          </p:cNvSpPr>
          <p:nvPr/>
        </p:nvSpPr>
        <p:spPr bwMode="auto">
          <a:xfrm>
            <a:off x="533400" y="6173788"/>
            <a:ext cx="1230313" cy="279400"/>
          </a:xfrm>
          <a:prstGeom prst="rect">
            <a:avLst/>
          </a:prstGeom>
          <a:noFill/>
          <a:ln w="9525">
            <a:noFill/>
            <a:round/>
            <a:headEnd/>
            <a:tailEnd/>
          </a:ln>
        </p:spPr>
        <p:txBody>
          <a:bodyPr wrap="none" lIns="90000" tIns="46800" rIns="90000" bIns="46800">
            <a:spAutoFit/>
          </a:bodyPr>
          <a:lstStyle/>
          <a:p>
            <a:pPr algn="l" defTabSz="457200" rtl="0">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latin typeface="Calibri" pitchFamily="34" charset="0"/>
                <a:cs typeface="B Mitra" pitchFamily="2" charset="-78"/>
              </a:rPr>
              <a:t>R. Popper (2006)</a:t>
            </a:r>
            <a:r>
              <a:rPr lang="ar-SA" sz="1200">
                <a:latin typeface="Calibri" pitchFamily="34" charset="0"/>
                <a:cs typeface="B Mitra" pitchFamily="2" charset="-78"/>
              </a:rPr>
              <a:t>‏</a:t>
            </a:r>
            <a:endParaRPr lang="en-GB" sz="1200">
              <a:latin typeface="Calibri" pitchFamily="34" charset="0"/>
              <a:cs typeface="B Mitra" pitchFamily="2" charset="-78"/>
            </a:endParaRPr>
          </a:p>
        </p:txBody>
      </p:sp>
      <p:sp>
        <p:nvSpPr>
          <p:cNvPr id="36898" name="Text Box 34"/>
          <p:cNvSpPr txBox="1">
            <a:spLocks noChangeArrowheads="1"/>
          </p:cNvSpPr>
          <p:nvPr/>
        </p:nvSpPr>
        <p:spPr bwMode="auto">
          <a:xfrm>
            <a:off x="2438400" y="3182938"/>
            <a:ext cx="1143000"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Roadmapping</a:t>
            </a:r>
          </a:p>
        </p:txBody>
      </p:sp>
      <p:sp>
        <p:nvSpPr>
          <p:cNvPr id="36899" name="Text Box 35"/>
          <p:cNvSpPr txBox="1">
            <a:spLocks noChangeArrowheads="1"/>
          </p:cNvSpPr>
          <p:nvPr/>
        </p:nvSpPr>
        <p:spPr bwMode="auto">
          <a:xfrm>
            <a:off x="2635250" y="4002088"/>
            <a:ext cx="2179638" cy="295275"/>
          </a:xfrm>
          <a:prstGeom prst="rect">
            <a:avLst/>
          </a:prstGeom>
          <a:noFill/>
          <a:ln w="9525">
            <a:noFill/>
            <a:round/>
            <a:headEnd/>
            <a:tailEnd/>
          </a:ln>
        </p:spPr>
        <p:txBody>
          <a:bodyPr wrap="none" lIns="90000" tIns="46800" rIns="90000" bIns="46800">
            <a:spAutoFit/>
          </a:bodyPr>
          <a:lstStyle/>
          <a:p>
            <a:pPr algn="l"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Quantitative Scenarios/SMIC</a:t>
            </a:r>
          </a:p>
        </p:txBody>
      </p:sp>
      <p:sp>
        <p:nvSpPr>
          <p:cNvPr id="36900" name="Text Box 36"/>
          <p:cNvSpPr txBox="1">
            <a:spLocks noChangeArrowheads="1"/>
          </p:cNvSpPr>
          <p:nvPr/>
        </p:nvSpPr>
        <p:spPr bwMode="auto">
          <a:xfrm>
            <a:off x="3740150" y="3182938"/>
            <a:ext cx="633413"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Delphi</a:t>
            </a:r>
          </a:p>
        </p:txBody>
      </p:sp>
      <p:sp>
        <p:nvSpPr>
          <p:cNvPr id="36901" name="Text Box 37"/>
          <p:cNvSpPr txBox="1">
            <a:spLocks noChangeArrowheads="1"/>
          </p:cNvSpPr>
          <p:nvPr/>
        </p:nvSpPr>
        <p:spPr bwMode="auto">
          <a:xfrm>
            <a:off x="4079875" y="4578350"/>
            <a:ext cx="2012950"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System/Structural analysis</a:t>
            </a:r>
          </a:p>
        </p:txBody>
      </p:sp>
      <p:sp>
        <p:nvSpPr>
          <p:cNvPr id="36902" name="Text Box 38"/>
          <p:cNvSpPr txBox="1">
            <a:spLocks noChangeArrowheads="1"/>
          </p:cNvSpPr>
          <p:nvPr/>
        </p:nvSpPr>
        <p:spPr bwMode="auto">
          <a:xfrm>
            <a:off x="5800725" y="3714750"/>
            <a:ext cx="1246188" cy="295275"/>
          </a:xfrm>
          <a:prstGeom prst="rect">
            <a:avLst/>
          </a:prstGeom>
          <a:noFill/>
          <a:ln w="9525">
            <a:noFill/>
            <a:round/>
            <a:headEnd/>
            <a:tailEnd/>
          </a:ln>
        </p:spPr>
        <p:txBody>
          <a:bodyPr wrap="none" lIns="90000" tIns="46800" rIns="90000" bIns="46800">
            <a:spAutoFit/>
          </a:bodyPr>
          <a:lstStyle/>
          <a:p>
            <a:pPr algn="l"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Voting / Polling</a:t>
            </a:r>
          </a:p>
        </p:txBody>
      </p:sp>
      <p:sp>
        <p:nvSpPr>
          <p:cNvPr id="36903" name="Text Box 39"/>
          <p:cNvSpPr txBox="1">
            <a:spLocks noChangeArrowheads="1"/>
          </p:cNvSpPr>
          <p:nvPr/>
        </p:nvSpPr>
        <p:spPr bwMode="auto">
          <a:xfrm>
            <a:off x="3900488" y="1858963"/>
            <a:ext cx="1501775"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Gaming-simulation</a:t>
            </a:r>
          </a:p>
        </p:txBody>
      </p:sp>
      <p:sp>
        <p:nvSpPr>
          <p:cNvPr id="36904" name="Text Box 40"/>
          <p:cNvSpPr txBox="1">
            <a:spLocks noChangeArrowheads="1"/>
          </p:cNvSpPr>
          <p:nvPr/>
        </p:nvSpPr>
        <p:spPr bwMode="auto">
          <a:xfrm>
            <a:off x="5010150" y="4005263"/>
            <a:ext cx="1730375"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Stakeholders Mapping</a:t>
            </a:r>
          </a:p>
        </p:txBody>
      </p:sp>
      <p:sp>
        <p:nvSpPr>
          <p:cNvPr id="36905" name="Text Box 41"/>
          <p:cNvSpPr txBox="1">
            <a:spLocks noChangeArrowheads="1"/>
          </p:cNvSpPr>
          <p:nvPr/>
        </p:nvSpPr>
        <p:spPr bwMode="auto">
          <a:xfrm>
            <a:off x="2414588" y="3724275"/>
            <a:ext cx="1901825" cy="295275"/>
          </a:xfrm>
          <a:prstGeom prst="rect">
            <a:avLst/>
          </a:prstGeom>
          <a:noFill/>
          <a:ln w="9525">
            <a:noFill/>
            <a:round/>
            <a:headEnd/>
            <a:tailEnd/>
          </a:ln>
        </p:spPr>
        <p:txBody>
          <a:bodyPr wrap="none" lIns="90000" tIns="46800" rIns="90000" bIns="46800">
            <a:spAutoFit/>
          </a:bodyPr>
          <a:lstStyle/>
          <a:p>
            <a:pPr algn="ctr"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dirty="0">
                <a:solidFill>
                  <a:srgbClr val="6FA9B7"/>
                </a:solidFill>
                <a:latin typeface="Calibri" pitchFamily="34" charset="0"/>
                <a:cs typeface="B Mitra" pitchFamily="2" charset="-78"/>
              </a:rPr>
              <a:t>Key/Critical technologies</a:t>
            </a:r>
          </a:p>
        </p:txBody>
      </p:sp>
      <p:sp>
        <p:nvSpPr>
          <p:cNvPr id="36906" name="Text Box 42"/>
          <p:cNvSpPr txBox="1">
            <a:spLocks noChangeArrowheads="1"/>
          </p:cNvSpPr>
          <p:nvPr/>
        </p:nvSpPr>
        <p:spPr bwMode="auto">
          <a:xfrm>
            <a:off x="4572000" y="3714750"/>
            <a:ext cx="1295400" cy="295275"/>
          </a:xfrm>
          <a:prstGeom prst="rect">
            <a:avLst/>
          </a:prstGeom>
          <a:noFill/>
          <a:ln w="9525">
            <a:noFill/>
            <a:round/>
            <a:headEnd/>
            <a:tailEnd/>
          </a:ln>
        </p:spPr>
        <p:txBody>
          <a:bodyPr lIns="90000" tIns="46800" rIns="90000" bIns="46800">
            <a:spAutoFit/>
          </a:bodyPr>
          <a:lstStyle/>
          <a:p>
            <a:pPr algn="l"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Multi-criteria</a:t>
            </a:r>
          </a:p>
        </p:txBody>
      </p:sp>
      <p:sp>
        <p:nvSpPr>
          <p:cNvPr id="36907" name="Text Box 43"/>
          <p:cNvSpPr txBox="1">
            <a:spLocks noChangeArrowheads="1"/>
          </p:cNvSpPr>
          <p:nvPr/>
        </p:nvSpPr>
        <p:spPr bwMode="auto">
          <a:xfrm>
            <a:off x="4713288" y="4821238"/>
            <a:ext cx="1216025" cy="295275"/>
          </a:xfrm>
          <a:prstGeom prst="rect">
            <a:avLst/>
          </a:prstGeom>
          <a:noFill/>
          <a:ln w="9525">
            <a:noFill/>
            <a:round/>
            <a:headEnd/>
            <a:tailEnd/>
          </a:ln>
        </p:spPr>
        <p:txBody>
          <a:bodyPr wrap="none" lIns="90000" tIns="46800" rIns="90000" bIns="46800">
            <a:spAutoFit/>
          </a:bodyPr>
          <a:lstStyle/>
          <a:p>
            <a:pPr algn="l" defTabSz="457200" rtl="0" eaLnBrk="0" hangingPunct="0">
              <a:buClr>
                <a:srgbClr val="6FA9B7"/>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300" b="1">
                <a:solidFill>
                  <a:srgbClr val="6FA9B7"/>
                </a:solidFill>
                <a:latin typeface="Calibri" pitchFamily="34" charset="0"/>
                <a:cs typeface="B Mitra" pitchFamily="2" charset="-78"/>
              </a:rPr>
              <a:t>Patent analysis</a:t>
            </a:r>
          </a:p>
        </p:txBody>
      </p:sp>
      <p:sp>
        <p:nvSpPr>
          <p:cNvPr id="36908" name="Text Box 44"/>
          <p:cNvSpPr txBox="1">
            <a:spLocks noChangeArrowheads="1"/>
          </p:cNvSpPr>
          <p:nvPr/>
        </p:nvSpPr>
        <p:spPr bwMode="auto">
          <a:xfrm>
            <a:off x="6588125" y="5091113"/>
            <a:ext cx="2087563" cy="288925"/>
          </a:xfrm>
          <a:prstGeom prst="rect">
            <a:avLst/>
          </a:prstGeom>
          <a:solidFill>
            <a:srgbClr val="FFFFCC"/>
          </a:solidFill>
          <a:ln w="9525">
            <a:noFill/>
            <a:round/>
            <a:headEnd/>
            <a:tailEnd/>
          </a:ln>
        </p:spPr>
        <p:txBody>
          <a:bodyPr lIns="90000" tIns="46800" rIns="90000" bIns="46800">
            <a:spAutoFit/>
          </a:bodyPr>
          <a:lstStyle/>
          <a:p>
            <a:pPr algn="ctr" defTabSz="457200" rtl="0" eaLnBrk="0" hangingPunct="0">
              <a:lnSpc>
                <a:spcPct val="90000"/>
              </a:lnSpc>
              <a:spcBef>
                <a:spcPts val="1225"/>
              </a:spcBef>
              <a:buClr>
                <a:srgbClr val="5A5C6C"/>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1400">
                <a:solidFill>
                  <a:srgbClr val="5A5C6C"/>
                </a:solidFill>
                <a:latin typeface="Calibri" pitchFamily="34" charset="0"/>
                <a:cs typeface="B Mitra" pitchFamily="2" charset="-78"/>
              </a:rPr>
              <a:t>کیفی</a:t>
            </a:r>
            <a:r>
              <a:rPr lang="en-GB" sz="1400">
                <a:solidFill>
                  <a:srgbClr val="5A5C6C"/>
                </a:solidFill>
                <a:latin typeface="Calibri" pitchFamily="34" charset="0"/>
                <a:cs typeface="B Mitra" pitchFamily="2" charset="-78"/>
              </a:rPr>
              <a:t>(17)</a:t>
            </a:r>
            <a:r>
              <a:rPr lang="ar-SA" sz="1400">
                <a:solidFill>
                  <a:srgbClr val="5A5C6C"/>
                </a:solidFill>
                <a:latin typeface="Calibri" pitchFamily="34" charset="0"/>
                <a:cs typeface="B Mitra" pitchFamily="2" charset="-78"/>
              </a:rPr>
              <a:t>‏</a:t>
            </a:r>
            <a:endParaRPr lang="en-GB" sz="1400">
              <a:solidFill>
                <a:srgbClr val="5A5C6C"/>
              </a:solidFill>
              <a:latin typeface="Calibri" pitchFamily="34" charset="0"/>
              <a:cs typeface="B Mitra" pitchFamily="2" charset="-78"/>
            </a:endParaRPr>
          </a:p>
        </p:txBody>
      </p:sp>
      <p:sp>
        <p:nvSpPr>
          <p:cNvPr id="36909" name="Text Box 45"/>
          <p:cNvSpPr txBox="1">
            <a:spLocks noChangeArrowheads="1"/>
          </p:cNvSpPr>
          <p:nvPr/>
        </p:nvSpPr>
        <p:spPr bwMode="auto">
          <a:xfrm>
            <a:off x="6588125" y="5380038"/>
            <a:ext cx="2087563" cy="288925"/>
          </a:xfrm>
          <a:prstGeom prst="rect">
            <a:avLst/>
          </a:prstGeom>
          <a:solidFill>
            <a:srgbClr val="6FA9B7"/>
          </a:solidFill>
          <a:ln w="9525">
            <a:noFill/>
            <a:round/>
            <a:headEnd/>
            <a:tailEnd/>
          </a:ln>
        </p:spPr>
        <p:txBody>
          <a:bodyPr lIns="90000" tIns="46800" rIns="90000" bIns="46800">
            <a:spAutoFit/>
          </a:bodyPr>
          <a:lstStyle/>
          <a:p>
            <a:pPr algn="ctr" defTabSz="457200" rtl="0" eaLnBrk="0" hangingPunct="0">
              <a:lnSpc>
                <a:spcPct val="90000"/>
              </a:lnSpc>
              <a:spcBef>
                <a:spcPts val="1225"/>
              </a:spcBef>
              <a:buClr>
                <a:srgbClr val="FFFFFF"/>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1400">
                <a:solidFill>
                  <a:srgbClr val="FFFFFF"/>
                </a:solidFill>
                <a:latin typeface="Calibri" pitchFamily="34" charset="0"/>
                <a:cs typeface="B Mitra" pitchFamily="2" charset="-78"/>
              </a:rPr>
              <a:t>شبه کمی</a:t>
            </a:r>
            <a:r>
              <a:rPr lang="en-GB" sz="1400">
                <a:solidFill>
                  <a:srgbClr val="FFFFFF"/>
                </a:solidFill>
                <a:latin typeface="Calibri" pitchFamily="34" charset="0"/>
                <a:cs typeface="B Mitra" pitchFamily="2" charset="-78"/>
              </a:rPr>
              <a:t>(10) </a:t>
            </a:r>
          </a:p>
        </p:txBody>
      </p:sp>
      <p:sp>
        <p:nvSpPr>
          <p:cNvPr id="36910" name="Text Box 46"/>
          <p:cNvSpPr txBox="1">
            <a:spLocks noChangeArrowheads="1"/>
          </p:cNvSpPr>
          <p:nvPr/>
        </p:nvSpPr>
        <p:spPr bwMode="auto">
          <a:xfrm>
            <a:off x="3924300" y="627063"/>
            <a:ext cx="1655763" cy="401637"/>
          </a:xfrm>
          <a:prstGeom prst="rect">
            <a:avLst/>
          </a:prstGeom>
          <a:solidFill>
            <a:srgbClr val="272A37"/>
          </a:solidFill>
          <a:ln w="9525">
            <a:noFill/>
            <a:round/>
            <a:headEnd/>
            <a:tailEnd/>
          </a:ln>
        </p:spPr>
        <p:txBody>
          <a:bodyPr lIns="90000" tIns="46800" rIns="90000" bIns="46800">
            <a:spAutoFit/>
          </a:bodyPr>
          <a:lstStyle/>
          <a:p>
            <a:pPr algn="ctr" defTabSz="457200" rtl="0" eaLnBrk="0" hangingPunct="0">
              <a:buClr>
                <a:srgbClr val="5A5C6C"/>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a-IR" sz="2000" b="1">
                <a:solidFill>
                  <a:srgbClr val="FFC000"/>
                </a:solidFill>
                <a:latin typeface="Calibri" pitchFamily="34" charset="0"/>
                <a:cs typeface="B Mitra" pitchFamily="2" charset="-78"/>
              </a:rPr>
              <a:t>خلاقیت</a:t>
            </a:r>
            <a:endParaRPr lang="en-GB" sz="2000" b="1">
              <a:solidFill>
                <a:srgbClr val="FFC000"/>
              </a:solidFill>
              <a:latin typeface="Calibri" pitchFamily="34" charset="0"/>
              <a:cs typeface="B Mitra" pitchFamily="2" charset="-78"/>
            </a:endParaRPr>
          </a:p>
        </p:txBody>
      </p:sp>
      <p:sp>
        <p:nvSpPr>
          <p:cNvPr id="47" name="Rectangle 46"/>
          <p:cNvSpPr/>
          <p:nvPr/>
        </p:nvSpPr>
        <p:spPr>
          <a:xfrm>
            <a:off x="5219700" y="2924175"/>
            <a:ext cx="1752600" cy="30480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solidFill>
                <a:schemeClr val="tx1"/>
              </a:solidFill>
            </a:endParaRPr>
          </a:p>
        </p:txBody>
      </p:sp>
      <p:sp>
        <p:nvSpPr>
          <p:cNvPr id="48" name="Rectangle 47"/>
          <p:cNvSpPr/>
          <p:nvPr/>
        </p:nvSpPr>
        <p:spPr>
          <a:xfrm>
            <a:off x="3924300" y="1341438"/>
            <a:ext cx="1752600" cy="304800"/>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solidFill>
                <a:sysClr val="windowText" lastClr="000000"/>
              </a:solidFill>
            </a:endParaRPr>
          </a:p>
        </p:txBody>
      </p:sp>
      <p:sp>
        <p:nvSpPr>
          <p:cNvPr id="2" name="Slide Number Placeholder 1"/>
          <p:cNvSpPr>
            <a:spLocks noGrp="1"/>
          </p:cNvSpPr>
          <p:nvPr>
            <p:ph type="sldNum" sz="quarter" idx="12"/>
          </p:nvPr>
        </p:nvSpPr>
        <p:spPr>
          <a:xfrm>
            <a:off x="4649788" y="590550"/>
            <a:ext cx="1331912" cy="365125"/>
          </a:xfrm>
        </p:spPr>
        <p:txBody>
          <a:bodyPr/>
          <a:lstStyle/>
          <a:p>
            <a:pPr>
              <a:defRPr/>
            </a:pPr>
            <a:fld id="{ED5BB807-5E16-421D-AD8A-6626A022E6BE}" type="slidenum">
              <a:rPr lang="en-US"/>
              <a:pPr>
                <a:defRPr/>
              </a:pPr>
              <a:t>73</a:t>
            </a:fld>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heckerboard(across)">
                                      <p:cBhvr>
                                        <p:cTn id="7" dur="500"/>
                                        <p:tgtEl>
                                          <p:spTgt spid="4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checkerboard(across)">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S\Desktop\strategies\foresightdiamo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2" y="116632"/>
            <a:ext cx="77048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76659"/>
      </p:ext>
    </p:extLst>
  </p:cSld>
  <p:clrMapOvr>
    <a:masterClrMapping/>
  </p:clrMapOvr>
  <p:transition>
    <p:comb/>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701787"/>
      </p:ext>
    </p:extLst>
  </p:cSld>
  <p:clrMapOvr>
    <a:masterClrMapping/>
  </p:clrMapOvr>
  <p:transition>
    <p:comb/>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52"/>
          <p:cNvSpPr>
            <a:spLocks noGrp="1"/>
          </p:cNvSpPr>
          <p:nvPr>
            <p:ph type="dt" sz="half" idx="10"/>
          </p:nvPr>
        </p:nvSpPr>
        <p:spPr/>
        <p:txBody>
          <a:bodyPr/>
          <a:lstStyle/>
          <a:p>
            <a:r>
              <a:rPr lang="tr-TR"/>
              <a:t>Ozcan Saritas</a:t>
            </a:r>
            <a:endParaRPr lang="en-US"/>
          </a:p>
        </p:txBody>
      </p:sp>
      <p:sp>
        <p:nvSpPr>
          <p:cNvPr id="54" name="Footer Placeholder 53"/>
          <p:cNvSpPr>
            <a:spLocks noGrp="1"/>
          </p:cNvSpPr>
          <p:nvPr>
            <p:ph type="ftr" sz="quarter" idx="11"/>
          </p:nvPr>
        </p:nvSpPr>
        <p:spPr/>
        <p:txBody>
          <a:bodyPr/>
          <a:lstStyle/>
          <a:p>
            <a:r>
              <a:rPr lang="en-GB"/>
              <a:t>Logo local institution</a:t>
            </a:r>
            <a:endParaRPr lang="en-US"/>
          </a:p>
        </p:txBody>
      </p:sp>
      <p:sp>
        <p:nvSpPr>
          <p:cNvPr id="35845" name="Rectangle 5"/>
          <p:cNvSpPr>
            <a:spLocks noGrp="1" noChangeArrowheads="1"/>
          </p:cNvSpPr>
          <p:nvPr>
            <p:ph type="title"/>
          </p:nvPr>
        </p:nvSpPr>
        <p:spPr>
          <a:xfrm>
            <a:off x="457200" y="990600"/>
            <a:ext cx="7772400" cy="493713"/>
          </a:xfrm>
          <a:noFill/>
          <a:ln/>
          <a:extLst>
            <a:ext uri="{909E8E84-426E-40DD-AFC4-6F175D3DCCD1}">
              <a14:hiddenFill xmlns:a14="http://schemas.microsoft.com/office/drawing/2010/main">
                <a:solidFill>
                  <a:srgbClr val="FFCC00"/>
                </a:solidFill>
              </a14:hiddenFill>
            </a:ext>
          </a:extLst>
        </p:spPr>
        <p:txBody>
          <a:bodyPr/>
          <a:lstStyle/>
          <a:p>
            <a:pPr algn="l"/>
            <a:r>
              <a:rPr lang="tr-TR" sz="2800" b="0"/>
              <a:t>Methods</a:t>
            </a:r>
            <a:endParaRPr lang="en-US" sz="2800" b="0"/>
          </a:p>
        </p:txBody>
      </p:sp>
      <p:sp>
        <p:nvSpPr>
          <p:cNvPr id="35847" name="AutoShape 7"/>
          <p:cNvSpPr>
            <a:spLocks noChangeArrowheads="1"/>
          </p:cNvSpPr>
          <p:nvPr/>
        </p:nvSpPr>
        <p:spPr bwMode="auto">
          <a:xfrm>
            <a:off x="2001838" y="1268413"/>
            <a:ext cx="5545137" cy="5113337"/>
          </a:xfrm>
          <a:prstGeom prst="flowChartDecision">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latin typeface="Arial" charset="0"/>
            </a:endParaRPr>
          </a:p>
        </p:txBody>
      </p:sp>
      <p:sp>
        <p:nvSpPr>
          <p:cNvPr id="35848" name="AutoShape 8"/>
          <p:cNvSpPr>
            <a:spLocks noChangeArrowheads="1"/>
          </p:cNvSpPr>
          <p:nvPr/>
        </p:nvSpPr>
        <p:spPr bwMode="auto">
          <a:xfrm>
            <a:off x="3514725" y="1268413"/>
            <a:ext cx="2517775" cy="2305050"/>
          </a:xfrm>
          <a:prstGeom prst="flowChartDecision">
            <a:avLst/>
          </a:prstGeom>
          <a:noFill/>
          <a:ln w="9525">
            <a:solidFill>
              <a:srgbClr val="DDDDDD"/>
            </a:solidFill>
            <a:miter lim="800000"/>
            <a:headEnd/>
            <a:tailEnd/>
          </a:ln>
          <a:effectLst/>
          <a:extLst>
            <a:ext uri="{909E8E84-426E-40DD-AFC4-6F175D3DCCD1}">
              <a14:hiddenFill xmlns:a14="http://schemas.microsoft.com/office/drawing/2010/main">
                <a:gradFill rotWithShape="1">
                  <a:gsLst>
                    <a:gs pos="0">
                      <a:schemeClr val="folHlink">
                        <a:gamma/>
                        <a:tint val="15294"/>
                        <a:invGamma/>
                      </a:schemeClr>
                    </a:gs>
                    <a:gs pos="100000">
                      <a:schemeClr val="folHlink">
                        <a:alpha val="5000"/>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b="1">
              <a:latin typeface="Arial" charset="0"/>
            </a:endParaRPr>
          </a:p>
        </p:txBody>
      </p:sp>
      <p:sp>
        <p:nvSpPr>
          <p:cNvPr id="35849" name="Text Box 9"/>
          <p:cNvSpPr txBox="1">
            <a:spLocks noChangeArrowheads="1"/>
          </p:cNvSpPr>
          <p:nvPr/>
        </p:nvSpPr>
        <p:spPr bwMode="auto">
          <a:xfrm>
            <a:off x="3189288" y="4791075"/>
            <a:ext cx="9588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rgbClr val="FF6600"/>
                </a:solidFill>
                <a:latin typeface="Arial" charset="0"/>
              </a:rPr>
              <a:t>Modelling</a:t>
            </a:r>
            <a:endParaRPr lang="en-US" sz="1300" b="1">
              <a:solidFill>
                <a:srgbClr val="FF6600"/>
              </a:solidFill>
              <a:latin typeface="Arial" charset="0"/>
            </a:endParaRPr>
          </a:p>
        </p:txBody>
      </p:sp>
      <p:sp>
        <p:nvSpPr>
          <p:cNvPr id="35850" name="Text Box 10"/>
          <p:cNvSpPr txBox="1">
            <a:spLocks noChangeArrowheads="1"/>
          </p:cNvSpPr>
          <p:nvPr/>
        </p:nvSpPr>
        <p:spPr bwMode="auto">
          <a:xfrm>
            <a:off x="3765550" y="5295900"/>
            <a:ext cx="13684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300" b="1">
                <a:solidFill>
                  <a:srgbClr val="FF6600"/>
                </a:solidFill>
                <a:latin typeface="Arial" charset="0"/>
              </a:rPr>
              <a:t>Extrapolation</a:t>
            </a:r>
            <a:endParaRPr lang="en-US" sz="1300" b="1">
              <a:solidFill>
                <a:srgbClr val="FF6600"/>
              </a:solidFill>
              <a:latin typeface="Arial" charset="0"/>
            </a:endParaRPr>
          </a:p>
        </p:txBody>
      </p:sp>
      <p:sp>
        <p:nvSpPr>
          <p:cNvPr id="35851" name="Text Box 11"/>
          <p:cNvSpPr txBox="1">
            <a:spLocks noChangeArrowheads="1"/>
          </p:cNvSpPr>
          <p:nvPr/>
        </p:nvSpPr>
        <p:spPr bwMode="auto">
          <a:xfrm>
            <a:off x="4251325" y="5783263"/>
            <a:ext cx="103663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300" b="1">
                <a:solidFill>
                  <a:srgbClr val="FF6600"/>
                </a:solidFill>
                <a:latin typeface="Arial" charset="0"/>
              </a:rPr>
              <a:t>Indicators</a:t>
            </a:r>
            <a:endParaRPr lang="en-US" sz="1300" b="1">
              <a:solidFill>
                <a:srgbClr val="FF6600"/>
              </a:solidFill>
              <a:latin typeface="Arial" charset="0"/>
            </a:endParaRPr>
          </a:p>
        </p:txBody>
      </p:sp>
      <p:sp>
        <p:nvSpPr>
          <p:cNvPr id="35852" name="Text Box 12"/>
          <p:cNvSpPr txBox="1">
            <a:spLocks noChangeArrowheads="1"/>
          </p:cNvSpPr>
          <p:nvPr/>
        </p:nvSpPr>
        <p:spPr bwMode="auto">
          <a:xfrm>
            <a:off x="3981450" y="4502150"/>
            <a:ext cx="13335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rgbClr val="FF6600"/>
                </a:solidFill>
                <a:latin typeface="Arial" charset="0"/>
              </a:rPr>
              <a:t>Benchmarking</a:t>
            </a:r>
            <a:endParaRPr lang="en-US" sz="1300" b="1">
              <a:solidFill>
                <a:srgbClr val="FF6600"/>
              </a:solidFill>
              <a:latin typeface="Arial" charset="0"/>
            </a:endParaRPr>
          </a:p>
        </p:txBody>
      </p:sp>
      <p:sp>
        <p:nvSpPr>
          <p:cNvPr id="35854" name="Text Box 14"/>
          <p:cNvSpPr txBox="1">
            <a:spLocks noChangeArrowheads="1"/>
          </p:cNvSpPr>
          <p:nvPr/>
        </p:nvSpPr>
        <p:spPr bwMode="auto">
          <a:xfrm>
            <a:off x="5349875" y="4502150"/>
            <a:ext cx="12414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GB" sz="1300" b="1">
                <a:solidFill>
                  <a:srgbClr val="FF6600"/>
                </a:solidFill>
                <a:latin typeface="Arial" charset="0"/>
              </a:rPr>
              <a:t>Cross-impact</a:t>
            </a:r>
            <a:endParaRPr lang="en-US" sz="1300" b="1">
              <a:solidFill>
                <a:srgbClr val="FF6600"/>
              </a:solidFill>
              <a:latin typeface="Arial" charset="0"/>
            </a:endParaRPr>
          </a:p>
        </p:txBody>
      </p:sp>
      <p:sp>
        <p:nvSpPr>
          <p:cNvPr id="35855" name="Text Box 15"/>
          <p:cNvSpPr txBox="1">
            <a:spLocks noChangeArrowheads="1"/>
          </p:cNvSpPr>
          <p:nvPr/>
        </p:nvSpPr>
        <p:spPr bwMode="auto">
          <a:xfrm>
            <a:off x="3502025" y="5032375"/>
            <a:ext cx="12319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300" b="1">
                <a:solidFill>
                  <a:srgbClr val="FF6600"/>
                </a:solidFill>
                <a:latin typeface="Arial" charset="0"/>
              </a:rPr>
              <a:t>Bibliometrics</a:t>
            </a:r>
            <a:endParaRPr lang="en-US" sz="1300" b="1">
              <a:solidFill>
                <a:srgbClr val="FF6600"/>
              </a:solidFill>
              <a:latin typeface="Arial" charset="0"/>
            </a:endParaRPr>
          </a:p>
        </p:txBody>
      </p:sp>
      <p:sp>
        <p:nvSpPr>
          <p:cNvPr id="35857" name="Text Box 17"/>
          <p:cNvSpPr txBox="1">
            <a:spLocks noChangeArrowheads="1"/>
          </p:cNvSpPr>
          <p:nvPr/>
        </p:nvSpPr>
        <p:spPr bwMode="auto">
          <a:xfrm>
            <a:off x="3946525" y="863600"/>
            <a:ext cx="1655763"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800" b="1">
                <a:solidFill>
                  <a:schemeClr val="bg1"/>
                </a:solidFill>
                <a:latin typeface="Arial" charset="0"/>
              </a:rPr>
              <a:t>Creativity</a:t>
            </a:r>
            <a:endParaRPr lang="en-US" sz="1800" b="1">
              <a:solidFill>
                <a:schemeClr val="bg1"/>
              </a:solidFill>
              <a:latin typeface="Arial" charset="0"/>
            </a:endParaRPr>
          </a:p>
        </p:txBody>
      </p:sp>
      <p:sp>
        <p:nvSpPr>
          <p:cNvPr id="35858" name="Text Box 18"/>
          <p:cNvSpPr txBox="1">
            <a:spLocks noChangeArrowheads="1"/>
          </p:cNvSpPr>
          <p:nvPr/>
        </p:nvSpPr>
        <p:spPr bwMode="auto">
          <a:xfrm>
            <a:off x="7700963" y="3656013"/>
            <a:ext cx="1243012" cy="336550"/>
          </a:xfrm>
          <a:prstGeom prst="rect">
            <a:avLst/>
          </a:prstGeom>
          <a:solidFill>
            <a:srgbClr val="272A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b="1">
                <a:solidFill>
                  <a:schemeClr val="bg1"/>
                </a:solidFill>
                <a:latin typeface="Arial" charset="0"/>
              </a:rPr>
              <a:t>Interaction</a:t>
            </a:r>
            <a:endParaRPr lang="en-US" sz="1600" b="1">
              <a:solidFill>
                <a:schemeClr val="bg1"/>
              </a:solidFill>
              <a:latin typeface="Arial" charset="0"/>
            </a:endParaRPr>
          </a:p>
        </p:txBody>
      </p:sp>
      <p:sp>
        <p:nvSpPr>
          <p:cNvPr id="35859" name="Text Box 19"/>
          <p:cNvSpPr txBox="1">
            <a:spLocks noChangeArrowheads="1"/>
          </p:cNvSpPr>
          <p:nvPr/>
        </p:nvSpPr>
        <p:spPr bwMode="auto">
          <a:xfrm>
            <a:off x="674688" y="3638550"/>
            <a:ext cx="1152525" cy="336550"/>
          </a:xfrm>
          <a:prstGeom prst="rect">
            <a:avLst/>
          </a:prstGeom>
          <a:solidFill>
            <a:srgbClr val="272A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b="1">
                <a:solidFill>
                  <a:schemeClr val="bg1"/>
                </a:solidFill>
                <a:latin typeface="Arial" charset="0"/>
              </a:rPr>
              <a:t>Expertise</a:t>
            </a:r>
            <a:endParaRPr lang="en-US" sz="1600" b="1">
              <a:solidFill>
                <a:schemeClr val="bg1"/>
              </a:solidFill>
              <a:latin typeface="Arial" charset="0"/>
            </a:endParaRPr>
          </a:p>
        </p:txBody>
      </p:sp>
      <p:sp>
        <p:nvSpPr>
          <p:cNvPr id="35860" name="Text Box 20"/>
          <p:cNvSpPr txBox="1">
            <a:spLocks noChangeArrowheads="1"/>
          </p:cNvSpPr>
          <p:nvPr/>
        </p:nvSpPr>
        <p:spPr bwMode="auto">
          <a:xfrm>
            <a:off x="3946525" y="6405563"/>
            <a:ext cx="1655763" cy="336550"/>
          </a:xfrm>
          <a:prstGeom prst="rect">
            <a:avLst/>
          </a:prstGeom>
          <a:solidFill>
            <a:srgbClr val="272A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b="1">
                <a:solidFill>
                  <a:schemeClr val="bg1"/>
                </a:solidFill>
                <a:latin typeface="Arial" charset="0"/>
              </a:rPr>
              <a:t>Evidence</a:t>
            </a:r>
            <a:endParaRPr lang="en-US" sz="1600" b="1">
              <a:solidFill>
                <a:schemeClr val="bg1"/>
              </a:solidFill>
              <a:latin typeface="Arial" charset="0"/>
            </a:endParaRPr>
          </a:p>
        </p:txBody>
      </p:sp>
      <p:sp>
        <p:nvSpPr>
          <p:cNvPr id="35861" name="Text Box 21"/>
          <p:cNvSpPr txBox="1">
            <a:spLocks noChangeArrowheads="1"/>
          </p:cNvSpPr>
          <p:nvPr/>
        </p:nvSpPr>
        <p:spPr bwMode="auto">
          <a:xfrm>
            <a:off x="3946525" y="1838325"/>
            <a:ext cx="165576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300" b="1">
                <a:latin typeface="Arial" charset="0"/>
              </a:rPr>
              <a:t>Science fiction</a:t>
            </a:r>
            <a:endParaRPr lang="en-US" sz="1300" b="1">
              <a:latin typeface="Arial" charset="0"/>
            </a:endParaRPr>
          </a:p>
        </p:txBody>
      </p:sp>
      <p:sp>
        <p:nvSpPr>
          <p:cNvPr id="35862" name="Text Box 22"/>
          <p:cNvSpPr txBox="1">
            <a:spLocks noChangeArrowheads="1"/>
          </p:cNvSpPr>
          <p:nvPr/>
        </p:nvSpPr>
        <p:spPr bwMode="auto">
          <a:xfrm>
            <a:off x="4883150" y="5292725"/>
            <a:ext cx="9366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300" b="1">
                <a:latin typeface="Arial" charset="0"/>
              </a:rPr>
              <a:t>Scanning</a:t>
            </a:r>
            <a:endParaRPr lang="en-US" sz="1300" b="1">
              <a:latin typeface="Arial" charset="0"/>
            </a:endParaRPr>
          </a:p>
        </p:txBody>
      </p:sp>
      <p:sp>
        <p:nvSpPr>
          <p:cNvPr id="35863" name="Text Box 23"/>
          <p:cNvSpPr txBox="1">
            <a:spLocks noChangeArrowheads="1"/>
          </p:cNvSpPr>
          <p:nvPr/>
        </p:nvSpPr>
        <p:spPr bwMode="auto">
          <a:xfrm>
            <a:off x="5260975" y="2889250"/>
            <a:ext cx="13144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Brainstorming</a:t>
            </a:r>
            <a:endParaRPr lang="en-US" sz="1300" b="1">
              <a:latin typeface="Arial" charset="0"/>
            </a:endParaRPr>
          </a:p>
        </p:txBody>
      </p:sp>
      <p:sp>
        <p:nvSpPr>
          <p:cNvPr id="35864" name="Text Box 24"/>
          <p:cNvSpPr txBox="1">
            <a:spLocks noChangeArrowheads="1"/>
          </p:cNvSpPr>
          <p:nvPr/>
        </p:nvSpPr>
        <p:spPr bwMode="auto">
          <a:xfrm>
            <a:off x="3622675" y="2341563"/>
            <a:ext cx="22320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300" b="1">
                <a:latin typeface="Arial" charset="0"/>
              </a:rPr>
              <a:t>Essays / Scenario writing</a:t>
            </a:r>
            <a:endParaRPr lang="en-US" sz="1300" b="1">
              <a:latin typeface="Arial" charset="0"/>
            </a:endParaRPr>
          </a:p>
        </p:txBody>
      </p:sp>
      <p:sp>
        <p:nvSpPr>
          <p:cNvPr id="35865" name="Text Box 25"/>
          <p:cNvSpPr txBox="1">
            <a:spLocks noChangeArrowheads="1"/>
          </p:cNvSpPr>
          <p:nvPr/>
        </p:nvSpPr>
        <p:spPr bwMode="auto">
          <a:xfrm>
            <a:off x="5407025" y="3656013"/>
            <a:ext cx="2068513"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GB" sz="1300" b="1">
                <a:latin typeface="Arial" charset="0"/>
              </a:rPr>
              <a:t>Conferences / Seminars</a:t>
            </a:r>
            <a:endParaRPr lang="en-US" sz="1300" b="1">
              <a:latin typeface="Arial" charset="0"/>
            </a:endParaRPr>
          </a:p>
        </p:txBody>
      </p:sp>
      <p:sp>
        <p:nvSpPr>
          <p:cNvPr id="35866" name="Text Box 26"/>
          <p:cNvSpPr txBox="1">
            <a:spLocks noChangeArrowheads="1"/>
          </p:cNvSpPr>
          <p:nvPr/>
        </p:nvSpPr>
        <p:spPr bwMode="auto">
          <a:xfrm>
            <a:off x="4233863" y="1611313"/>
            <a:ext cx="108108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300" b="1">
                <a:latin typeface="Arial" charset="0"/>
              </a:rPr>
              <a:t>Wild cards</a:t>
            </a:r>
          </a:p>
        </p:txBody>
      </p:sp>
      <p:sp>
        <p:nvSpPr>
          <p:cNvPr id="35867" name="Text Box 27"/>
          <p:cNvSpPr txBox="1">
            <a:spLocks noChangeArrowheads="1"/>
          </p:cNvSpPr>
          <p:nvPr/>
        </p:nvSpPr>
        <p:spPr bwMode="auto">
          <a:xfrm>
            <a:off x="4414838" y="3392488"/>
            <a:ext cx="137953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SWOT analysis</a:t>
            </a:r>
            <a:endParaRPr lang="en-US" sz="1300" b="1">
              <a:latin typeface="Arial" charset="0"/>
            </a:endParaRPr>
          </a:p>
        </p:txBody>
      </p:sp>
      <p:sp>
        <p:nvSpPr>
          <p:cNvPr id="35868" name="Text Box 28"/>
          <p:cNvSpPr txBox="1">
            <a:spLocks noChangeArrowheads="1"/>
          </p:cNvSpPr>
          <p:nvPr/>
        </p:nvSpPr>
        <p:spPr bwMode="auto">
          <a:xfrm>
            <a:off x="2074863" y="3656013"/>
            <a:ext cx="127793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Expert Panels</a:t>
            </a:r>
            <a:endParaRPr lang="en-US" sz="1300" b="1">
              <a:latin typeface="Arial" charset="0"/>
            </a:endParaRPr>
          </a:p>
        </p:txBody>
      </p:sp>
      <p:sp>
        <p:nvSpPr>
          <p:cNvPr id="35869" name="Text Box 29"/>
          <p:cNvSpPr txBox="1">
            <a:spLocks noChangeArrowheads="1"/>
          </p:cNvSpPr>
          <p:nvPr/>
        </p:nvSpPr>
        <p:spPr bwMode="auto">
          <a:xfrm>
            <a:off x="3189288" y="2627313"/>
            <a:ext cx="16859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Genius forecasting</a:t>
            </a:r>
            <a:endParaRPr lang="en-US" sz="1300" b="1">
              <a:latin typeface="Arial" charset="0"/>
            </a:endParaRPr>
          </a:p>
        </p:txBody>
      </p:sp>
      <p:sp>
        <p:nvSpPr>
          <p:cNvPr id="35870" name="Text Box 30"/>
          <p:cNvSpPr txBox="1">
            <a:spLocks noChangeArrowheads="1"/>
          </p:cNvSpPr>
          <p:nvPr/>
        </p:nvSpPr>
        <p:spPr bwMode="auto">
          <a:xfrm>
            <a:off x="5207000" y="3132138"/>
            <a:ext cx="17113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Scenario workshop</a:t>
            </a:r>
            <a:endParaRPr lang="en-US" sz="1300" b="1">
              <a:latin typeface="Arial" charset="0"/>
            </a:endParaRPr>
          </a:p>
        </p:txBody>
      </p:sp>
      <p:sp>
        <p:nvSpPr>
          <p:cNvPr id="35871" name="Text Box 31"/>
          <p:cNvSpPr txBox="1">
            <a:spLocks noChangeArrowheads="1"/>
          </p:cNvSpPr>
          <p:nvPr/>
        </p:nvSpPr>
        <p:spPr bwMode="auto">
          <a:xfrm>
            <a:off x="3406775" y="3638550"/>
            <a:ext cx="20177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Morphological analysis</a:t>
            </a:r>
            <a:endParaRPr lang="en-US" sz="1300" b="1">
              <a:latin typeface="Arial" charset="0"/>
            </a:endParaRPr>
          </a:p>
        </p:txBody>
      </p:sp>
      <p:sp>
        <p:nvSpPr>
          <p:cNvPr id="35872" name="Text Box 32"/>
          <p:cNvSpPr txBox="1">
            <a:spLocks noChangeArrowheads="1"/>
          </p:cNvSpPr>
          <p:nvPr/>
        </p:nvSpPr>
        <p:spPr bwMode="auto">
          <a:xfrm>
            <a:off x="2973388" y="4502150"/>
            <a:ext cx="99377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Interviews</a:t>
            </a:r>
            <a:endParaRPr lang="en-US" sz="1300" b="1">
              <a:latin typeface="Arial" charset="0"/>
            </a:endParaRPr>
          </a:p>
        </p:txBody>
      </p:sp>
      <p:sp>
        <p:nvSpPr>
          <p:cNvPr id="35873" name="Text Box 33"/>
          <p:cNvSpPr txBox="1">
            <a:spLocks noChangeArrowheads="1"/>
          </p:cNvSpPr>
          <p:nvPr/>
        </p:nvSpPr>
        <p:spPr bwMode="auto">
          <a:xfrm>
            <a:off x="4017963" y="5521325"/>
            <a:ext cx="158432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300" b="1">
                <a:latin typeface="Arial" charset="0"/>
              </a:rPr>
              <a:t>Literature review</a:t>
            </a:r>
            <a:endParaRPr lang="en-US" sz="1300" b="1">
              <a:latin typeface="Arial" charset="0"/>
            </a:endParaRPr>
          </a:p>
        </p:txBody>
      </p:sp>
      <p:sp>
        <p:nvSpPr>
          <p:cNvPr id="35874" name="Text Box 34"/>
          <p:cNvSpPr txBox="1">
            <a:spLocks noChangeArrowheads="1"/>
          </p:cNvSpPr>
          <p:nvPr/>
        </p:nvSpPr>
        <p:spPr bwMode="auto">
          <a:xfrm>
            <a:off x="5818188" y="3392488"/>
            <a:ext cx="13065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Citizen Panels</a:t>
            </a:r>
            <a:endParaRPr lang="en-US" sz="1300" b="1">
              <a:latin typeface="Arial" charset="0"/>
            </a:endParaRPr>
          </a:p>
        </p:txBody>
      </p:sp>
      <p:sp>
        <p:nvSpPr>
          <p:cNvPr id="35875" name="Text Box 35"/>
          <p:cNvSpPr txBox="1">
            <a:spLocks noChangeArrowheads="1"/>
          </p:cNvSpPr>
          <p:nvPr/>
        </p:nvSpPr>
        <p:spPr bwMode="auto">
          <a:xfrm>
            <a:off x="2640013" y="3132138"/>
            <a:ext cx="25685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Relevance trees / Logic charts</a:t>
            </a:r>
            <a:endParaRPr lang="en-US" sz="1300" b="1">
              <a:latin typeface="Arial" charset="0"/>
            </a:endParaRPr>
          </a:p>
        </p:txBody>
      </p:sp>
      <p:sp>
        <p:nvSpPr>
          <p:cNvPr id="35876" name="Text Box 36"/>
          <p:cNvSpPr txBox="1">
            <a:spLocks noChangeArrowheads="1"/>
          </p:cNvSpPr>
          <p:nvPr/>
        </p:nvSpPr>
        <p:spPr bwMode="auto">
          <a:xfrm>
            <a:off x="2973388" y="2889250"/>
            <a:ext cx="116046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latin typeface="Arial" charset="0"/>
              </a:rPr>
              <a:t>Backcasting</a:t>
            </a:r>
            <a:endParaRPr lang="en-US" sz="1300" b="1">
              <a:latin typeface="Arial" charset="0"/>
            </a:endParaRPr>
          </a:p>
        </p:txBody>
      </p:sp>
      <p:sp>
        <p:nvSpPr>
          <p:cNvPr id="35877" name="Text Box 37"/>
          <p:cNvSpPr txBox="1">
            <a:spLocks noChangeArrowheads="1"/>
          </p:cNvSpPr>
          <p:nvPr/>
        </p:nvSpPr>
        <p:spPr bwMode="auto">
          <a:xfrm>
            <a:off x="4918075" y="2630488"/>
            <a:ext cx="1490663"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GB" sz="1300" b="1">
                <a:latin typeface="Arial" charset="0"/>
              </a:rPr>
              <a:t>Role Play/Acting</a:t>
            </a:r>
            <a:endParaRPr lang="en-US" sz="1300" b="1">
              <a:latin typeface="Arial" charset="0"/>
            </a:endParaRPr>
          </a:p>
        </p:txBody>
      </p:sp>
      <p:sp>
        <p:nvSpPr>
          <p:cNvPr id="35878" name="Text Box 38"/>
          <p:cNvSpPr txBox="1">
            <a:spLocks noChangeArrowheads="1"/>
          </p:cNvSpPr>
          <p:nvPr/>
        </p:nvSpPr>
        <p:spPr bwMode="auto">
          <a:xfrm>
            <a:off x="2420938" y="3392488"/>
            <a:ext cx="12890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chemeClr val="folHlink"/>
                </a:solidFill>
                <a:latin typeface="Arial" charset="0"/>
              </a:rPr>
              <a:t>Roadmapping</a:t>
            </a:r>
            <a:endParaRPr lang="en-US" sz="1300" b="1">
              <a:solidFill>
                <a:schemeClr val="folHlink"/>
              </a:solidFill>
              <a:latin typeface="Arial" charset="0"/>
            </a:endParaRPr>
          </a:p>
        </p:txBody>
      </p:sp>
      <p:sp>
        <p:nvSpPr>
          <p:cNvPr id="35879" name="Text Box 39"/>
          <p:cNvSpPr txBox="1">
            <a:spLocks noChangeArrowheads="1"/>
          </p:cNvSpPr>
          <p:nvPr/>
        </p:nvSpPr>
        <p:spPr bwMode="auto">
          <a:xfrm>
            <a:off x="2614613" y="4211638"/>
            <a:ext cx="24384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300" b="1">
                <a:solidFill>
                  <a:schemeClr val="folHlink"/>
                </a:solidFill>
                <a:latin typeface="Arial" charset="0"/>
              </a:rPr>
              <a:t>Quantitative Scenarios/SMIC</a:t>
            </a:r>
            <a:endParaRPr lang="en-US" sz="1300" b="1">
              <a:solidFill>
                <a:schemeClr val="folHlink"/>
              </a:solidFill>
              <a:latin typeface="Arial" charset="0"/>
            </a:endParaRPr>
          </a:p>
        </p:txBody>
      </p:sp>
      <p:sp>
        <p:nvSpPr>
          <p:cNvPr id="35880" name="Text Box 40"/>
          <p:cNvSpPr txBox="1">
            <a:spLocks noChangeArrowheads="1"/>
          </p:cNvSpPr>
          <p:nvPr/>
        </p:nvSpPr>
        <p:spPr bwMode="auto">
          <a:xfrm>
            <a:off x="3724275" y="3392488"/>
            <a:ext cx="690563"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chemeClr val="folHlink"/>
                </a:solidFill>
                <a:latin typeface="Arial" charset="0"/>
              </a:rPr>
              <a:t>Delphi</a:t>
            </a:r>
            <a:endParaRPr lang="en-US" sz="1300" b="1">
              <a:solidFill>
                <a:schemeClr val="folHlink"/>
              </a:solidFill>
              <a:latin typeface="Arial" charset="0"/>
            </a:endParaRPr>
          </a:p>
        </p:txBody>
      </p:sp>
      <p:sp>
        <p:nvSpPr>
          <p:cNvPr id="35881" name="Text Box 41"/>
          <p:cNvSpPr txBox="1">
            <a:spLocks noChangeArrowheads="1"/>
          </p:cNvSpPr>
          <p:nvPr/>
        </p:nvSpPr>
        <p:spPr bwMode="auto">
          <a:xfrm>
            <a:off x="4059238" y="4787900"/>
            <a:ext cx="22987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chemeClr val="folHlink"/>
                </a:solidFill>
                <a:latin typeface="Arial" charset="0"/>
              </a:rPr>
              <a:t>System/Structural analysis</a:t>
            </a:r>
            <a:endParaRPr lang="en-US" sz="1300" b="1">
              <a:solidFill>
                <a:schemeClr val="folHlink"/>
              </a:solidFill>
              <a:latin typeface="Arial" charset="0"/>
            </a:endParaRPr>
          </a:p>
        </p:txBody>
      </p:sp>
      <p:sp>
        <p:nvSpPr>
          <p:cNvPr id="35882" name="Text Box 42"/>
          <p:cNvSpPr txBox="1">
            <a:spLocks noChangeArrowheads="1"/>
          </p:cNvSpPr>
          <p:nvPr/>
        </p:nvSpPr>
        <p:spPr bwMode="auto">
          <a:xfrm>
            <a:off x="5781675" y="3924300"/>
            <a:ext cx="13906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300" b="1">
                <a:solidFill>
                  <a:schemeClr val="folHlink"/>
                </a:solidFill>
                <a:latin typeface="Arial" charset="0"/>
              </a:rPr>
              <a:t>Voting / Polling</a:t>
            </a:r>
            <a:endParaRPr lang="en-US" sz="1300" b="1">
              <a:solidFill>
                <a:schemeClr val="folHlink"/>
              </a:solidFill>
              <a:latin typeface="Arial" charset="0"/>
            </a:endParaRPr>
          </a:p>
        </p:txBody>
      </p:sp>
      <p:sp>
        <p:nvSpPr>
          <p:cNvPr id="35883" name="Text Box 43"/>
          <p:cNvSpPr txBox="1">
            <a:spLocks noChangeArrowheads="1"/>
          </p:cNvSpPr>
          <p:nvPr/>
        </p:nvSpPr>
        <p:spPr bwMode="auto">
          <a:xfrm>
            <a:off x="3881438" y="2068513"/>
            <a:ext cx="168433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chemeClr val="folHlink"/>
                </a:solidFill>
                <a:latin typeface="Arial" charset="0"/>
              </a:rPr>
              <a:t>Gaming-simulation</a:t>
            </a:r>
            <a:endParaRPr lang="en-US" sz="1300" b="1">
              <a:solidFill>
                <a:schemeClr val="folHlink"/>
              </a:solidFill>
              <a:latin typeface="Arial" charset="0"/>
            </a:endParaRPr>
          </a:p>
        </p:txBody>
      </p:sp>
      <p:sp>
        <p:nvSpPr>
          <p:cNvPr id="35884" name="Text Box 44"/>
          <p:cNvSpPr txBox="1">
            <a:spLocks noChangeArrowheads="1"/>
          </p:cNvSpPr>
          <p:nvPr/>
        </p:nvSpPr>
        <p:spPr bwMode="auto">
          <a:xfrm>
            <a:off x="4989513" y="4214813"/>
            <a:ext cx="19526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chemeClr val="folHlink"/>
                </a:solidFill>
                <a:latin typeface="Arial" charset="0"/>
              </a:rPr>
              <a:t>Stakeholders Mapping</a:t>
            </a:r>
            <a:endParaRPr lang="en-US" sz="1300" b="1">
              <a:solidFill>
                <a:schemeClr val="folHlink"/>
              </a:solidFill>
              <a:latin typeface="Arial" charset="0"/>
            </a:endParaRPr>
          </a:p>
        </p:txBody>
      </p:sp>
      <p:sp>
        <p:nvSpPr>
          <p:cNvPr id="35885" name="Text Box 45"/>
          <p:cNvSpPr txBox="1">
            <a:spLocks noChangeArrowheads="1"/>
          </p:cNvSpPr>
          <p:nvPr/>
        </p:nvSpPr>
        <p:spPr bwMode="auto">
          <a:xfrm>
            <a:off x="2393950" y="3933825"/>
            <a:ext cx="216376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sz="1300" b="1">
                <a:solidFill>
                  <a:schemeClr val="folHlink"/>
                </a:solidFill>
                <a:latin typeface="Arial" charset="0"/>
              </a:rPr>
              <a:t>Key/Critical technologies</a:t>
            </a:r>
            <a:endParaRPr lang="en-US" sz="1300" b="1">
              <a:solidFill>
                <a:schemeClr val="folHlink"/>
              </a:solidFill>
              <a:latin typeface="Arial" charset="0"/>
            </a:endParaRPr>
          </a:p>
        </p:txBody>
      </p:sp>
      <p:sp>
        <p:nvSpPr>
          <p:cNvPr id="35886" name="Text Box 46"/>
          <p:cNvSpPr txBox="1">
            <a:spLocks noChangeArrowheads="1"/>
          </p:cNvSpPr>
          <p:nvPr/>
        </p:nvSpPr>
        <p:spPr bwMode="auto">
          <a:xfrm>
            <a:off x="4559300" y="3924300"/>
            <a:ext cx="12954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1300" b="1">
                <a:solidFill>
                  <a:schemeClr val="folHlink"/>
                </a:solidFill>
                <a:latin typeface="Arial" charset="0"/>
              </a:rPr>
              <a:t>Multi-criteria</a:t>
            </a:r>
            <a:endParaRPr lang="en-US" sz="1300" b="1">
              <a:solidFill>
                <a:schemeClr val="folHlink"/>
              </a:solidFill>
              <a:latin typeface="Arial" charset="0"/>
            </a:endParaRPr>
          </a:p>
        </p:txBody>
      </p:sp>
      <p:sp>
        <p:nvSpPr>
          <p:cNvPr id="35887" name="Text Box 47"/>
          <p:cNvSpPr txBox="1">
            <a:spLocks noChangeArrowheads="1"/>
          </p:cNvSpPr>
          <p:nvPr/>
        </p:nvSpPr>
        <p:spPr bwMode="auto">
          <a:xfrm>
            <a:off x="4694238" y="5030788"/>
            <a:ext cx="13906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300" b="1">
                <a:solidFill>
                  <a:schemeClr val="folHlink"/>
                </a:solidFill>
                <a:latin typeface="Arial" charset="0"/>
              </a:rPr>
              <a:t>Patent analysis</a:t>
            </a:r>
            <a:endParaRPr lang="en-US" sz="1300" b="1">
              <a:solidFill>
                <a:schemeClr val="folHlink"/>
              </a:solidFill>
              <a:latin typeface="Arial" charset="0"/>
            </a:endParaRPr>
          </a:p>
        </p:txBody>
      </p:sp>
      <p:sp>
        <p:nvSpPr>
          <p:cNvPr id="35890" name="Text Box 50"/>
          <p:cNvSpPr txBox="1">
            <a:spLocks noChangeArrowheads="1"/>
          </p:cNvSpPr>
          <p:nvPr/>
        </p:nvSpPr>
        <p:spPr bwMode="auto">
          <a:xfrm>
            <a:off x="3911600" y="836613"/>
            <a:ext cx="1655763" cy="336550"/>
          </a:xfrm>
          <a:prstGeom prst="rect">
            <a:avLst/>
          </a:prstGeom>
          <a:solidFill>
            <a:srgbClr val="272A3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1600" b="1">
                <a:solidFill>
                  <a:schemeClr val="bg1"/>
                </a:solidFill>
                <a:latin typeface="Arial" charset="0"/>
              </a:rPr>
              <a:t>Creativity</a:t>
            </a:r>
            <a:endParaRPr lang="en-US" sz="1600" b="1">
              <a:solidFill>
                <a:schemeClr val="bg1"/>
              </a:solidFill>
              <a:latin typeface="Arial" charset="0"/>
            </a:endParaRPr>
          </a:p>
        </p:txBody>
      </p:sp>
      <p:sp>
        <p:nvSpPr>
          <p:cNvPr id="35891" name="Text Box 51"/>
          <p:cNvSpPr txBox="1">
            <a:spLocks noChangeArrowheads="1"/>
          </p:cNvSpPr>
          <p:nvPr/>
        </p:nvSpPr>
        <p:spPr bwMode="auto">
          <a:xfrm>
            <a:off x="0" y="4724400"/>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b="1">
                <a:solidFill>
                  <a:schemeClr val="accent2"/>
                </a:solidFill>
                <a:latin typeface="Verdana" pitchFamily="34" charset="0"/>
              </a:rPr>
              <a:t>Understanding</a:t>
            </a:r>
            <a:endParaRPr lang="en-US" b="1">
              <a:solidFill>
                <a:schemeClr val="accent2"/>
              </a:solidFill>
              <a:latin typeface="Verdana" pitchFamily="34" charset="0"/>
            </a:endParaRPr>
          </a:p>
        </p:txBody>
      </p:sp>
      <p:sp>
        <p:nvSpPr>
          <p:cNvPr id="35892" name="Oval 52"/>
          <p:cNvSpPr>
            <a:spLocks noChangeArrowheads="1"/>
          </p:cNvSpPr>
          <p:nvPr/>
        </p:nvSpPr>
        <p:spPr bwMode="auto">
          <a:xfrm rot="-2679754">
            <a:off x="2895600" y="2438400"/>
            <a:ext cx="1784350" cy="4419600"/>
          </a:xfrm>
          <a:prstGeom prst="ellipse">
            <a:avLst/>
          </a:prstGeom>
          <a:solidFill>
            <a:srgbClr val="0000FF">
              <a:alpha val="22000"/>
            </a:srgbClr>
          </a:solidFill>
          <a:ln w="50800">
            <a:solidFill>
              <a:srgbClr val="0000FF"/>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3" name="Oval 53"/>
          <p:cNvSpPr>
            <a:spLocks noChangeArrowheads="1"/>
          </p:cNvSpPr>
          <p:nvPr/>
        </p:nvSpPr>
        <p:spPr bwMode="auto">
          <a:xfrm rot="-2764261">
            <a:off x="4888706" y="750094"/>
            <a:ext cx="1804988" cy="4419600"/>
          </a:xfrm>
          <a:prstGeom prst="ellipse">
            <a:avLst/>
          </a:prstGeom>
          <a:solidFill>
            <a:srgbClr val="FF0000">
              <a:alpha val="22000"/>
            </a:srgbClr>
          </a:solidFill>
          <a:ln w="50800">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4" name="Text Box 54"/>
          <p:cNvSpPr txBox="1">
            <a:spLocks noChangeArrowheads="1"/>
          </p:cNvSpPr>
          <p:nvPr/>
        </p:nvSpPr>
        <p:spPr bwMode="auto">
          <a:xfrm>
            <a:off x="6019800" y="137160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b="1">
                <a:solidFill>
                  <a:srgbClr val="FF0066"/>
                </a:solidFill>
                <a:latin typeface="Verdana" pitchFamily="34" charset="0"/>
              </a:rPr>
              <a:t>Synthesis</a:t>
            </a:r>
            <a:endParaRPr lang="en-US" b="1">
              <a:solidFill>
                <a:srgbClr val="FF0066"/>
              </a:solidFill>
              <a:latin typeface="Verdana" pitchFamily="34" charset="0"/>
            </a:endParaRPr>
          </a:p>
        </p:txBody>
      </p:sp>
      <p:sp>
        <p:nvSpPr>
          <p:cNvPr id="35895" name="Text Box 55"/>
          <p:cNvSpPr txBox="1">
            <a:spLocks noChangeArrowheads="1"/>
          </p:cNvSpPr>
          <p:nvPr/>
        </p:nvSpPr>
        <p:spPr bwMode="auto">
          <a:xfrm>
            <a:off x="6467475" y="4953000"/>
            <a:ext cx="2447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b="1">
                <a:solidFill>
                  <a:srgbClr val="009900"/>
                </a:solidFill>
                <a:latin typeface="Verdana" pitchFamily="34" charset="0"/>
              </a:rPr>
              <a:t>Analysis &amp; Selection</a:t>
            </a:r>
            <a:endParaRPr lang="en-US" b="1">
              <a:solidFill>
                <a:srgbClr val="009900"/>
              </a:solidFill>
              <a:latin typeface="Verdana" pitchFamily="34" charset="0"/>
            </a:endParaRPr>
          </a:p>
        </p:txBody>
      </p:sp>
      <p:sp>
        <p:nvSpPr>
          <p:cNvPr id="35896" name="Oval 56"/>
          <p:cNvSpPr>
            <a:spLocks noChangeArrowheads="1"/>
          </p:cNvSpPr>
          <p:nvPr/>
        </p:nvSpPr>
        <p:spPr bwMode="auto">
          <a:xfrm>
            <a:off x="4500563" y="2819400"/>
            <a:ext cx="3119437" cy="2057400"/>
          </a:xfrm>
          <a:prstGeom prst="ellipse">
            <a:avLst/>
          </a:prstGeom>
          <a:solidFill>
            <a:srgbClr val="339966">
              <a:alpha val="22000"/>
            </a:srgbClr>
          </a:solidFill>
          <a:ln w="50800">
            <a:solidFill>
              <a:srgbClr val="339966"/>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7" name="Oval 57"/>
          <p:cNvSpPr>
            <a:spLocks noChangeArrowheads="1"/>
          </p:cNvSpPr>
          <p:nvPr/>
        </p:nvSpPr>
        <p:spPr bwMode="auto">
          <a:xfrm>
            <a:off x="1905000" y="2819400"/>
            <a:ext cx="3171825" cy="1981200"/>
          </a:xfrm>
          <a:prstGeom prst="ellipse">
            <a:avLst/>
          </a:prstGeom>
          <a:solidFill>
            <a:srgbClr val="FF00FF">
              <a:alpha val="22000"/>
            </a:srgbClr>
          </a:solidFill>
          <a:ln w="50800">
            <a:solidFill>
              <a:srgbClr val="CC0099"/>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8" name="Text Box 58"/>
          <p:cNvSpPr txBox="1">
            <a:spLocks noChangeArrowheads="1"/>
          </p:cNvSpPr>
          <p:nvPr/>
        </p:nvSpPr>
        <p:spPr bwMode="auto">
          <a:xfrm>
            <a:off x="2195513" y="558958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b="1">
                <a:solidFill>
                  <a:srgbClr val="CC6600"/>
                </a:solidFill>
                <a:latin typeface="Verdana" pitchFamily="34" charset="0"/>
              </a:rPr>
              <a:t>Actions</a:t>
            </a:r>
            <a:endParaRPr lang="en-US" b="1">
              <a:solidFill>
                <a:srgbClr val="CC6600"/>
              </a:solidFill>
              <a:latin typeface="Verdana" pitchFamily="34" charset="0"/>
            </a:endParaRPr>
          </a:p>
        </p:txBody>
      </p:sp>
      <p:sp>
        <p:nvSpPr>
          <p:cNvPr id="35899" name="Text Box 59"/>
          <p:cNvSpPr txBox="1">
            <a:spLocks noChangeArrowheads="1"/>
          </p:cNvSpPr>
          <p:nvPr/>
        </p:nvSpPr>
        <p:spPr bwMode="auto">
          <a:xfrm>
            <a:off x="152400" y="1981200"/>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b="1">
                <a:solidFill>
                  <a:srgbClr val="CC0099"/>
                </a:solidFill>
                <a:latin typeface="Verdana" pitchFamily="34" charset="0"/>
              </a:rPr>
              <a:t>Transformation</a:t>
            </a:r>
            <a:endParaRPr lang="en-US" b="1">
              <a:solidFill>
                <a:srgbClr val="CC0099"/>
              </a:solidFill>
              <a:latin typeface="Verdana" pitchFamily="34" charset="0"/>
            </a:endParaRPr>
          </a:p>
        </p:txBody>
      </p:sp>
      <p:sp>
        <p:nvSpPr>
          <p:cNvPr id="35900" name="Oval 60"/>
          <p:cNvSpPr>
            <a:spLocks noChangeArrowheads="1"/>
          </p:cNvSpPr>
          <p:nvPr/>
        </p:nvSpPr>
        <p:spPr bwMode="auto">
          <a:xfrm>
            <a:off x="1905000" y="2667000"/>
            <a:ext cx="5715000" cy="2232025"/>
          </a:xfrm>
          <a:prstGeom prst="ellipse">
            <a:avLst/>
          </a:prstGeom>
          <a:solidFill>
            <a:srgbClr val="FF9900">
              <a:alpha val="22000"/>
            </a:srgbClr>
          </a:solidFill>
          <a:ln w="50800">
            <a:solidFill>
              <a:srgbClr val="CC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6518274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91"/>
                                        </p:tgtEl>
                                        <p:attrNameLst>
                                          <p:attrName>style.visibility</p:attrName>
                                        </p:attrNameLst>
                                      </p:cBhvr>
                                      <p:to>
                                        <p:strVal val="visible"/>
                                      </p:to>
                                    </p:set>
                                    <p:animEffect transition="in" filter="dissolve">
                                      <p:cBhvr>
                                        <p:cTn id="7" dur="500"/>
                                        <p:tgtEl>
                                          <p:spTgt spid="3589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92"/>
                                        </p:tgtEl>
                                        <p:attrNameLst>
                                          <p:attrName>style.visibility</p:attrName>
                                        </p:attrNameLst>
                                      </p:cBhvr>
                                      <p:to>
                                        <p:strVal val="visible"/>
                                      </p:to>
                                    </p:set>
                                    <p:animEffect transition="in" filter="dissolve">
                                      <p:cBhvr>
                                        <p:cTn id="10" dur="500"/>
                                        <p:tgtEl>
                                          <p:spTgt spid="358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894"/>
                                        </p:tgtEl>
                                        <p:attrNameLst>
                                          <p:attrName>style.visibility</p:attrName>
                                        </p:attrNameLst>
                                      </p:cBhvr>
                                      <p:to>
                                        <p:strVal val="visible"/>
                                      </p:to>
                                    </p:set>
                                    <p:animEffect transition="in" filter="dissolve">
                                      <p:cBhvr>
                                        <p:cTn id="15" dur="500"/>
                                        <p:tgtEl>
                                          <p:spTgt spid="3589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893"/>
                                        </p:tgtEl>
                                        <p:attrNameLst>
                                          <p:attrName>style.visibility</p:attrName>
                                        </p:attrNameLst>
                                      </p:cBhvr>
                                      <p:to>
                                        <p:strVal val="visible"/>
                                      </p:to>
                                    </p:set>
                                    <p:animEffect transition="in" filter="dissolve">
                                      <p:cBhvr>
                                        <p:cTn id="18" dur="500"/>
                                        <p:tgtEl>
                                          <p:spTgt spid="358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5895"/>
                                        </p:tgtEl>
                                        <p:attrNameLst>
                                          <p:attrName>style.visibility</p:attrName>
                                        </p:attrNameLst>
                                      </p:cBhvr>
                                      <p:to>
                                        <p:strVal val="visible"/>
                                      </p:to>
                                    </p:set>
                                    <p:animEffect transition="in" filter="dissolve">
                                      <p:cBhvr>
                                        <p:cTn id="23" dur="500"/>
                                        <p:tgtEl>
                                          <p:spTgt spid="3589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5896"/>
                                        </p:tgtEl>
                                        <p:attrNameLst>
                                          <p:attrName>style.visibility</p:attrName>
                                        </p:attrNameLst>
                                      </p:cBhvr>
                                      <p:to>
                                        <p:strVal val="visible"/>
                                      </p:to>
                                    </p:set>
                                    <p:animEffect transition="in" filter="dissolve">
                                      <p:cBhvr>
                                        <p:cTn id="26" dur="500"/>
                                        <p:tgtEl>
                                          <p:spTgt spid="3589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5899"/>
                                        </p:tgtEl>
                                        <p:attrNameLst>
                                          <p:attrName>style.visibility</p:attrName>
                                        </p:attrNameLst>
                                      </p:cBhvr>
                                      <p:to>
                                        <p:strVal val="visible"/>
                                      </p:to>
                                    </p:set>
                                    <p:animEffect transition="in" filter="dissolve">
                                      <p:cBhvr>
                                        <p:cTn id="31" dur="500"/>
                                        <p:tgtEl>
                                          <p:spTgt spid="3589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5897"/>
                                        </p:tgtEl>
                                        <p:attrNameLst>
                                          <p:attrName>style.visibility</p:attrName>
                                        </p:attrNameLst>
                                      </p:cBhvr>
                                      <p:to>
                                        <p:strVal val="visible"/>
                                      </p:to>
                                    </p:set>
                                    <p:animEffect transition="in" filter="dissolve">
                                      <p:cBhvr>
                                        <p:cTn id="34" dur="500"/>
                                        <p:tgtEl>
                                          <p:spTgt spid="358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5898"/>
                                        </p:tgtEl>
                                        <p:attrNameLst>
                                          <p:attrName>style.visibility</p:attrName>
                                        </p:attrNameLst>
                                      </p:cBhvr>
                                      <p:to>
                                        <p:strVal val="visible"/>
                                      </p:to>
                                    </p:set>
                                    <p:animEffect transition="in" filter="dissolve">
                                      <p:cBhvr>
                                        <p:cTn id="39" dur="500"/>
                                        <p:tgtEl>
                                          <p:spTgt spid="3589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5900"/>
                                        </p:tgtEl>
                                        <p:attrNameLst>
                                          <p:attrName>style.visibility</p:attrName>
                                        </p:attrNameLst>
                                      </p:cBhvr>
                                      <p:to>
                                        <p:strVal val="visible"/>
                                      </p:to>
                                    </p:set>
                                    <p:animEffect transition="in" filter="dissolve">
                                      <p:cBhvr>
                                        <p:cTn id="42" dur="500"/>
                                        <p:tgtEl>
                                          <p:spTgt spid="35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1" grpId="0"/>
      <p:bldP spid="35892" grpId="0" animBg="1"/>
      <p:bldP spid="35893" grpId="0" animBg="1"/>
      <p:bldP spid="35894" grpId="0"/>
      <p:bldP spid="35895" grpId="0"/>
      <p:bldP spid="35896" grpId="0" animBg="1"/>
      <p:bldP spid="35897" grpId="0" animBg="1"/>
      <p:bldP spid="35898" grpId="0"/>
      <p:bldP spid="35899" grpId="0"/>
      <p:bldP spid="3590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68313" y="404813"/>
            <a:ext cx="7978775" cy="792162"/>
          </a:xfrm>
        </p:spPr>
        <p:txBody>
          <a:bodyPr/>
          <a:lstStyle/>
          <a:p>
            <a:pPr algn="ctr" eaLnBrk="1" hangingPunct="1"/>
            <a:r>
              <a:rPr lang="fa-IR" sz="2800" b="1" smtClean="0">
                <a:solidFill>
                  <a:srgbClr val="FF0000"/>
                </a:solidFill>
                <a:latin typeface="Franklin Gothic Medium" pitchFamily="34" charset="0"/>
                <a:cs typeface="B Titr" pitchFamily="2" charset="-78"/>
              </a:rPr>
              <a:t>روش هاي كلي آينده نگاري</a:t>
            </a:r>
            <a:endParaRPr lang="en-GB" sz="2800" b="1" smtClean="0">
              <a:solidFill>
                <a:srgbClr val="FF0000"/>
              </a:solidFill>
              <a:latin typeface="Franklin Gothic Medium" pitchFamily="34" charset="0"/>
              <a:cs typeface="B Titr" pitchFamily="2" charset="-78"/>
            </a:endParaRPr>
          </a:p>
        </p:txBody>
      </p:sp>
      <p:graphicFrame>
        <p:nvGraphicFramePr>
          <p:cNvPr id="24600" name="Group 24"/>
          <p:cNvGraphicFramePr>
            <a:graphicFrameLocks noGrp="1"/>
          </p:cNvGraphicFramePr>
          <p:nvPr/>
        </p:nvGraphicFramePr>
        <p:xfrm>
          <a:off x="107504" y="1484784"/>
          <a:ext cx="8964489" cy="5056402"/>
        </p:xfrm>
        <a:graphic>
          <a:graphicData uri="http://schemas.openxmlformats.org/drawingml/2006/table">
            <a:tbl>
              <a:tblPr/>
              <a:tblGrid>
                <a:gridCol w="2856978"/>
                <a:gridCol w="3125386"/>
                <a:gridCol w="2982125"/>
              </a:tblGrid>
              <a:tr h="360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Qualitative</a:t>
                      </a:r>
                      <a:endParaRPr kumimoji="0" lang="en-GB" sz="1800" b="0" i="0" u="none" strike="noStrike" cap="none" normalizeH="0" baseline="0" dirty="0" smtClean="0">
                        <a:ln>
                          <a:noFill/>
                        </a:ln>
                        <a:solidFill>
                          <a:schemeClr val="tx1"/>
                        </a:solidFill>
                        <a:effectLst/>
                        <a:latin typeface="Arial" pitchFamily="34" charset="0"/>
                        <a:ea typeface="Times New Roman" pitchFamily="18" charset="0"/>
                        <a:cs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Quantitative</a:t>
                      </a:r>
                      <a:endParaRPr kumimoji="0" lang="en-GB" sz="1800" b="0" i="0" u="none" strike="noStrike" cap="none" normalizeH="0" baseline="0" dirty="0" smtClean="0">
                        <a:ln>
                          <a:noFill/>
                        </a:ln>
                        <a:solidFill>
                          <a:schemeClr val="tx1"/>
                        </a:solidFill>
                        <a:effectLst/>
                        <a:latin typeface="Arial" pitchFamily="34" charset="0"/>
                        <a:ea typeface="Times New Roman" pitchFamily="18" charset="0"/>
                        <a:cs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Semi-quantitative</a:t>
                      </a:r>
                      <a:endParaRPr kumimoji="0" lang="en-GB" sz="1800" b="0" i="0" u="none" strike="noStrike" cap="none" normalizeH="0" baseline="0" dirty="0" smtClean="0">
                        <a:ln>
                          <a:noFill/>
                        </a:ln>
                        <a:solidFill>
                          <a:schemeClr val="tx1"/>
                        </a:solidFill>
                        <a:effectLst/>
                        <a:latin typeface="Arial" pitchFamily="34" charset="0"/>
                        <a:ea typeface="Times New Roman" pitchFamily="18" charset="0"/>
                        <a:cs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r h="1124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Methods providing meaning to events and perceptions. Such interpretations tend to be  based on subjectivity or creativity often difficult to corroborate (e.g.  brainstorming, interviews)</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Methods measuring variables and apply statistical analyses, using or generating (hopefully) reliable and valid data (e.g. economic indicators)</a:t>
                      </a:r>
                      <a:endParaRPr kumimoji="0" lang="en-GB" sz="1200" b="0" i="0" u="none" strike="noStrike" cap="none" normalizeH="0" baseline="0" smtClean="0">
                        <a:ln>
                          <a:noFill/>
                        </a:ln>
                        <a:solidFill>
                          <a:schemeClr val="tx1"/>
                        </a:solidFill>
                        <a:effectLst/>
                        <a:latin typeface="Arial" pitchFamily="34" charset="0"/>
                        <a:ea typeface="Times New Roman" pitchFamily="18" charset="0"/>
                        <a:cs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Methods which apply mathematical principles to quantify subjectivity, rational judgements and viewpoints of  experts and commentators (i.e. weighting opinions)</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510059">
                <a:tc>
                  <a:txBody>
                    <a:bodyPr/>
                    <a:lstStyle/>
                    <a:p>
                      <a:pPr marL="363538" marR="0" lvl="0" indent="-363538" algn="l" defTabSz="914400" rtl="0" eaLnBrk="1" fontAlgn="base" latinLnBrk="0" hangingPunct="1">
                        <a:lnSpc>
                          <a:spcPct val="100000"/>
                        </a:lnSpc>
                        <a:spcBef>
                          <a:spcPct val="0"/>
                        </a:spcBef>
                        <a:spcAft>
                          <a:spcPct val="0"/>
                        </a:spcAft>
                        <a:buClrTx/>
                        <a:buSzTx/>
                        <a:buFontTx/>
                        <a:buAutoNum type="arabicPeriod"/>
                        <a:tabLst>
                          <a:tab pos="312738" algn="l"/>
                        </a:tabLst>
                      </a:pPr>
                      <a:r>
                        <a:rPr kumimoji="0" lang="en-GB" sz="1200" b="1" i="0" u="none" strike="noStrike" cap="none" normalizeH="0" baseline="0" smtClean="0">
                          <a:ln>
                            <a:noFill/>
                          </a:ln>
                          <a:solidFill>
                            <a:srgbClr val="FF6600"/>
                          </a:solidFill>
                          <a:effectLst/>
                          <a:latin typeface="Times" pitchFamily="18" charset="0"/>
                          <a:ea typeface="Times New Roman" pitchFamily="18" charset="0"/>
                          <a:cs typeface="Symbol" pitchFamily="18" charset="2"/>
                        </a:rPr>
                        <a:t>Backcasting</a:t>
                      </a:r>
                      <a:endParaRPr kumimoji="0" lang="en-GB" sz="1200" b="1" i="0" u="none" strike="noStrike" cap="none" normalizeH="0" baseline="0" smtClean="0">
                        <a:ln>
                          <a:noFill/>
                        </a:ln>
                        <a:solidFill>
                          <a:srgbClr val="FF6600"/>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1" i="0" u="none" strike="noStrike" cap="none" normalizeH="0" baseline="0" smtClean="0">
                          <a:ln>
                            <a:noFill/>
                          </a:ln>
                          <a:solidFill>
                            <a:srgbClr val="FF6600"/>
                          </a:solidFill>
                          <a:effectLst/>
                          <a:latin typeface="Times" pitchFamily="18" charset="0"/>
                          <a:ea typeface="Times New Roman" pitchFamily="18" charset="0"/>
                          <a:cs typeface="Symbol" pitchFamily="18" charset="2"/>
                        </a:rPr>
                        <a:t>Brainstorming</a:t>
                      </a:r>
                      <a:endParaRPr kumimoji="0" lang="en-GB" sz="1200" b="1" i="0" u="none" strike="noStrike" cap="none" normalizeH="0" baseline="0" smtClean="0">
                        <a:ln>
                          <a:noFill/>
                        </a:ln>
                        <a:solidFill>
                          <a:srgbClr val="FF6600"/>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Citizens panels</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Conferences/workshops</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1" i="0" u="none" strike="noStrike" cap="none" normalizeH="0" baseline="0" smtClean="0">
                          <a:ln>
                            <a:noFill/>
                          </a:ln>
                          <a:solidFill>
                            <a:srgbClr val="FF6600"/>
                          </a:solidFill>
                          <a:effectLst/>
                          <a:latin typeface="Times" pitchFamily="18" charset="0"/>
                          <a:ea typeface="Times New Roman" pitchFamily="18" charset="0"/>
                          <a:cs typeface="Symbol" pitchFamily="18" charset="2"/>
                        </a:rPr>
                        <a:t>Essays /Scenario writing</a:t>
                      </a:r>
                      <a:endParaRPr kumimoji="0" lang="en-GB" sz="1200" b="1" i="0" u="none" strike="noStrike" cap="none" normalizeH="0" baseline="0" smtClean="0">
                        <a:ln>
                          <a:noFill/>
                        </a:ln>
                        <a:solidFill>
                          <a:srgbClr val="FF6600"/>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Expert panels </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Genius forecasting</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Interviews</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1" i="0" u="none" strike="noStrike" cap="none" normalizeH="0" baseline="0" smtClean="0">
                          <a:ln>
                            <a:noFill/>
                          </a:ln>
                          <a:solidFill>
                            <a:srgbClr val="FF6600"/>
                          </a:solidFill>
                          <a:effectLst/>
                          <a:latin typeface="Times" pitchFamily="18" charset="0"/>
                          <a:ea typeface="Times New Roman" pitchFamily="18" charset="0"/>
                          <a:cs typeface="Symbol" pitchFamily="18" charset="2"/>
                        </a:rPr>
                        <a:t>Literature review</a:t>
                      </a:r>
                      <a:endParaRPr kumimoji="0" lang="en-GB" sz="1200" b="1" i="0" u="none" strike="noStrike" cap="none" normalizeH="0" baseline="0" smtClean="0">
                        <a:ln>
                          <a:noFill/>
                        </a:ln>
                        <a:solidFill>
                          <a:srgbClr val="FF6600"/>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Morphological analysis</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Relevance trees /logic charts</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Role play / Acting</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Scanning</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1" i="0" u="none" strike="noStrike" cap="none" normalizeH="0" baseline="0" smtClean="0">
                          <a:ln>
                            <a:noFill/>
                          </a:ln>
                          <a:solidFill>
                            <a:srgbClr val="FF6600"/>
                          </a:solidFill>
                          <a:effectLst/>
                          <a:latin typeface="Times" pitchFamily="18" charset="0"/>
                          <a:ea typeface="Times New Roman" pitchFamily="18" charset="0"/>
                          <a:cs typeface="Symbol" pitchFamily="18" charset="2"/>
                        </a:rPr>
                        <a:t>Scenario /Scenario workshops</a:t>
                      </a:r>
                      <a:endParaRPr kumimoji="0" lang="en-GB" sz="1200" b="1" i="0" u="none" strike="noStrike" cap="none" normalizeH="0" baseline="0" smtClean="0">
                        <a:ln>
                          <a:noFill/>
                        </a:ln>
                        <a:solidFill>
                          <a:srgbClr val="FF6600"/>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Science fictioning (SF)</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Simulation gaming</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1" i="0" u="none" strike="noStrike" cap="none" normalizeH="0" baseline="0" smtClean="0">
                          <a:ln>
                            <a:noFill/>
                          </a:ln>
                          <a:solidFill>
                            <a:srgbClr val="FF6600"/>
                          </a:solidFill>
                          <a:effectLst/>
                          <a:latin typeface="Times" pitchFamily="18" charset="0"/>
                          <a:ea typeface="Times New Roman" pitchFamily="18" charset="0"/>
                          <a:cs typeface="Symbol" pitchFamily="18" charset="2"/>
                        </a:rPr>
                        <a:t>Surveys</a:t>
                      </a:r>
                      <a:endParaRPr kumimoji="0" lang="en-GB" sz="1200" b="1" i="0" u="none" strike="noStrike" cap="none" normalizeH="0" baseline="0" smtClean="0">
                        <a:ln>
                          <a:noFill/>
                        </a:ln>
                        <a:solidFill>
                          <a:srgbClr val="FF6600"/>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SWOT analysis</a:t>
                      </a:r>
                      <a:endParaRPr kumimoji="0" lang="en-GB" sz="1200" b="0" i="0" u="none" strike="noStrike" cap="none" normalizeH="0" baseline="0" smtClean="0">
                        <a:ln>
                          <a:noFill/>
                        </a:ln>
                        <a:solidFill>
                          <a:schemeClr val="tx1"/>
                        </a:solidFill>
                        <a:effectLst/>
                        <a:latin typeface="New York" charset="0"/>
                        <a:ea typeface="Times New Roman" pitchFamily="18" charset="0"/>
                        <a:cs typeface="Symbol" pitchFamily="18" charset="2"/>
                      </a:endParaRPr>
                    </a:p>
                    <a:p>
                      <a:pPr marL="363538" marR="0" lvl="0" indent="-363538" algn="l" defTabSz="914400" rtl="0" eaLnBrk="0" fontAlgn="base" latinLnBrk="0" hangingPunct="0">
                        <a:lnSpc>
                          <a:spcPct val="100000"/>
                        </a:lnSpc>
                        <a:spcBef>
                          <a:spcPct val="0"/>
                        </a:spcBef>
                        <a:spcAft>
                          <a:spcPct val="0"/>
                        </a:spcAft>
                        <a:buClrTx/>
                        <a:buSzTx/>
                        <a:buFontTx/>
                        <a:buAutoNum type="arabicPeriod"/>
                        <a:tabLst>
                          <a:tab pos="312738" algn="l"/>
                        </a:tabLst>
                      </a:pPr>
                      <a:r>
                        <a:rPr kumimoji="0" lang="en-GB" sz="1200" b="0" i="0" u="none" strike="noStrike" cap="none" normalizeH="0" baseline="0" smtClean="0">
                          <a:ln>
                            <a:noFill/>
                          </a:ln>
                          <a:solidFill>
                            <a:schemeClr val="tx1"/>
                          </a:solidFill>
                          <a:effectLst/>
                          <a:latin typeface="Times" pitchFamily="18" charset="0"/>
                          <a:ea typeface="Times New Roman" pitchFamily="18" charset="0"/>
                          <a:cs typeface="Symbol" pitchFamily="18" charset="2"/>
                        </a:rPr>
                        <a:t>Weak signals /Wildcards</a:t>
                      </a:r>
                      <a:endParaRPr kumimoji="0" lang="en-GB" sz="1200" b="0" i="0" u="none" strike="noStrike" cap="none" normalizeH="0" baseline="0" smtClean="0">
                        <a:ln>
                          <a:noFill/>
                        </a:ln>
                        <a:solidFill>
                          <a:schemeClr val="tx1"/>
                        </a:solidFill>
                        <a:effectLst/>
                        <a:latin typeface="Arial" pitchFamily="34" charset="0"/>
                        <a:ea typeface="Times New Roman" pitchFamily="18" charset="0"/>
                        <a:cs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20"/>
                        <a:tabLst>
                          <a:tab pos="312738" algn="l"/>
                        </a:tabLst>
                      </a:pPr>
                      <a:r>
                        <a:rPr kumimoji="0" lang="en-GB" sz="1200" b="1" i="0" u="none" strike="noStrike" cap="none" normalizeH="0" baseline="0" dirty="0" smtClean="0">
                          <a:ln>
                            <a:noFill/>
                          </a:ln>
                          <a:solidFill>
                            <a:srgbClr val="FF6600"/>
                          </a:solidFill>
                          <a:effectLst/>
                          <a:latin typeface="Times" pitchFamily="18" charset="0"/>
                          <a:ea typeface="Times New Roman" pitchFamily="18" charset="0"/>
                          <a:cs typeface="Symbol" pitchFamily="18" charset="2"/>
                        </a:rPr>
                        <a:t>Benchmarking</a:t>
                      </a:r>
                      <a:endParaRPr kumimoji="0" lang="en-GB" sz="1200" b="1" i="0" u="none" strike="noStrike" cap="none" normalizeH="0" baseline="0" dirty="0" smtClean="0">
                        <a:ln>
                          <a:noFill/>
                        </a:ln>
                        <a:solidFill>
                          <a:srgbClr val="FF6600"/>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0"/>
                        <a:tabLst>
                          <a:tab pos="312738" algn="l"/>
                        </a:tabLst>
                      </a:pPr>
                      <a:r>
                        <a:rPr kumimoji="0" lang="en-GB" sz="1200" b="0" i="0" u="none" strike="noStrike" cap="none" normalizeH="0" baseline="0" dirty="0" err="1" smtClean="0">
                          <a:ln>
                            <a:noFill/>
                          </a:ln>
                          <a:solidFill>
                            <a:schemeClr val="tx1"/>
                          </a:solidFill>
                          <a:effectLst/>
                          <a:latin typeface="Times" pitchFamily="18" charset="0"/>
                          <a:ea typeface="Times New Roman" pitchFamily="18" charset="0"/>
                          <a:cs typeface="Symbol" pitchFamily="18" charset="2"/>
                        </a:rPr>
                        <a:t>Bibliometrics</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0"/>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Indicators / time series analysis</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0"/>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Modelling </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0"/>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Patent analysis</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0"/>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Trend extrapolation / impact analysis</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26"/>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Cross-impact / structural analysis</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6"/>
                        <a:tabLst>
                          <a:tab pos="312738" algn="l"/>
                        </a:tabLst>
                      </a:pPr>
                      <a:r>
                        <a:rPr kumimoji="0" lang="en-GB" sz="1200" b="1" i="0" u="none" strike="noStrike" cap="none" normalizeH="0" baseline="0" dirty="0" smtClean="0">
                          <a:ln>
                            <a:noFill/>
                          </a:ln>
                          <a:solidFill>
                            <a:srgbClr val="FF6600"/>
                          </a:solidFill>
                          <a:effectLst/>
                          <a:latin typeface="Times" pitchFamily="18" charset="0"/>
                          <a:ea typeface="Times New Roman" pitchFamily="18" charset="0"/>
                          <a:cs typeface="Symbol" pitchFamily="18" charset="2"/>
                        </a:rPr>
                        <a:t>Delphi</a:t>
                      </a:r>
                      <a:endParaRPr kumimoji="0" lang="en-GB" sz="1200" b="1" i="0" u="none" strike="noStrike" cap="none" normalizeH="0" baseline="0" dirty="0" smtClean="0">
                        <a:ln>
                          <a:noFill/>
                        </a:ln>
                        <a:solidFill>
                          <a:srgbClr val="FF6600"/>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6"/>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Key / Critical technologies</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6"/>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Multi-criteria analysis</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6"/>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Polling / Voting</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6"/>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Quantitative scenarios / SMIC</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6"/>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Road mapping</a:t>
                      </a:r>
                      <a:endParaRPr kumimoji="0" lang="en-GB" sz="1200" b="0" i="0" u="none" strike="noStrike" cap="none" normalizeH="0" baseline="0" dirty="0" smtClean="0">
                        <a:ln>
                          <a:noFill/>
                        </a:ln>
                        <a:solidFill>
                          <a:schemeClr val="tx1"/>
                        </a:solidFill>
                        <a:effectLst/>
                        <a:latin typeface="New York" charset="0"/>
                        <a:ea typeface="Times New Roman" pitchFamily="18" charset="0"/>
                        <a:cs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6"/>
                        <a:tabLst>
                          <a:tab pos="312738" algn="l"/>
                        </a:tabLst>
                      </a:pPr>
                      <a:r>
                        <a:rPr kumimoji="0" lang="en-GB" sz="1200" b="0" i="0" u="none" strike="noStrike" cap="none" normalizeH="0" baseline="0" dirty="0" smtClean="0">
                          <a:ln>
                            <a:noFill/>
                          </a:ln>
                          <a:solidFill>
                            <a:schemeClr val="tx1"/>
                          </a:solidFill>
                          <a:effectLst/>
                          <a:latin typeface="Times" pitchFamily="18" charset="0"/>
                          <a:ea typeface="Times New Roman" pitchFamily="18" charset="0"/>
                          <a:cs typeface="Symbol" pitchFamily="18" charset="2"/>
                        </a:rPr>
                        <a:t>Stakeholder analysis</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09" name="Rectangle 21"/>
          <p:cNvSpPr>
            <a:spLocks noChangeArrowheads="1"/>
          </p:cNvSpPr>
          <p:nvPr/>
        </p:nvSpPr>
        <p:spPr bwMode="auto">
          <a:xfrm>
            <a:off x="7308850" y="5734050"/>
            <a:ext cx="1624013" cy="260350"/>
          </a:xfrm>
          <a:prstGeom prst="rect">
            <a:avLst/>
          </a:prstGeom>
          <a:noFill/>
          <a:ln w="9525">
            <a:noFill/>
            <a:miter lim="800000"/>
            <a:headEnd/>
            <a:tailEnd/>
          </a:ln>
        </p:spPr>
        <p:txBody>
          <a:bodyPr wrap="none" anchor="ctr">
            <a:spAutoFit/>
          </a:bodyPr>
          <a:lstStyle/>
          <a:p>
            <a:pPr algn="l" rtl="0"/>
            <a:r>
              <a:rPr lang="en-GB" sz="1100">
                <a:solidFill>
                  <a:schemeClr val="bg2"/>
                </a:solidFill>
                <a:latin typeface="Times New Roman" pitchFamily="18" charset="0"/>
              </a:rPr>
              <a:t>Source: R. Popper (2008)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800" decel="100000"/>
                                        <p:tgtEl>
                                          <p:spTgt spid="40962"/>
                                        </p:tgtEl>
                                      </p:cBhvr>
                                    </p:animEffect>
                                    <p:anim calcmode="lin" valueType="num">
                                      <p:cBhvr>
                                        <p:cTn id="8" dur="800" decel="100000" fill="hold"/>
                                        <p:tgtEl>
                                          <p:spTgt spid="40962"/>
                                        </p:tgtEl>
                                        <p:attrNameLst>
                                          <p:attrName>style.rotation</p:attrName>
                                        </p:attrNameLst>
                                      </p:cBhvr>
                                      <p:tavLst>
                                        <p:tav tm="0">
                                          <p:val>
                                            <p:fltVal val="-90"/>
                                          </p:val>
                                        </p:tav>
                                        <p:tav tm="100000">
                                          <p:val>
                                            <p:fltVal val="0"/>
                                          </p:val>
                                        </p:tav>
                                      </p:tavLst>
                                    </p:anim>
                                    <p:anim calcmode="lin" valueType="num">
                                      <p:cBhvr>
                                        <p:cTn id="9" dur="800" decel="100000" fill="hold"/>
                                        <p:tgtEl>
                                          <p:spTgt spid="40962"/>
                                        </p:tgtEl>
                                        <p:attrNameLst>
                                          <p:attrName>ppt_x</p:attrName>
                                        </p:attrNameLst>
                                      </p:cBhvr>
                                      <p:tavLst>
                                        <p:tav tm="0">
                                          <p:val>
                                            <p:strVal val="#ppt_x+0.4"/>
                                          </p:val>
                                        </p:tav>
                                        <p:tav tm="100000">
                                          <p:val>
                                            <p:strVal val="#ppt_x-0.05"/>
                                          </p:val>
                                        </p:tav>
                                      </p:tavLst>
                                    </p:anim>
                                    <p:anim calcmode="lin" valueType="num">
                                      <p:cBhvr>
                                        <p:cTn id="10" dur="800" decel="100000" fill="hold"/>
                                        <p:tgtEl>
                                          <p:spTgt spid="409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600"/>
                                        </p:tgtEl>
                                        <p:attrNameLst>
                                          <p:attrName>style.visibility</p:attrName>
                                        </p:attrNameLst>
                                      </p:cBhvr>
                                      <p:to>
                                        <p:strVal val="visible"/>
                                      </p:to>
                                    </p:set>
                                    <p:animEffect transition="in" filter="blinds(horizontal)">
                                      <p:cBhvr>
                                        <p:cTn id="17" dur="500"/>
                                        <p:tgtEl>
                                          <p:spTgt spid="2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414338" y="71438"/>
            <a:ext cx="8229600" cy="1384300"/>
          </a:xfrm>
        </p:spPr>
        <p:txBody>
          <a:bodyPr/>
          <a:lstStyle/>
          <a:p>
            <a:pPr algn="ctr" eaLnBrk="1" hangingPunct="1"/>
            <a:r>
              <a:rPr lang="fa-IR" sz="3600" smtClean="0">
                <a:solidFill>
                  <a:srgbClr val="FF0000"/>
                </a:solidFill>
                <a:cs typeface="Titr" pitchFamily="2" charset="-78"/>
              </a:rPr>
              <a:t>طبقه</a:t>
            </a:r>
            <a:r>
              <a:rPr lang="fa-IR" sz="3600" smtClean="0">
                <a:solidFill>
                  <a:srgbClr val="FF0000"/>
                </a:solidFill>
              </a:rPr>
              <a:t>‌</a:t>
            </a:r>
            <a:r>
              <a:rPr lang="fa-IR" sz="3600" smtClean="0">
                <a:solidFill>
                  <a:srgbClr val="FF0000"/>
                </a:solidFill>
                <a:cs typeface="Titr" pitchFamily="2" charset="-78"/>
              </a:rPr>
              <a:t>بندي روش</a:t>
            </a:r>
            <a:r>
              <a:rPr lang="fa-IR" sz="3600" smtClean="0">
                <a:solidFill>
                  <a:srgbClr val="FF0000"/>
                </a:solidFill>
              </a:rPr>
              <a:t>‌</a:t>
            </a:r>
            <a:r>
              <a:rPr lang="fa-IR" sz="3600" smtClean="0">
                <a:solidFill>
                  <a:srgbClr val="FF0000"/>
                </a:solidFill>
                <a:cs typeface="Titr" pitchFamily="2" charset="-78"/>
              </a:rPr>
              <a:t>هاي </a:t>
            </a:r>
            <a:r>
              <a:rPr lang="fa-IR" sz="3600" smtClean="0">
                <a:solidFill>
                  <a:srgbClr val="FF0000"/>
                </a:solidFill>
                <a:latin typeface="Arcane" pitchFamily="2" charset="0"/>
                <a:cs typeface="Titr" pitchFamily="2" charset="-78"/>
              </a:rPr>
              <a:t>آينده</a:t>
            </a:r>
            <a:r>
              <a:rPr lang="fa-IR" sz="3600" smtClean="0">
                <a:solidFill>
                  <a:srgbClr val="FF0000"/>
                </a:solidFill>
                <a:latin typeface="Arcane" pitchFamily="2" charset="0"/>
              </a:rPr>
              <a:t>‌</a:t>
            </a:r>
            <a:r>
              <a:rPr lang="fa-IR" sz="3600" smtClean="0">
                <a:solidFill>
                  <a:srgbClr val="FF0000"/>
                </a:solidFill>
                <a:latin typeface="Arcane" pitchFamily="2" charset="0"/>
                <a:cs typeface="Titr" pitchFamily="2" charset="-78"/>
              </a:rPr>
              <a:t>پژوهي</a:t>
            </a:r>
            <a:endParaRPr lang="en-US" sz="3600" smtClean="0">
              <a:solidFill>
                <a:srgbClr val="FF0000"/>
              </a:solidFill>
              <a:latin typeface="Arcane" pitchFamily="2" charset="0"/>
              <a:cs typeface="Titr" pitchFamily="2" charset="-78"/>
            </a:endParaRPr>
          </a:p>
        </p:txBody>
      </p:sp>
      <p:graphicFrame>
        <p:nvGraphicFramePr>
          <p:cNvPr id="463935" name="Group 63"/>
          <p:cNvGraphicFramePr>
            <a:graphicFrameLocks noGrp="1"/>
          </p:cNvGraphicFramePr>
          <p:nvPr>
            <p:ph idx="4294967295"/>
          </p:nvPr>
        </p:nvGraphicFramePr>
        <p:xfrm>
          <a:off x="71409" y="1828800"/>
          <a:ext cx="8858279" cy="5141412"/>
        </p:xfrm>
        <a:graphic>
          <a:graphicData uri="http://schemas.openxmlformats.org/drawingml/2006/table">
            <a:tbl>
              <a:tblPr rtl="1"/>
              <a:tblGrid>
                <a:gridCol w="1825331"/>
                <a:gridCol w="7032948"/>
              </a:tblGrid>
              <a:tr h="43509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rgbClr val="FF3300"/>
                          </a:solidFill>
                          <a:effectLst/>
                          <a:latin typeface="Tahoma" pitchFamily="34" charset="0"/>
                          <a:cs typeface="Mitra" pitchFamily="2" charset="-78"/>
                        </a:rPr>
                        <a:t>رويكرد</a:t>
                      </a:r>
                      <a:endParaRPr kumimoji="0" lang="en-US" sz="1800" b="1" i="0" u="none" strike="noStrike" cap="none" normalizeH="0" baseline="0" dirty="0" smtClean="0">
                        <a:ln>
                          <a:noFill/>
                        </a:ln>
                        <a:solidFill>
                          <a:srgbClr val="FF3300"/>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rgbClr val="FF3300"/>
                          </a:solidFill>
                          <a:effectLst/>
                          <a:latin typeface="Tahoma" pitchFamily="34" charset="0"/>
                          <a:cs typeface="Mitra" pitchFamily="2" charset="-78"/>
                        </a:rPr>
                        <a:t>روش</a:t>
                      </a:r>
                      <a:r>
                        <a:rPr kumimoji="0" lang="fa-IR" sz="1800" b="1" i="0" u="none" strike="noStrike" cap="none" normalizeH="0" baseline="0" smtClean="0">
                          <a:ln>
                            <a:noFill/>
                          </a:ln>
                          <a:solidFill>
                            <a:srgbClr val="FF3300"/>
                          </a:solidFill>
                          <a:effectLst/>
                          <a:latin typeface="Tahoma" pitchFamily="34" charset="0"/>
                          <a:cs typeface="Arial" charset="0"/>
                        </a:rPr>
                        <a:t>‌</a:t>
                      </a:r>
                      <a:r>
                        <a:rPr kumimoji="0" lang="fa-IR" sz="1800" b="1" i="0" u="none" strike="noStrike" cap="none" normalizeH="0" baseline="0" smtClean="0">
                          <a:ln>
                            <a:noFill/>
                          </a:ln>
                          <a:solidFill>
                            <a:srgbClr val="FF3300"/>
                          </a:solidFill>
                          <a:effectLst/>
                          <a:latin typeface="Tahoma" pitchFamily="34" charset="0"/>
                          <a:cs typeface="Mitra" pitchFamily="2" charset="-78"/>
                        </a:rPr>
                        <a:t>ها</a:t>
                      </a:r>
                      <a:endParaRPr kumimoji="0" lang="en-US" sz="1800" b="1" i="0" u="none" strike="noStrike" cap="none" normalizeH="0" baseline="0" smtClean="0">
                        <a:ln>
                          <a:noFill/>
                        </a:ln>
                        <a:solidFill>
                          <a:srgbClr val="FF3300"/>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115424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dirty="0" smtClean="0">
                          <a:ln>
                            <a:noFill/>
                          </a:ln>
                          <a:solidFill>
                            <a:schemeClr val="tx1"/>
                          </a:solidFill>
                          <a:effectLst/>
                          <a:latin typeface="Tahoma" pitchFamily="34" charset="0"/>
                          <a:cs typeface="Mitra" pitchFamily="2" charset="-78"/>
                        </a:rPr>
                        <a:t>موضوع شناسي</a:t>
                      </a:r>
                      <a:endParaRPr kumimoji="0" lang="en-US" sz="1800" b="1" i="0" u="none" strike="noStrike" cap="none" normalizeH="0" baseline="0" dirty="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پويش محيطي  </a:t>
                      </a:r>
                      <a:r>
                        <a:rPr kumimoji="0" lang="en-US" sz="1800" b="0" i="0" u="none" strike="noStrike" cap="none" normalizeH="0" baseline="0" dirty="0" smtClean="0">
                          <a:ln>
                            <a:noFill/>
                          </a:ln>
                          <a:solidFill>
                            <a:schemeClr val="tx1"/>
                          </a:solidFill>
                          <a:effectLst/>
                          <a:latin typeface="Tahoma" pitchFamily="34" charset="0"/>
                          <a:cs typeface="Mitra" pitchFamily="2" charset="-78"/>
                        </a:rPr>
                        <a:t>(environmental scanning)</a:t>
                      </a:r>
                      <a:endParaRPr kumimoji="0" lang="fa-IR" sz="1800" b="0" i="0" u="none" strike="noStrike" cap="none" normalizeH="0" baseline="0" dirty="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تحليل  </a:t>
                      </a:r>
                      <a:r>
                        <a:rPr kumimoji="0" lang="en-US" sz="1800" b="0" i="0" u="none" strike="noStrike" cap="none" normalizeH="0" baseline="0" dirty="0" smtClean="0">
                          <a:ln>
                            <a:noFill/>
                          </a:ln>
                          <a:solidFill>
                            <a:schemeClr val="tx1"/>
                          </a:solidFill>
                          <a:effectLst/>
                          <a:latin typeface="Tahoma" pitchFamily="34" charset="0"/>
                          <a:cs typeface="Mitra" pitchFamily="2" charset="-78"/>
                        </a:rPr>
                        <a:t>SWOT</a:t>
                      </a:r>
                      <a:endParaRPr kumimoji="0" lang="fa-IR" sz="1800" b="0" i="0" u="none" strike="noStrike" cap="none" normalizeH="0" baseline="0" dirty="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پيمايش موضوع</a:t>
                      </a:r>
                      <a:r>
                        <a:rPr kumimoji="0" lang="fa-IR" sz="1800" b="0" i="0" u="none" strike="noStrike" cap="none" normalizeH="0" baseline="0" dirty="0" smtClean="0">
                          <a:ln>
                            <a:noFill/>
                          </a:ln>
                          <a:solidFill>
                            <a:schemeClr val="tx1"/>
                          </a:solidFill>
                          <a:effectLst/>
                          <a:latin typeface="Tahoma" pitchFamily="34" charset="0"/>
                          <a:cs typeface="Arial" charset="0"/>
                        </a:rPr>
                        <a:t>‌</a:t>
                      </a:r>
                      <a:r>
                        <a:rPr kumimoji="0" lang="fa-IR" sz="1800" b="0" i="0" u="none" strike="noStrike" cap="none" normalizeH="0" baseline="0" dirty="0" smtClean="0">
                          <a:ln>
                            <a:noFill/>
                          </a:ln>
                          <a:solidFill>
                            <a:schemeClr val="tx1"/>
                          </a:solidFill>
                          <a:effectLst/>
                          <a:latin typeface="Tahoma" pitchFamily="34" charset="0"/>
                          <a:cs typeface="Mitra" pitchFamily="2" charset="-78"/>
                        </a:rPr>
                        <a:t>ها (</a:t>
                      </a:r>
                      <a:r>
                        <a:rPr kumimoji="0" lang="en-US" sz="1800" b="0" i="0" u="none" strike="noStrike" cap="none" normalizeH="0" baseline="0" dirty="0" smtClean="0">
                          <a:ln>
                            <a:noFill/>
                          </a:ln>
                          <a:solidFill>
                            <a:schemeClr val="tx1"/>
                          </a:solidFill>
                          <a:effectLst/>
                          <a:latin typeface="Tahoma" pitchFamily="34" charset="0"/>
                          <a:cs typeface="Mitra" pitchFamily="2" charset="-78"/>
                        </a:rPr>
                        <a:t>issue survey</a:t>
                      </a:r>
                      <a:r>
                        <a:rPr kumimoji="0" lang="fa-IR" sz="1800" b="0" i="0" u="none" strike="noStrike" cap="none" normalizeH="0" baseline="0" dirty="0" smtClean="0">
                          <a:ln>
                            <a:noFill/>
                          </a:ln>
                          <a:solidFill>
                            <a:schemeClr val="tx1"/>
                          </a:solidFill>
                          <a:effectLst/>
                          <a:latin typeface="Tahoma" pitchFamily="34" charset="0"/>
                          <a:cs typeface="Mitra" pitchFamily="2" charset="-78"/>
                        </a:rPr>
                        <a:t>)</a:t>
                      </a:r>
                      <a:r>
                        <a:rPr kumimoji="0" lang="fa-IR" sz="1800" b="0" i="0" u="none" strike="noStrike" cap="none" normalizeH="0" baseline="0" dirty="0" smtClean="0">
                          <a:ln>
                            <a:noFill/>
                          </a:ln>
                          <a:solidFill>
                            <a:schemeClr val="tx1"/>
                          </a:solidFill>
                          <a:effectLst/>
                          <a:latin typeface="Tahoma" pitchFamily="34" charset="0"/>
                          <a:cs typeface="Arial" charset="0"/>
                        </a:rPr>
                        <a:t>‌</a:t>
                      </a:r>
                      <a:r>
                        <a:rPr kumimoji="0" lang="fa-IR" sz="1800" b="0" i="0" u="none" strike="noStrike" cap="none" normalizeH="0" baseline="0" dirty="0" smtClean="0">
                          <a:ln>
                            <a:noFill/>
                          </a:ln>
                          <a:solidFill>
                            <a:schemeClr val="tx1"/>
                          </a:solidFill>
                          <a:effectLst/>
                          <a:latin typeface="Tahoma" pitchFamily="34" charset="0"/>
                          <a:cs typeface="Mitra" pitchFamily="2" charset="-78"/>
                        </a:rPr>
                        <a:t>   </a:t>
                      </a:r>
                      <a:endParaRPr kumimoji="0" lang="en-US" sz="1800" b="0" i="0" u="none" strike="noStrike" cap="none" normalizeH="0" baseline="0" dirty="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153372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chemeClr val="tx1"/>
                          </a:solidFill>
                          <a:effectLst/>
                          <a:latin typeface="Tahoma" pitchFamily="34" charset="0"/>
                          <a:cs typeface="Mitra" pitchFamily="2" charset="-78"/>
                        </a:rPr>
                        <a:t>برون</a:t>
                      </a:r>
                      <a:r>
                        <a:rPr kumimoji="0" lang="fa-IR" sz="1800" b="1" i="0" u="none" strike="noStrike" cap="none" normalizeH="0" baseline="0" smtClean="0">
                          <a:ln>
                            <a:noFill/>
                          </a:ln>
                          <a:solidFill>
                            <a:schemeClr val="tx1"/>
                          </a:solidFill>
                          <a:effectLst/>
                          <a:latin typeface="Tahoma" pitchFamily="34" charset="0"/>
                          <a:cs typeface="Arial" charset="0"/>
                        </a:rPr>
                        <a:t>‌</a:t>
                      </a:r>
                      <a:r>
                        <a:rPr kumimoji="0" lang="fa-IR" sz="1800" b="1" i="0" u="none" strike="noStrike" cap="none" normalizeH="0" baseline="0" smtClean="0">
                          <a:ln>
                            <a:noFill/>
                          </a:ln>
                          <a:solidFill>
                            <a:schemeClr val="tx1"/>
                          </a:solidFill>
                          <a:effectLst/>
                          <a:latin typeface="Tahoma" pitchFamily="34" charset="0"/>
                          <a:cs typeface="Mitra" pitchFamily="2" charset="-78"/>
                        </a:rPr>
                        <a:t>يابي </a:t>
                      </a:r>
                      <a:endParaRPr kumimoji="0" lang="en-US" sz="1800" b="1"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برون يابي روند </a:t>
                      </a:r>
                      <a:r>
                        <a:rPr kumimoji="0" lang="en-US" sz="1800" b="0" i="0" u="none" strike="noStrike" cap="none" normalizeH="0" baseline="0" smtClean="0">
                          <a:ln>
                            <a:noFill/>
                          </a:ln>
                          <a:solidFill>
                            <a:schemeClr val="tx1"/>
                          </a:solidFill>
                          <a:effectLst/>
                          <a:latin typeface="Tahoma" pitchFamily="34" charset="0"/>
                          <a:cs typeface="Mitra" pitchFamily="2" charset="-78"/>
                        </a:rPr>
                        <a:t>(trend extrapolation)    </a:t>
                      </a:r>
                      <a:endParaRPr kumimoji="0" lang="fa-IR" sz="1800" b="0" i="0" u="none" strike="noStrike" cap="none" normalizeH="0" baseline="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مدل‌ شبيه‌سازي  </a:t>
                      </a:r>
                      <a:r>
                        <a:rPr kumimoji="0" lang="en-US" sz="1800" b="0" i="0" u="none" strike="noStrike" cap="none" normalizeH="0" baseline="0" smtClean="0">
                          <a:ln>
                            <a:noFill/>
                          </a:ln>
                          <a:solidFill>
                            <a:schemeClr val="tx1"/>
                          </a:solidFill>
                          <a:effectLst/>
                          <a:latin typeface="Tahoma" pitchFamily="34" charset="0"/>
                          <a:cs typeface="Mitra" pitchFamily="2" charset="-78"/>
                        </a:rPr>
                        <a:t>(simulation modeling) </a:t>
                      </a:r>
                      <a:endParaRPr kumimoji="0" lang="fa-IR" sz="1800" b="0" i="0" u="none" strike="noStrike" cap="none" normalizeH="0" baseline="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پيش‌بيني نبوغ‌آميز  </a:t>
                      </a:r>
                      <a:r>
                        <a:rPr kumimoji="0" lang="en-US" sz="1800" b="0" i="0" u="none" strike="noStrike" cap="none" normalizeH="0" baseline="0" smtClean="0">
                          <a:ln>
                            <a:noFill/>
                          </a:ln>
                          <a:solidFill>
                            <a:schemeClr val="tx1"/>
                          </a:solidFill>
                          <a:effectLst/>
                          <a:latin typeface="Tahoma" pitchFamily="34" charset="0"/>
                          <a:cs typeface="Mitra" pitchFamily="2" charset="-78"/>
                        </a:rPr>
                        <a:t>(Genius Forecasting) </a:t>
                      </a:r>
                      <a:r>
                        <a:rPr kumimoji="0" lang="fa-IR" sz="1800" b="0" i="0" u="none" strike="noStrike" cap="none" normalizeH="0" baseline="0" smtClean="0">
                          <a:ln>
                            <a:noFill/>
                          </a:ln>
                          <a:solidFill>
                            <a:schemeClr val="tx1"/>
                          </a:solidFill>
                          <a:effectLst/>
                          <a:latin typeface="Tahoma" pitchFamily="34" charset="0"/>
                          <a:cs typeface="Mitra" pitchFamily="2" charset="-78"/>
                        </a:rPr>
                        <a:t> </a:t>
                      </a: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دلفي </a:t>
                      </a:r>
                      <a:r>
                        <a:rPr kumimoji="0" lang="en-US" sz="1800" b="0" i="0" u="none" strike="noStrike" cap="none" normalizeH="0" baseline="0" smtClean="0">
                          <a:ln>
                            <a:noFill/>
                          </a:ln>
                          <a:solidFill>
                            <a:schemeClr val="tx1"/>
                          </a:solidFill>
                          <a:effectLst/>
                          <a:latin typeface="Tahoma" pitchFamily="34" charset="0"/>
                          <a:cs typeface="Mitra" pitchFamily="2" charset="-78"/>
                        </a:rPr>
                        <a:t>(Delphi)                         </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124358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chemeClr val="tx1"/>
                          </a:solidFill>
                          <a:effectLst/>
                          <a:latin typeface="Tahoma" pitchFamily="34" charset="0"/>
                          <a:cs typeface="Mitra" pitchFamily="2" charset="-78"/>
                        </a:rPr>
                        <a:t>نوآورانه </a:t>
                      </a:r>
                      <a:endParaRPr kumimoji="0" lang="en-US" sz="1800" b="1"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ذهن‌انگيزي  </a:t>
                      </a:r>
                      <a:r>
                        <a:rPr kumimoji="0" lang="en-US" sz="1800" b="0" i="0" u="none" strike="noStrike" cap="none" normalizeH="0" baseline="0" smtClean="0">
                          <a:ln>
                            <a:noFill/>
                          </a:ln>
                          <a:solidFill>
                            <a:schemeClr val="tx1"/>
                          </a:solidFill>
                          <a:effectLst/>
                          <a:latin typeface="Tahoma" pitchFamily="34" charset="0"/>
                          <a:cs typeface="Mitra" pitchFamily="2" charset="-78"/>
                        </a:rPr>
                        <a:t>(brainstorming)</a:t>
                      </a:r>
                      <a:r>
                        <a:rPr kumimoji="0" lang="fa-IR" sz="1800" b="0" i="0" u="none" strike="noStrike" cap="none" normalizeH="0" baseline="0" smtClean="0">
                          <a:ln>
                            <a:noFill/>
                          </a:ln>
                          <a:solidFill>
                            <a:schemeClr val="tx1"/>
                          </a:solidFill>
                          <a:effectLst/>
                          <a:latin typeface="Tahoma" pitchFamily="34" charset="0"/>
                          <a:cs typeface="Mitra" pitchFamily="2" charset="-78"/>
                        </a:rPr>
                        <a:t>  تحليل برگذر  </a:t>
                      </a:r>
                      <a:r>
                        <a:rPr kumimoji="0" lang="en-US" sz="1800" b="0" i="0" u="none" strike="noStrike" cap="none" normalizeH="0" baseline="0" smtClean="0">
                          <a:ln>
                            <a:noFill/>
                          </a:ln>
                          <a:solidFill>
                            <a:schemeClr val="tx1"/>
                          </a:solidFill>
                          <a:effectLst/>
                          <a:latin typeface="Tahoma" pitchFamily="34" charset="0"/>
                          <a:cs typeface="Mitra" pitchFamily="2" charset="-78"/>
                        </a:rPr>
                        <a:t>(cross impact)</a:t>
                      </a:r>
                      <a:endParaRPr kumimoji="0" lang="fa-IR" sz="1800" b="0" i="0" u="none" strike="noStrike" cap="none" normalizeH="0" baseline="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smtClean="0">
                          <a:ln>
                            <a:noFill/>
                          </a:ln>
                          <a:solidFill>
                            <a:schemeClr val="tx1"/>
                          </a:solidFill>
                          <a:effectLst/>
                          <a:latin typeface="Tahoma" pitchFamily="34" charset="0"/>
                          <a:cs typeface="Mitra" pitchFamily="2" charset="-78"/>
                        </a:rPr>
                        <a:t>پانل خبرگان </a:t>
                      </a:r>
                      <a:r>
                        <a:rPr kumimoji="0" lang="en-US" sz="1800" b="0" i="0" u="none" strike="noStrike" cap="none" normalizeH="0" baseline="0" smtClean="0">
                          <a:ln>
                            <a:noFill/>
                          </a:ln>
                          <a:solidFill>
                            <a:schemeClr val="tx1"/>
                          </a:solidFill>
                          <a:effectLst/>
                          <a:latin typeface="Tahoma" pitchFamily="34" charset="0"/>
                          <a:cs typeface="Mitra" pitchFamily="2" charset="-78"/>
                        </a:rPr>
                        <a:t>(expert panels)</a:t>
                      </a:r>
                      <a:r>
                        <a:rPr kumimoji="0" lang="fa-IR" sz="1800" b="0" i="0" u="none" strike="noStrike" cap="none" normalizeH="0" baseline="0" smtClean="0">
                          <a:ln>
                            <a:noFill/>
                          </a:ln>
                          <a:solidFill>
                            <a:schemeClr val="tx1"/>
                          </a:solidFill>
                          <a:effectLst/>
                          <a:latin typeface="Tahoma" pitchFamily="34" charset="0"/>
                          <a:cs typeface="Mitra" pitchFamily="2" charset="-78"/>
                        </a:rPr>
                        <a:t>  سناريوها  </a:t>
                      </a:r>
                      <a:r>
                        <a:rPr kumimoji="0" lang="en-US" sz="1800" b="0" i="0" u="none" strike="noStrike" cap="none" normalizeH="0" baseline="0" smtClean="0">
                          <a:ln>
                            <a:noFill/>
                          </a:ln>
                          <a:solidFill>
                            <a:schemeClr val="tx1"/>
                          </a:solidFill>
                          <a:effectLst/>
                          <a:latin typeface="Tahoma" pitchFamily="34" charset="0"/>
                          <a:cs typeface="Mitra" pitchFamily="2" charset="-78"/>
                        </a:rPr>
                        <a:t>(scenarios)</a:t>
                      </a:r>
                      <a:r>
                        <a:rPr kumimoji="0" lang="fa-IR" sz="1800" b="0" i="0" u="none" strike="noStrike" cap="none" normalizeH="0" baseline="0" smtClean="0">
                          <a:ln>
                            <a:noFill/>
                          </a:ln>
                          <a:solidFill>
                            <a:schemeClr val="tx1"/>
                          </a:solidFill>
                          <a:effectLst/>
                          <a:latin typeface="Tahoma" pitchFamily="34" charset="0"/>
                          <a:cs typeface="Mitra" pitchFamily="2" charset="-78"/>
                        </a:rPr>
                        <a:t> </a:t>
                      </a:r>
                      <a:endParaRPr kumimoji="0" lang="en-US" sz="1800" b="0"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r h="774767">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1" i="0" u="none" strike="noStrike" cap="none" normalizeH="0" baseline="0" smtClean="0">
                          <a:ln>
                            <a:noFill/>
                          </a:ln>
                          <a:solidFill>
                            <a:schemeClr val="tx1"/>
                          </a:solidFill>
                          <a:effectLst/>
                          <a:latin typeface="Tahoma" pitchFamily="34" charset="0"/>
                          <a:cs typeface="Mitra" pitchFamily="2" charset="-78"/>
                        </a:rPr>
                        <a:t>اولويت</a:t>
                      </a:r>
                      <a:r>
                        <a:rPr kumimoji="0" lang="fa-IR" sz="1800" b="1" i="0" u="none" strike="noStrike" cap="none" normalizeH="0" baseline="0" smtClean="0">
                          <a:ln>
                            <a:noFill/>
                          </a:ln>
                          <a:solidFill>
                            <a:schemeClr val="tx1"/>
                          </a:solidFill>
                          <a:effectLst/>
                          <a:latin typeface="Tahoma" pitchFamily="34" charset="0"/>
                          <a:cs typeface="Arial" charset="0"/>
                        </a:rPr>
                        <a:t>‌</a:t>
                      </a:r>
                      <a:r>
                        <a:rPr kumimoji="0" lang="fa-IR" sz="1800" b="1" i="0" u="none" strike="noStrike" cap="none" normalizeH="0" baseline="0" smtClean="0">
                          <a:ln>
                            <a:noFill/>
                          </a:ln>
                          <a:solidFill>
                            <a:schemeClr val="tx1"/>
                          </a:solidFill>
                          <a:effectLst/>
                          <a:latin typeface="Tahoma" pitchFamily="34" charset="0"/>
                          <a:cs typeface="Mitra" pitchFamily="2" charset="-78"/>
                        </a:rPr>
                        <a:t>بندي</a:t>
                      </a:r>
                      <a:endParaRPr kumimoji="0" lang="en-US" sz="1800" b="1" i="0" u="none" strike="noStrike" cap="none" normalizeH="0" baseline="0" smtClean="0">
                        <a:ln>
                          <a:noFill/>
                        </a:ln>
                        <a:solidFill>
                          <a:schemeClr val="tx1"/>
                        </a:solidFill>
                        <a:effectLst/>
                        <a:latin typeface="Tahoma" pitchFamily="34" charset="0"/>
                        <a:cs typeface="Mitra" pitchFamily="2" charset="-78"/>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فناوري‌هاي كليدي </a:t>
                      </a:r>
                      <a:r>
                        <a:rPr kumimoji="0" lang="en-US" sz="1800" b="0" i="0" u="none" strike="noStrike" cap="none" normalizeH="0" baseline="0" dirty="0" smtClean="0">
                          <a:ln>
                            <a:noFill/>
                          </a:ln>
                          <a:solidFill>
                            <a:schemeClr val="tx1"/>
                          </a:solidFill>
                          <a:effectLst/>
                          <a:latin typeface="Tahoma" pitchFamily="34" charset="0"/>
                          <a:cs typeface="Mitra" pitchFamily="2" charset="-78"/>
                        </a:rPr>
                        <a:t>(critical technologies)</a:t>
                      </a:r>
                      <a:endParaRPr kumimoji="0" lang="fa-IR" sz="1800" b="0" i="0" u="none" strike="noStrike" cap="none" normalizeH="0" baseline="0" dirty="0" smtClean="0">
                        <a:ln>
                          <a:noFill/>
                        </a:ln>
                        <a:solidFill>
                          <a:schemeClr val="tx1"/>
                        </a:solidFill>
                        <a:effectLst/>
                        <a:latin typeface="Tahoma" pitchFamily="34" charset="0"/>
                        <a:cs typeface="Mitra" pitchFamily="2" charset="-78"/>
                      </a:endParaRPr>
                    </a:p>
                    <a:p>
                      <a:pPr marL="0" marR="0" lvl="0" indent="0" algn="r" defTabSz="914400" rtl="1" eaLnBrk="1" fontAlgn="base" latinLnBrk="0" hangingPunct="1">
                        <a:lnSpc>
                          <a:spcPct val="100000"/>
                        </a:lnSpc>
                        <a:spcBef>
                          <a:spcPct val="20000"/>
                        </a:spcBef>
                        <a:spcAft>
                          <a:spcPct val="0"/>
                        </a:spcAft>
                        <a:buClr>
                          <a:schemeClr val="hlink"/>
                        </a:buClr>
                        <a:buSzPct val="120000"/>
                        <a:buFontTx/>
                        <a:buNone/>
                        <a:tabLst/>
                      </a:pPr>
                      <a:r>
                        <a:rPr kumimoji="0" lang="fa-IR" sz="1800" b="0" i="0" u="none" strike="noStrike" cap="none" normalizeH="0" baseline="0" dirty="0" smtClean="0">
                          <a:ln>
                            <a:noFill/>
                          </a:ln>
                          <a:solidFill>
                            <a:schemeClr val="tx1"/>
                          </a:solidFill>
                          <a:effectLst/>
                          <a:latin typeface="Tahoma" pitchFamily="34" charset="0"/>
                          <a:cs typeface="Mitra" pitchFamily="2" charset="-78"/>
                        </a:rPr>
                        <a:t>ره‌نگاشت </a:t>
                      </a:r>
                      <a:r>
                        <a:rPr kumimoji="0" lang="en-US" sz="1800" b="0" i="0" u="none" strike="noStrike" cap="none" normalizeH="0" baseline="0" dirty="0" smtClean="0">
                          <a:ln>
                            <a:noFill/>
                          </a:ln>
                          <a:solidFill>
                            <a:schemeClr val="tx1"/>
                          </a:solidFill>
                          <a:effectLst/>
                          <a:latin typeface="Tahoma" pitchFamily="34" charset="0"/>
                          <a:cs typeface="Mitra" pitchFamily="2" charset="-78"/>
                        </a:rPr>
                        <a:t> (</a:t>
                      </a:r>
                      <a:r>
                        <a:rPr kumimoji="0" lang="en-US" sz="1800" b="0" i="0" u="none" strike="noStrike" cap="none" normalizeH="0" baseline="0" dirty="0" err="1" smtClean="0">
                          <a:ln>
                            <a:noFill/>
                          </a:ln>
                          <a:solidFill>
                            <a:schemeClr val="tx1"/>
                          </a:solidFill>
                          <a:effectLst/>
                          <a:latin typeface="Tahoma" pitchFamily="34" charset="0"/>
                          <a:cs typeface="Mitra" pitchFamily="2" charset="-78"/>
                        </a:rPr>
                        <a:t>roadmapping</a:t>
                      </a:r>
                      <a:r>
                        <a:rPr kumimoji="0" lang="en-US" sz="1800" b="0" i="0" u="none" strike="noStrike" cap="none" normalizeH="0" baseline="0" dirty="0" smtClean="0">
                          <a:ln>
                            <a:noFill/>
                          </a:ln>
                          <a:solidFill>
                            <a:schemeClr val="tx1"/>
                          </a:solidFill>
                          <a:effectLst/>
                          <a:latin typeface="Tahoma" pitchFamily="34" charset="0"/>
                          <a:cs typeface="Mitra" pitchFamily="2" charset="-78"/>
                        </a:rPr>
                        <a:t>)</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3874"/>
                                        </p:tgtEl>
                                        <p:attrNameLst>
                                          <p:attrName>style.visibility</p:attrName>
                                        </p:attrNameLst>
                                      </p:cBhvr>
                                      <p:to>
                                        <p:strVal val="visible"/>
                                      </p:to>
                                    </p:set>
                                    <p:animEffect transition="in" filter="fade">
                                      <p:cBhvr>
                                        <p:cTn id="7" dur="800" decel="100000"/>
                                        <p:tgtEl>
                                          <p:spTgt spid="463874"/>
                                        </p:tgtEl>
                                      </p:cBhvr>
                                    </p:animEffect>
                                    <p:anim calcmode="lin" valueType="num">
                                      <p:cBhvr>
                                        <p:cTn id="8" dur="800" decel="100000" fill="hold"/>
                                        <p:tgtEl>
                                          <p:spTgt spid="463874"/>
                                        </p:tgtEl>
                                        <p:attrNameLst>
                                          <p:attrName>style.rotation</p:attrName>
                                        </p:attrNameLst>
                                      </p:cBhvr>
                                      <p:tavLst>
                                        <p:tav tm="0">
                                          <p:val>
                                            <p:fltVal val="-90"/>
                                          </p:val>
                                        </p:tav>
                                        <p:tav tm="100000">
                                          <p:val>
                                            <p:fltVal val="0"/>
                                          </p:val>
                                        </p:tav>
                                      </p:tavLst>
                                    </p:anim>
                                    <p:anim calcmode="lin" valueType="num">
                                      <p:cBhvr>
                                        <p:cTn id="9" dur="800" decel="100000" fill="hold"/>
                                        <p:tgtEl>
                                          <p:spTgt spid="463874"/>
                                        </p:tgtEl>
                                        <p:attrNameLst>
                                          <p:attrName>ppt_x</p:attrName>
                                        </p:attrNameLst>
                                      </p:cBhvr>
                                      <p:tavLst>
                                        <p:tav tm="0">
                                          <p:val>
                                            <p:strVal val="#ppt_x+0.4"/>
                                          </p:val>
                                        </p:tav>
                                        <p:tav tm="100000">
                                          <p:val>
                                            <p:strVal val="#ppt_x-0.05"/>
                                          </p:val>
                                        </p:tav>
                                      </p:tavLst>
                                    </p:anim>
                                    <p:anim calcmode="lin" valueType="num">
                                      <p:cBhvr>
                                        <p:cTn id="10" dur="800" decel="100000" fill="hold"/>
                                        <p:tgtEl>
                                          <p:spTgt spid="4638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38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38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1042988" y="620713"/>
            <a:ext cx="7024687" cy="1143000"/>
          </a:xfrm>
        </p:spPr>
        <p:txBody>
          <a:bodyPr/>
          <a:lstStyle/>
          <a:p>
            <a:pPr algn="ctr"/>
            <a:r>
              <a:rPr lang="fa-IR" sz="3200" smtClean="0">
                <a:solidFill>
                  <a:srgbClr val="FF0000"/>
                </a:solidFill>
                <a:cs typeface="B Titr" pitchFamily="2" charset="-78"/>
              </a:rPr>
              <a:t>انواع آینده پژوهی (رویکردها)</a:t>
            </a:r>
            <a:endParaRPr lang="en-US" sz="3200" smtClean="0">
              <a:solidFill>
                <a:srgbClr val="FF0000"/>
              </a:solidFill>
              <a:cs typeface="B Titr" pitchFamily="2" charset="-78"/>
            </a:endParaRPr>
          </a:p>
        </p:txBody>
      </p:sp>
      <p:sp>
        <p:nvSpPr>
          <p:cNvPr id="26627" name="Rectangle 3"/>
          <p:cNvSpPr>
            <a:spLocks noGrp="1" noChangeArrowheads="1"/>
          </p:cNvSpPr>
          <p:nvPr>
            <p:ph type="body" idx="1"/>
          </p:nvPr>
        </p:nvSpPr>
        <p:spPr>
          <a:xfrm>
            <a:off x="993775" y="2362200"/>
            <a:ext cx="7693025" cy="4330700"/>
          </a:xfrm>
        </p:spPr>
        <p:txBody>
          <a:bodyPr>
            <a:normAutofit/>
          </a:bodyPr>
          <a:lstStyle/>
          <a:p>
            <a:pPr>
              <a:lnSpc>
                <a:spcPct val="150000"/>
              </a:lnSpc>
              <a:buFont typeface="Wingdings" pitchFamily="2" charset="2"/>
              <a:buNone/>
              <a:defRPr/>
            </a:pPr>
            <a:r>
              <a:rPr lang="fa-IR" b="1" dirty="0">
                <a:solidFill>
                  <a:srgbClr val="002060"/>
                </a:solidFill>
                <a:cs typeface="B Mitra" pitchFamily="2" charset="-78"/>
              </a:rPr>
              <a:t>1- پیش بینی محور: </a:t>
            </a:r>
            <a:r>
              <a:rPr lang="fa-IR" dirty="0">
                <a:cs typeface="B Mitra" pitchFamily="2" charset="-78"/>
              </a:rPr>
              <a:t>(مبتنی بر علوم اجتماعی و تجربی)</a:t>
            </a:r>
          </a:p>
          <a:p>
            <a:pPr>
              <a:lnSpc>
                <a:spcPct val="150000"/>
              </a:lnSpc>
              <a:buFont typeface="Wingdings" pitchFamily="2" charset="2"/>
              <a:buNone/>
              <a:defRPr/>
            </a:pPr>
            <a:r>
              <a:rPr lang="fa-IR" b="1" dirty="0">
                <a:solidFill>
                  <a:srgbClr val="002060"/>
                </a:solidFill>
                <a:cs typeface="B Mitra" pitchFamily="2" charset="-78"/>
              </a:rPr>
              <a:t>2- تعبیری: </a:t>
            </a:r>
            <a:r>
              <a:rPr lang="fa-IR" dirty="0">
                <a:cs typeface="B Mitra" pitchFamily="2" charset="-78"/>
              </a:rPr>
              <a:t>مبتنی بر پیش بینی نیست، بلکه بر پایه درک تصاویر آینده است. </a:t>
            </a:r>
          </a:p>
          <a:p>
            <a:pPr>
              <a:lnSpc>
                <a:spcPct val="150000"/>
              </a:lnSpc>
              <a:buFont typeface="Wingdings" pitchFamily="2" charset="2"/>
              <a:buNone/>
              <a:defRPr/>
            </a:pPr>
            <a:r>
              <a:rPr lang="fa-IR" b="1" dirty="0">
                <a:solidFill>
                  <a:srgbClr val="002060"/>
                </a:solidFill>
                <a:cs typeface="B Mitra" pitchFamily="2" charset="-78"/>
              </a:rPr>
              <a:t>3- انتقادی: </a:t>
            </a:r>
            <a:r>
              <a:rPr lang="fa-IR" dirty="0">
                <a:cs typeface="B Mitra" pitchFamily="2" charset="-78"/>
              </a:rPr>
              <a:t>(برآیند تفکر پسا ساختاری. پرسش درباره پی بردن منافع فرد یا گروهی از تحقق آینده ای خاص)</a:t>
            </a:r>
          </a:p>
          <a:p>
            <a:pPr>
              <a:lnSpc>
                <a:spcPct val="150000"/>
              </a:lnSpc>
              <a:buFont typeface="Wingdings" pitchFamily="2" charset="2"/>
              <a:buNone/>
              <a:defRPr/>
            </a:pPr>
            <a:r>
              <a:rPr lang="fa-IR" b="1" dirty="0">
                <a:solidFill>
                  <a:srgbClr val="002060"/>
                </a:solidFill>
                <a:cs typeface="B Mitra" pitchFamily="2" charset="-78"/>
              </a:rPr>
              <a:t>4- پژوهش/یادگیری حین عمل برآوردی: </a:t>
            </a:r>
            <a:r>
              <a:rPr lang="fa-IR" dirty="0">
                <a:cs typeface="B Mitra" pitchFamily="2" charset="-78"/>
              </a:rPr>
              <a:t>توسعه ی آینده از سوی ذی نفعان با بهره گیری از فرض های بنیادین آینده (برای مثال، آینده خطی است یا چرخه ای؟).</a:t>
            </a:r>
            <a:endParaRPr lang="en-US" dirty="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body" idx="4294967295"/>
          </p:nvPr>
        </p:nvSpPr>
        <p:spPr>
          <a:xfrm>
            <a:off x="468313" y="2060575"/>
            <a:ext cx="8212137" cy="4540250"/>
          </a:xfrm>
        </p:spPr>
        <p:txBody>
          <a:bodyPr>
            <a:normAutofit/>
          </a:bodyPr>
          <a:lstStyle/>
          <a:p>
            <a:pPr marL="285750" indent="-285750" algn="just" eaLnBrk="1" fontAlgn="auto" hangingPunct="1">
              <a:lnSpc>
                <a:spcPct val="140000"/>
              </a:lnSpc>
              <a:spcAft>
                <a:spcPts val="0"/>
              </a:spcAft>
              <a:buClr>
                <a:schemeClr val="accent3"/>
              </a:buClr>
              <a:buFont typeface="Wingdings" pitchFamily="2" charset="2"/>
              <a:buNone/>
              <a:defRPr/>
            </a:pPr>
            <a:r>
              <a:rPr lang="ar-SA" sz="4000" dirty="0">
                <a:ea typeface="+mn-ea"/>
                <a:cs typeface="B Mitra" pitchFamily="2" charset="-78"/>
              </a:rPr>
              <a:t>1. عصر كشاورزي </a:t>
            </a:r>
            <a:r>
              <a:rPr lang="ar-SA" sz="4000" dirty="0" smtClean="0">
                <a:ea typeface="+mn-ea"/>
                <a:cs typeface="B Mitra" pitchFamily="2" charset="-78"/>
              </a:rPr>
              <a:t>(</a:t>
            </a:r>
            <a:r>
              <a:rPr lang="fa-IR" sz="4000" dirty="0" smtClean="0">
                <a:ea typeface="+mn-ea"/>
                <a:cs typeface="B Mitra" pitchFamily="2" charset="-78"/>
              </a:rPr>
              <a:t>گاوآهن</a:t>
            </a:r>
            <a:r>
              <a:rPr lang="ar-SA" sz="4000" dirty="0" smtClean="0">
                <a:ea typeface="+mn-ea"/>
                <a:cs typeface="B Mitra" pitchFamily="2" charset="-78"/>
              </a:rPr>
              <a:t>)</a:t>
            </a:r>
            <a:endParaRPr lang="ar-SA" sz="4000" dirty="0">
              <a:ea typeface="+mn-ea"/>
              <a:cs typeface="B Mitra" pitchFamily="2" charset="-78"/>
            </a:endParaRPr>
          </a:p>
          <a:p>
            <a:pPr marL="285750" indent="-285750" algn="just" eaLnBrk="1" fontAlgn="auto" hangingPunct="1">
              <a:lnSpc>
                <a:spcPct val="140000"/>
              </a:lnSpc>
              <a:spcAft>
                <a:spcPts val="0"/>
              </a:spcAft>
              <a:buClr>
                <a:schemeClr val="accent3"/>
              </a:buClr>
              <a:buFont typeface="Wingdings" pitchFamily="2" charset="2"/>
              <a:buNone/>
              <a:defRPr/>
            </a:pPr>
            <a:r>
              <a:rPr lang="ar-SA" sz="4000" dirty="0">
                <a:ea typeface="+mn-ea"/>
                <a:cs typeface="B Mitra" pitchFamily="2" charset="-78"/>
              </a:rPr>
              <a:t>2. عصر صنعتي (خط توليد)</a:t>
            </a:r>
          </a:p>
          <a:p>
            <a:pPr marL="285750" indent="-285750" algn="just" eaLnBrk="1" fontAlgn="auto" hangingPunct="1">
              <a:lnSpc>
                <a:spcPct val="140000"/>
              </a:lnSpc>
              <a:spcAft>
                <a:spcPts val="0"/>
              </a:spcAft>
              <a:buClr>
                <a:schemeClr val="accent3"/>
              </a:buClr>
              <a:buFont typeface="Wingdings" pitchFamily="2" charset="2"/>
              <a:buNone/>
              <a:defRPr/>
            </a:pPr>
            <a:r>
              <a:rPr lang="ar-SA" sz="4000" dirty="0">
                <a:ea typeface="+mn-ea"/>
                <a:cs typeface="B Mitra" pitchFamily="2" charset="-78"/>
              </a:rPr>
              <a:t>3. عصر دانايي: فراصنعتي، عصر مديريت، عصر ديجيتال، عصر اطلاعات و ارتباطات (رايانه)</a:t>
            </a:r>
            <a:endParaRPr lang="en-US" sz="4000" dirty="0">
              <a:ea typeface="+mn-ea"/>
              <a:cs typeface="B Mitra" pitchFamily="2" charset="-78"/>
            </a:endParaRPr>
          </a:p>
        </p:txBody>
      </p:sp>
      <p:sp>
        <p:nvSpPr>
          <p:cNvPr id="406531" name="Rectangle 3" descr="Large confetti"/>
          <p:cNvSpPr>
            <a:spLocks noGrp="1" noChangeArrowheads="1"/>
          </p:cNvSpPr>
          <p:nvPr>
            <p:ph type="title" idx="4294967295"/>
          </p:nvPr>
        </p:nvSpPr>
        <p:spPr>
          <a:xfrm>
            <a:off x="684213" y="620713"/>
            <a:ext cx="7772400" cy="1143000"/>
          </a:xfrm>
        </p:spPr>
        <p:txBody>
          <a:bodyPr>
            <a:normAutofit/>
          </a:bodyPr>
          <a:lstStyle/>
          <a:p>
            <a:pPr algn="ctr" eaLnBrk="1" fontAlgn="auto" hangingPunct="1">
              <a:spcAft>
                <a:spcPts val="0"/>
              </a:spcAft>
              <a:defRPr/>
            </a:pPr>
            <a:r>
              <a:rPr lang="fa-IR" sz="4200" b="1" dirty="0">
                <a:solidFill>
                  <a:srgbClr val="FF0000"/>
                </a:solidFill>
                <a:effectLst>
                  <a:outerShdw blurRad="38100" dist="38100" dir="2700000" algn="tl">
                    <a:srgbClr val="000000"/>
                  </a:outerShdw>
                </a:effectLst>
                <a:cs typeface="Titr" pitchFamily="2" charset="-78"/>
              </a:rPr>
              <a:t>دوره</a:t>
            </a:r>
            <a:r>
              <a:rPr lang="fa-IR" sz="4200" b="1" dirty="0">
                <a:solidFill>
                  <a:srgbClr val="FF0000"/>
                </a:solidFill>
                <a:effectLst>
                  <a:outerShdw blurRad="38100" dist="38100" dir="2700000" algn="tl">
                    <a:srgbClr val="000000"/>
                  </a:outerShdw>
                </a:effectLst>
                <a:cs typeface="Yagut" pitchFamily="2" charset="-78"/>
              </a:rPr>
              <a:t>‌</a:t>
            </a:r>
            <a:r>
              <a:rPr lang="fa-IR" sz="4200" b="1" dirty="0">
                <a:solidFill>
                  <a:srgbClr val="FF0000"/>
                </a:solidFill>
                <a:effectLst>
                  <a:outerShdw blurRad="38100" dist="38100" dir="2700000" algn="tl">
                    <a:srgbClr val="000000"/>
                  </a:outerShdw>
                </a:effectLst>
                <a:cs typeface="Titr" pitchFamily="2" charset="-78"/>
              </a:rPr>
              <a:t>هاي سه</a:t>
            </a:r>
            <a:r>
              <a:rPr lang="fa-IR" sz="4200" b="1" dirty="0">
                <a:solidFill>
                  <a:srgbClr val="FF0000"/>
                </a:solidFill>
                <a:effectLst>
                  <a:outerShdw blurRad="38100" dist="38100" dir="2700000" algn="tl">
                    <a:srgbClr val="000000"/>
                  </a:outerShdw>
                </a:effectLst>
                <a:cs typeface="Yagut" pitchFamily="2" charset="-78"/>
              </a:rPr>
              <a:t>‌</a:t>
            </a:r>
            <a:r>
              <a:rPr lang="fa-IR" sz="4200" b="1" dirty="0">
                <a:solidFill>
                  <a:srgbClr val="FF0000"/>
                </a:solidFill>
                <a:effectLst>
                  <a:outerShdw blurRad="38100" dist="38100" dir="2700000" algn="tl">
                    <a:srgbClr val="000000"/>
                  </a:outerShdw>
                </a:effectLst>
                <a:cs typeface="Titr" pitchFamily="2" charset="-78"/>
              </a:rPr>
              <a:t>گانه</a:t>
            </a:r>
            <a:r>
              <a:rPr lang="fa-IR" sz="4200" b="1" dirty="0">
                <a:solidFill>
                  <a:srgbClr val="FF0000"/>
                </a:solidFill>
                <a:effectLst>
                  <a:outerShdw blurRad="38100" dist="38100" dir="2700000" algn="tl">
                    <a:srgbClr val="000000"/>
                  </a:outerShdw>
                </a:effectLst>
                <a:cs typeface="Yagut" pitchFamily="2" charset="-78"/>
              </a:rPr>
              <a:t>‌</a:t>
            </a:r>
            <a:r>
              <a:rPr lang="fa-IR" sz="4200" b="1" dirty="0">
                <a:solidFill>
                  <a:srgbClr val="FF0000"/>
                </a:solidFill>
                <a:effectLst>
                  <a:outerShdw blurRad="38100" dist="38100" dir="2700000" algn="tl">
                    <a:srgbClr val="000000"/>
                  </a:outerShdw>
                </a:effectLst>
                <a:cs typeface="Titr" pitchFamily="2" charset="-78"/>
              </a:rPr>
              <a:t>ي تاريخ بشر</a:t>
            </a:r>
            <a:endParaRPr lang="en-US" sz="4200" b="1" dirty="0">
              <a:solidFill>
                <a:srgbClr val="FF0000"/>
              </a:solidFill>
              <a:effectLst>
                <a:outerShdw blurRad="38100" dist="38100" dir="2700000" algn="tl">
                  <a:srgbClr val="000000"/>
                </a:outerShdw>
              </a:effectLst>
              <a:cs typeface="Titr"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6531"/>
                                        </p:tgtEl>
                                        <p:attrNameLst>
                                          <p:attrName>style.visibility</p:attrName>
                                        </p:attrNameLst>
                                      </p:cBhvr>
                                      <p:to>
                                        <p:strVal val="visible"/>
                                      </p:to>
                                    </p:set>
                                    <p:animEffect transition="in" filter="fade">
                                      <p:cBhvr>
                                        <p:cTn id="7" dur="800" decel="100000"/>
                                        <p:tgtEl>
                                          <p:spTgt spid="406531"/>
                                        </p:tgtEl>
                                      </p:cBhvr>
                                    </p:animEffect>
                                    <p:anim calcmode="lin" valueType="num">
                                      <p:cBhvr>
                                        <p:cTn id="8" dur="800" decel="100000" fill="hold"/>
                                        <p:tgtEl>
                                          <p:spTgt spid="406531"/>
                                        </p:tgtEl>
                                        <p:attrNameLst>
                                          <p:attrName>style.rotation</p:attrName>
                                        </p:attrNameLst>
                                      </p:cBhvr>
                                      <p:tavLst>
                                        <p:tav tm="0">
                                          <p:val>
                                            <p:fltVal val="-90"/>
                                          </p:val>
                                        </p:tav>
                                        <p:tav tm="100000">
                                          <p:val>
                                            <p:fltVal val="0"/>
                                          </p:val>
                                        </p:tav>
                                      </p:tavLst>
                                    </p:anim>
                                    <p:anim calcmode="lin" valueType="num">
                                      <p:cBhvr>
                                        <p:cTn id="9" dur="800" decel="100000" fill="hold"/>
                                        <p:tgtEl>
                                          <p:spTgt spid="406531"/>
                                        </p:tgtEl>
                                        <p:attrNameLst>
                                          <p:attrName>ppt_x</p:attrName>
                                        </p:attrNameLst>
                                      </p:cBhvr>
                                      <p:tavLst>
                                        <p:tav tm="0">
                                          <p:val>
                                            <p:strVal val="#ppt_x+0.4"/>
                                          </p:val>
                                        </p:tav>
                                        <p:tav tm="100000">
                                          <p:val>
                                            <p:strVal val="#ppt_x-0.05"/>
                                          </p:val>
                                        </p:tav>
                                      </p:tavLst>
                                    </p:anim>
                                    <p:anim calcmode="lin" valueType="num">
                                      <p:cBhvr>
                                        <p:cTn id="10" dur="800" decel="100000" fill="hold"/>
                                        <p:tgtEl>
                                          <p:spTgt spid="4065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65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653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06530">
                                            <p:txEl>
                                              <p:pRg st="0" end="0"/>
                                            </p:txEl>
                                          </p:spTgt>
                                        </p:tgtEl>
                                        <p:attrNameLst>
                                          <p:attrName>style.visibility</p:attrName>
                                        </p:attrNameLst>
                                      </p:cBhvr>
                                      <p:to>
                                        <p:strVal val="visible"/>
                                      </p:to>
                                    </p:set>
                                    <p:animEffect transition="in" filter="fade">
                                      <p:cBhvr>
                                        <p:cTn id="17" dur="1000"/>
                                        <p:tgtEl>
                                          <p:spTgt spid="406530">
                                            <p:txEl>
                                              <p:pRg st="0" end="0"/>
                                            </p:txEl>
                                          </p:spTgt>
                                        </p:tgtEl>
                                      </p:cBhvr>
                                    </p:animEffect>
                                    <p:anim calcmode="lin" valueType="num">
                                      <p:cBhvr>
                                        <p:cTn id="18" dur="1000" fill="hold"/>
                                        <p:tgtEl>
                                          <p:spTgt spid="4065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06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06530">
                                            <p:txEl>
                                              <p:pRg st="1" end="1"/>
                                            </p:txEl>
                                          </p:spTgt>
                                        </p:tgtEl>
                                        <p:attrNameLst>
                                          <p:attrName>style.visibility</p:attrName>
                                        </p:attrNameLst>
                                      </p:cBhvr>
                                      <p:to>
                                        <p:strVal val="visible"/>
                                      </p:to>
                                    </p:set>
                                    <p:animEffect transition="in" filter="fade">
                                      <p:cBhvr>
                                        <p:cTn id="24" dur="1000"/>
                                        <p:tgtEl>
                                          <p:spTgt spid="406530">
                                            <p:txEl>
                                              <p:pRg st="1" end="1"/>
                                            </p:txEl>
                                          </p:spTgt>
                                        </p:tgtEl>
                                      </p:cBhvr>
                                    </p:animEffect>
                                    <p:anim calcmode="lin" valueType="num">
                                      <p:cBhvr>
                                        <p:cTn id="25" dur="1000" fill="hold"/>
                                        <p:tgtEl>
                                          <p:spTgt spid="40653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065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06530">
                                            <p:txEl>
                                              <p:pRg st="2" end="2"/>
                                            </p:txEl>
                                          </p:spTgt>
                                        </p:tgtEl>
                                        <p:attrNameLst>
                                          <p:attrName>style.visibility</p:attrName>
                                        </p:attrNameLst>
                                      </p:cBhvr>
                                      <p:to>
                                        <p:strVal val="visible"/>
                                      </p:to>
                                    </p:set>
                                    <p:animEffect transition="in" filter="fade">
                                      <p:cBhvr>
                                        <p:cTn id="31" dur="1000"/>
                                        <p:tgtEl>
                                          <p:spTgt spid="406530">
                                            <p:txEl>
                                              <p:pRg st="2" end="2"/>
                                            </p:txEl>
                                          </p:spTgt>
                                        </p:tgtEl>
                                      </p:cBhvr>
                                    </p:animEffect>
                                    <p:anim calcmode="lin" valueType="num">
                                      <p:cBhvr>
                                        <p:cTn id="32" dur="1000" fill="hold"/>
                                        <p:tgtEl>
                                          <p:spTgt spid="40653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065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p"/>
      <p:bldP spid="40653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468313" y="692150"/>
            <a:ext cx="8382000" cy="920750"/>
          </a:xfrm>
        </p:spPr>
        <p:txBody>
          <a:bodyPr/>
          <a:lstStyle/>
          <a:p>
            <a:pPr algn="ctr"/>
            <a:r>
              <a:rPr lang="fa-IR" sz="3200" smtClean="0">
                <a:solidFill>
                  <a:srgbClr val="FF0000"/>
                </a:solidFill>
                <a:cs typeface="B Titr" pitchFamily="2" charset="-78"/>
              </a:rPr>
              <a:t>آینده پژوهی پیش بینی محور </a:t>
            </a:r>
            <a:r>
              <a:rPr lang="en-US" sz="3200" smtClean="0">
                <a:solidFill>
                  <a:srgbClr val="FF0000"/>
                </a:solidFill>
                <a:latin typeface="Times New Roman" pitchFamily="18" charset="0"/>
                <a:cs typeface="Times New Roman" pitchFamily="18" charset="0"/>
              </a:rPr>
              <a:t>(Predictive F.S.)</a:t>
            </a:r>
          </a:p>
        </p:txBody>
      </p:sp>
      <p:sp>
        <p:nvSpPr>
          <p:cNvPr id="40963" name="Rectangle 3"/>
          <p:cNvSpPr>
            <a:spLocks noGrp="1" noChangeArrowheads="1"/>
          </p:cNvSpPr>
          <p:nvPr>
            <p:ph type="body" idx="1"/>
          </p:nvPr>
        </p:nvSpPr>
        <p:spPr>
          <a:xfrm>
            <a:off x="755650" y="1844675"/>
            <a:ext cx="7693025" cy="3724275"/>
          </a:xfrm>
        </p:spPr>
        <p:txBody>
          <a:bodyPr/>
          <a:lstStyle/>
          <a:p>
            <a:pPr>
              <a:lnSpc>
                <a:spcPct val="150000"/>
              </a:lnSpc>
            </a:pPr>
            <a:r>
              <a:rPr lang="fa-IR" sz="2800" smtClean="0">
                <a:cs typeface="B Mitra" pitchFamily="2" charset="-78"/>
              </a:rPr>
              <a:t>سناریو در این رویکرد انحراف های جزیی از آینده و محور هنجار هستند نه پیشنهاد دیدگاه ها و جهان بینی های بدیل.</a:t>
            </a:r>
            <a:endParaRPr lang="fa-IR" sz="2800" smtClean="0"/>
          </a:p>
          <a:p>
            <a:pPr>
              <a:lnSpc>
                <a:spcPct val="150000"/>
              </a:lnSpc>
            </a:pPr>
            <a:r>
              <a:rPr lang="fa-IR" sz="2800" smtClean="0">
                <a:cs typeface="B Mitra" pitchFamily="2" charset="-78"/>
              </a:rPr>
              <a:t>وابستگی آشکاری به عوامل چندی دارد و منافع و علایق را تعدیل می کند (به ارزش ها کم تر توجه دارد). </a:t>
            </a:r>
          </a:p>
          <a:p>
            <a:pPr>
              <a:lnSpc>
                <a:spcPct val="150000"/>
              </a:lnSpc>
            </a:pPr>
            <a:r>
              <a:rPr lang="fa-IR" sz="2800" smtClean="0">
                <a:cs typeface="B Mitra" pitchFamily="2" charset="-78"/>
              </a:rPr>
              <a:t>فرض بر آن است که آینده تداوم خطی گذشته است و می توان جهان تجربی را شناخت.  </a:t>
            </a:r>
            <a:endParaRPr lang="en-US" sz="2800" smtClean="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620689"/>
            <a:ext cx="8229600" cy="5737250"/>
          </a:xfrm>
        </p:spPr>
        <p:txBody>
          <a:bodyPr>
            <a:noAutofit/>
          </a:bodyPr>
          <a:lstStyle/>
          <a:p>
            <a:pPr marL="365760" indent="-256032" algn="just" fontAlgn="auto">
              <a:lnSpc>
                <a:spcPct val="120000"/>
              </a:lnSpc>
              <a:spcAft>
                <a:spcPts val="0"/>
              </a:spcAft>
              <a:buFont typeface="Wingdings 3"/>
              <a:buNone/>
              <a:defRPr/>
            </a:pPr>
            <a:r>
              <a:rPr lang="fa-IR" sz="1800" b="1" dirty="0" smtClean="0">
                <a:cs typeface="B Jadid" pitchFamily="2" charset="-78"/>
              </a:rPr>
              <a:t>1- پیش بینی آینده</a:t>
            </a:r>
          </a:p>
          <a:p>
            <a:pPr marL="365760" indent="-256032" algn="just" fontAlgn="auto">
              <a:lnSpc>
                <a:spcPct val="120000"/>
              </a:lnSpc>
              <a:spcAft>
                <a:spcPts val="0"/>
              </a:spcAft>
              <a:buFont typeface="Wingdings 3"/>
              <a:buNone/>
              <a:defRPr/>
            </a:pPr>
            <a:r>
              <a:rPr lang="fa-IR" sz="1800" b="1" dirty="0" smtClean="0">
                <a:cs typeface="B Jadid" pitchFamily="2" charset="-78"/>
              </a:rPr>
              <a:t>2-واپایش(کنترل) آینده</a:t>
            </a:r>
          </a:p>
          <a:p>
            <a:pPr marL="365760" indent="-256032" algn="just" fontAlgn="auto">
              <a:lnSpc>
                <a:spcPct val="120000"/>
              </a:lnSpc>
              <a:spcAft>
                <a:spcPts val="0"/>
              </a:spcAft>
              <a:buFont typeface="Wingdings 3"/>
              <a:buNone/>
              <a:defRPr/>
            </a:pPr>
            <a:r>
              <a:rPr lang="fa-IR" sz="1850" dirty="0" smtClean="0">
                <a:cs typeface="B Nazanin" pitchFamily="2" charset="-78"/>
              </a:rPr>
              <a:t>«اغلب تغییرات چشم گیر در صد ساله اخیر پیش بینی نشده است.»</a:t>
            </a:r>
          </a:p>
          <a:p>
            <a:pPr marL="365760" indent="-256032" algn="just" fontAlgn="auto">
              <a:lnSpc>
                <a:spcPct val="120000"/>
              </a:lnSpc>
              <a:spcAft>
                <a:spcPts val="0"/>
              </a:spcAft>
              <a:buFont typeface="Wingdings 3"/>
              <a:buNone/>
              <a:defRPr/>
            </a:pPr>
            <a:r>
              <a:rPr lang="fa-IR" sz="1850" dirty="0" smtClean="0">
                <a:cs typeface="B Nazanin" pitchFamily="2" charset="-78"/>
              </a:rPr>
              <a:t>                                                                                            		      «پیتر راسل»</a:t>
            </a:r>
          </a:p>
          <a:p>
            <a:pPr marL="365760" indent="-256032" algn="just" fontAlgn="auto">
              <a:lnSpc>
                <a:spcPct val="120000"/>
              </a:lnSpc>
              <a:spcAft>
                <a:spcPts val="0"/>
              </a:spcAft>
              <a:buFont typeface="Wingdings 3"/>
              <a:buNone/>
              <a:defRPr/>
            </a:pPr>
            <a:r>
              <a:rPr lang="fa-IR" sz="1850" dirty="0" smtClean="0">
                <a:cs typeface="B Nazanin" pitchFamily="2" charset="-78"/>
              </a:rPr>
              <a:t>«سخن گفتن از آینده های ممکن و محتمل توجیهی بر ناتوانی بشر در پیش بینی آینده است.» </a:t>
            </a:r>
          </a:p>
          <a:p>
            <a:pPr marL="365760" indent="-256032" algn="just" fontAlgn="auto">
              <a:lnSpc>
                <a:spcPct val="120000"/>
              </a:lnSpc>
              <a:spcAft>
                <a:spcPts val="0"/>
              </a:spcAft>
              <a:buFont typeface="Wingdings 3"/>
              <a:buNone/>
              <a:defRPr/>
            </a:pPr>
            <a:r>
              <a:rPr lang="fa-IR" sz="1850" dirty="0" smtClean="0">
                <a:cs typeface="B Nazanin" pitchFamily="2" charset="-78"/>
              </a:rPr>
              <a:t>                                                                                           		     «گراهام می»</a:t>
            </a:r>
          </a:p>
          <a:p>
            <a:pPr algn="just">
              <a:lnSpc>
                <a:spcPct val="120000"/>
              </a:lnSpc>
              <a:buNone/>
            </a:pPr>
            <a:r>
              <a:rPr lang="fa-IR" sz="1850" dirty="0" smtClean="0">
                <a:cs typeface="B Nazanin" pitchFamily="2" charset="-78"/>
              </a:rPr>
              <a:t>«شایسته است پیرامون آینده به عنوان چندین  احتمال بدیل بیندیشیم» </a:t>
            </a:r>
          </a:p>
          <a:p>
            <a:pPr algn="just">
              <a:lnSpc>
                <a:spcPct val="120000"/>
              </a:lnSpc>
              <a:buNone/>
            </a:pPr>
            <a:r>
              <a:rPr lang="fa-IR" sz="1850" dirty="0" smtClean="0">
                <a:cs typeface="B Nazanin" pitchFamily="2" charset="-78"/>
              </a:rPr>
              <a:t>                                                                                                         	   «پیتر بیشاپ»</a:t>
            </a:r>
          </a:p>
          <a:p>
            <a:pPr algn="just">
              <a:lnSpc>
                <a:spcPct val="120000"/>
              </a:lnSpc>
              <a:buNone/>
            </a:pPr>
            <a:r>
              <a:rPr lang="fa-IR" sz="1850" dirty="0" smtClean="0">
                <a:cs typeface="B Nazanin" pitchFamily="2" charset="-78"/>
              </a:rPr>
              <a:t>«اگر بتوان آینده هایی را با قطعیت پیش بینی کرد، جبری و جزمی بودن آن اثبات می شود و ثابت می شود آینده از پیش رقم خورده است»</a:t>
            </a:r>
          </a:p>
          <a:p>
            <a:pPr>
              <a:lnSpc>
                <a:spcPct val="120000"/>
              </a:lnSpc>
              <a:buNone/>
            </a:pPr>
            <a:r>
              <a:rPr lang="fa-IR" sz="1850" dirty="0" smtClean="0">
                <a:cs typeface="B Nazanin" pitchFamily="2" charset="-78"/>
              </a:rPr>
              <a:t>                                                                                                      	 «ادوارد کورنیش»</a:t>
            </a:r>
          </a:p>
          <a:p>
            <a:pPr algn="just">
              <a:lnSpc>
                <a:spcPct val="120000"/>
              </a:lnSpc>
              <a:buNone/>
            </a:pPr>
            <a:r>
              <a:rPr lang="fa-IR" sz="1850" dirty="0" smtClean="0">
                <a:cs typeface="B Nazanin" pitchFamily="2" charset="-78"/>
              </a:rPr>
              <a:t>«پیش بینی آینده تخیل و اقدام های ما را جهت بخشیده، نگرش و چشم داشت ها یی را موجب می شود.» </a:t>
            </a:r>
          </a:p>
          <a:p>
            <a:pPr algn="just">
              <a:lnSpc>
                <a:spcPct val="120000"/>
              </a:lnSpc>
              <a:buNone/>
            </a:pPr>
            <a:r>
              <a:rPr lang="fa-IR" sz="1850" dirty="0" smtClean="0">
                <a:cs typeface="B Nazanin" pitchFamily="2" charset="-78"/>
              </a:rPr>
              <a:t>                                                                                                              «ضیاءالدین سردار» </a:t>
            </a:r>
          </a:p>
        </p:txBody>
      </p:sp>
      <p:sp>
        <p:nvSpPr>
          <p:cNvPr id="3" name="Title 2"/>
          <p:cNvSpPr>
            <a:spLocks noGrp="1"/>
          </p:cNvSpPr>
          <p:nvPr>
            <p:ph type="title"/>
          </p:nvPr>
        </p:nvSpPr>
        <p:spPr>
          <a:xfrm>
            <a:off x="457200" y="44624"/>
            <a:ext cx="8229600" cy="562074"/>
          </a:xfrm>
        </p:spPr>
        <p:txBody>
          <a:bodyPr>
            <a:normAutofit/>
          </a:bodyPr>
          <a:lstStyle/>
          <a:p>
            <a:pPr algn="ctr" fontAlgn="auto">
              <a:spcAft>
                <a:spcPts val="0"/>
              </a:spcAft>
              <a:defRPr/>
            </a:pPr>
            <a:r>
              <a:rPr lang="fa-IR" sz="2400" b="0" dirty="0" smtClean="0">
                <a:solidFill>
                  <a:srgbClr val="FF0000"/>
                </a:solidFill>
                <a:cs typeface="B Titr" pitchFamily="2" charset="-78"/>
              </a:rPr>
              <a:t>آینده پژوهی و دو مقوله کانونی</a:t>
            </a:r>
            <a:endParaRPr lang="en-US" sz="3600" dirty="0"/>
          </a:p>
        </p:txBody>
      </p:sp>
    </p:spTree>
    <p:extLst>
      <p:ext uri="{BB962C8B-B14F-4D97-AF65-F5344CB8AC3E}">
        <p14:creationId xmlns:p14="http://schemas.microsoft.com/office/powerpoint/2010/main" val="35718999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10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10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10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1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7" dur="1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2" dur="1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7" dur="1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2" dur="10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47" dur="10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52"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25"/>
            <a:ext cx="8229600" cy="5857875"/>
          </a:xfrm>
        </p:spPr>
        <p:txBody>
          <a:bodyPr>
            <a:normAutofit fontScale="62500" lnSpcReduction="20000"/>
          </a:bodyPr>
          <a:lstStyle/>
          <a:p>
            <a:pPr marL="365760" indent="-256032" algn="just" fontAlgn="auto">
              <a:lnSpc>
                <a:spcPct val="270000"/>
              </a:lnSpc>
              <a:spcAft>
                <a:spcPts val="0"/>
              </a:spcAft>
              <a:buFont typeface="Wingdings 3"/>
              <a:buNone/>
              <a:defRPr/>
            </a:pPr>
            <a:r>
              <a:rPr lang="fa-IR" sz="3300" dirty="0" smtClean="0">
                <a:cs typeface="B Nazanin" pitchFamily="2" charset="-78"/>
              </a:rPr>
              <a:t>جهان پیرامونی به میزان درخور تأملی نظم، پیوستگی و الگوهای تکرار شونده دارد.</a:t>
            </a:r>
          </a:p>
          <a:p>
            <a:pPr marL="365760" indent="-256032" algn="just" fontAlgn="auto">
              <a:lnSpc>
                <a:spcPct val="270000"/>
              </a:lnSpc>
              <a:spcAft>
                <a:spcPts val="0"/>
              </a:spcAft>
              <a:buFont typeface="Wingdings 3"/>
              <a:buNone/>
              <a:defRPr/>
            </a:pPr>
            <a:r>
              <a:rPr lang="fa-IR" sz="3300" dirty="0" smtClean="0">
                <a:cs typeface="B Nazanin" pitchFamily="2" charset="-78"/>
              </a:rPr>
              <a:t>این جهان سراپا پیش بینی ناپذیری نیست و از الگوها و قواعدی هم پیروی می کند.</a:t>
            </a:r>
          </a:p>
          <a:p>
            <a:pPr marL="365760" indent="-256032" algn="just" fontAlgn="auto">
              <a:lnSpc>
                <a:spcPct val="270000"/>
              </a:lnSpc>
              <a:spcAft>
                <a:spcPts val="0"/>
              </a:spcAft>
              <a:buFont typeface="Wingdings 3"/>
              <a:buNone/>
              <a:defRPr/>
            </a:pPr>
            <a:r>
              <a:rPr lang="fa-IR" sz="3300" dirty="0" smtClean="0">
                <a:cs typeface="B Nazanin" pitchFamily="2" charset="-78"/>
              </a:rPr>
              <a:t>                                                                                         «ادوارد کورنیش و گراهام مولتیور»</a:t>
            </a:r>
          </a:p>
          <a:p>
            <a:pPr marL="365760" indent="-256032" algn="just" fontAlgn="auto">
              <a:lnSpc>
                <a:spcPct val="270000"/>
              </a:lnSpc>
              <a:spcAft>
                <a:spcPts val="0"/>
              </a:spcAft>
              <a:buFont typeface="Wingdings 3"/>
              <a:buNone/>
              <a:defRPr/>
            </a:pPr>
            <a:r>
              <a:rPr lang="fa-IR" sz="3600" dirty="0" smtClean="0">
                <a:cs typeface="B Nazanin" pitchFamily="2" charset="-78"/>
              </a:rPr>
              <a:t>قراردادهای اجتماعی عامل تسهیل گر پیش بینی است.</a:t>
            </a:r>
          </a:p>
          <a:p>
            <a:pPr marL="365760" indent="-256032" algn="just" fontAlgn="auto">
              <a:lnSpc>
                <a:spcPct val="220000"/>
              </a:lnSpc>
              <a:spcAft>
                <a:spcPts val="0"/>
              </a:spcAft>
              <a:buFont typeface="Wingdings" pitchFamily="2" charset="2"/>
              <a:buChar char="v"/>
              <a:defRPr/>
            </a:pPr>
            <a:r>
              <a:rPr lang="fa-IR" sz="3300" b="1" dirty="0" smtClean="0">
                <a:cs typeface="B Nazanin" pitchFamily="2" charset="-78"/>
              </a:rPr>
              <a:t>واقعیت هر دو جنبه و نگرش را در بر دارد:</a:t>
            </a:r>
          </a:p>
          <a:p>
            <a:pPr marL="365760" indent="-256032" algn="just" fontAlgn="auto">
              <a:lnSpc>
                <a:spcPct val="220000"/>
              </a:lnSpc>
              <a:spcAft>
                <a:spcPts val="0"/>
              </a:spcAft>
              <a:buNone/>
              <a:defRPr/>
            </a:pPr>
            <a:r>
              <a:rPr lang="fa-IR" sz="3300" dirty="0" smtClean="0">
                <a:cs typeface="B Nazanin" pitchFamily="2" charset="-78"/>
              </a:rPr>
              <a:t>میزانی از قوانین و روال های پیش بینی پذیر</a:t>
            </a:r>
          </a:p>
          <a:p>
            <a:pPr marL="365760" indent="-256032" algn="just" fontAlgn="auto">
              <a:lnSpc>
                <a:spcPct val="220000"/>
              </a:lnSpc>
              <a:spcAft>
                <a:spcPts val="0"/>
              </a:spcAft>
              <a:buNone/>
              <a:defRPr/>
            </a:pPr>
            <a:r>
              <a:rPr lang="fa-IR" sz="3300" dirty="0" smtClean="0">
                <a:cs typeface="B Nazanin" pitchFamily="2" charset="-78"/>
              </a:rPr>
              <a:t>میزانی از آینده اندیشی، اختیار و عدم قطعیت</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a:xfrm>
            <a:off x="428596" y="285728"/>
            <a:ext cx="8229600" cy="1143000"/>
          </a:xfrm>
        </p:spPr>
        <p:txBody>
          <a:bodyPr/>
          <a:lstStyle/>
          <a:p>
            <a:pPr algn="ctr" fontAlgn="auto">
              <a:spcAft>
                <a:spcPts val="0"/>
              </a:spcAft>
              <a:defRPr/>
            </a:pPr>
            <a:r>
              <a:rPr lang="fa-IR" sz="3000" b="0" dirty="0" smtClean="0">
                <a:solidFill>
                  <a:srgbClr val="FF0000"/>
                </a:solidFill>
                <a:cs typeface="B Titr" pitchFamily="2" charset="-78"/>
              </a:rPr>
              <a:t>آینده پژوهی و پیش بینی آینده</a:t>
            </a:r>
            <a:br>
              <a:rPr lang="fa-IR" sz="3000" b="0" dirty="0" smtClean="0">
                <a:solidFill>
                  <a:srgbClr val="FF0000"/>
                </a:solidFill>
                <a:cs typeface="B Titr" pitchFamily="2" charset="-78"/>
              </a:rPr>
            </a:br>
            <a:endParaRPr lang="en-US" sz="3000" b="0" dirty="0" smtClean="0">
              <a:solidFill>
                <a:srgbClr val="FF0000"/>
              </a:solidFill>
              <a:cs typeface="B Titr" pitchFamily="2" charset="-78"/>
            </a:endParaRPr>
          </a:p>
        </p:txBody>
      </p:sp>
    </p:spTree>
    <p:extLst>
      <p:ext uri="{BB962C8B-B14F-4D97-AF65-F5344CB8AC3E}">
        <p14:creationId xmlns:p14="http://schemas.microsoft.com/office/powerpoint/2010/main" val="12058878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2">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2">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2">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2">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1000"/>
                                        <p:tgtEl>
                                          <p:spTgt spid="2">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928688"/>
            <a:ext cx="8229600" cy="5929312"/>
          </a:xfrm>
        </p:spPr>
        <p:txBody>
          <a:bodyPr/>
          <a:lstStyle/>
          <a:p>
            <a:pPr algn="ctr">
              <a:buFont typeface="Wingdings 3" pitchFamily="18" charset="2"/>
              <a:buNone/>
            </a:pPr>
            <a:endParaRPr lang="fa-IR" sz="3600" dirty="0" smtClean="0">
              <a:cs typeface="B Titr" pitchFamily="2" charset="-78"/>
            </a:endParaRPr>
          </a:p>
          <a:p>
            <a:pPr algn="just">
              <a:buFont typeface="Wingdings 3" pitchFamily="18" charset="2"/>
              <a:buNone/>
            </a:pPr>
            <a:r>
              <a:rPr lang="fa-IR" sz="1800" b="1" dirty="0" smtClean="0">
                <a:cs typeface="B Nazanin" pitchFamily="2" charset="-78"/>
              </a:rPr>
              <a:t>برخی آینده پژوهان : </a:t>
            </a:r>
            <a:r>
              <a:rPr lang="fa-IR" sz="1800" dirty="0" smtClean="0">
                <a:cs typeface="B Nazanin" pitchFamily="2" charset="-78"/>
              </a:rPr>
              <a:t>تاریخ می تواند بستری مناسب برای پیش بینی آینده باشد.</a:t>
            </a:r>
          </a:p>
          <a:p>
            <a:pPr algn="just">
              <a:buFont typeface="Wingdings 3" pitchFamily="18" charset="2"/>
              <a:buNone/>
            </a:pPr>
            <a:r>
              <a:rPr lang="fa-IR" sz="1800" dirty="0" smtClean="0">
                <a:cs typeface="B Nazanin" pitchFamily="2" charset="-78"/>
              </a:rPr>
              <a:t>برون یابی روند مناسب ترین روش پیش بینی آینده است.</a:t>
            </a:r>
          </a:p>
          <a:p>
            <a:pPr algn="just">
              <a:buFont typeface="Wingdings 3" pitchFamily="18" charset="2"/>
              <a:buNone/>
            </a:pPr>
            <a:r>
              <a:rPr lang="fa-IR" sz="1800" dirty="0" smtClean="0">
                <a:cs typeface="B Nazanin" pitchFamily="2" charset="-78"/>
              </a:rPr>
              <a:t>                                                                                                                «گراهام مولتیور»</a:t>
            </a:r>
          </a:p>
          <a:p>
            <a:pPr algn="just" rtl="0">
              <a:buFont typeface="Wingdings 3" pitchFamily="18" charset="2"/>
              <a:buNone/>
            </a:pPr>
            <a:r>
              <a:rPr lang="en-US" sz="1800" b="1" dirty="0" smtClean="0">
                <a:latin typeface="Times New Roman" pitchFamily="18" charset="0"/>
                <a:cs typeface="Times New Roman" pitchFamily="18" charset="0"/>
              </a:rPr>
              <a:t>                               There is nothing new under the sun.</a:t>
            </a:r>
          </a:p>
          <a:p>
            <a:pPr marL="365760" indent="-256032" algn="just" fontAlgn="auto">
              <a:spcAft>
                <a:spcPts val="0"/>
              </a:spcAft>
              <a:buFont typeface="Wingdings 3"/>
              <a:buNone/>
              <a:defRPr/>
            </a:pPr>
            <a:endParaRPr lang="fa-IR" sz="2000" dirty="0" smtClean="0">
              <a:cs typeface="B Nazanin" pitchFamily="2" charset="-78"/>
            </a:endParaRPr>
          </a:p>
          <a:p>
            <a:pPr marL="365760" indent="-256032" algn="just" fontAlgn="auto">
              <a:spcAft>
                <a:spcPts val="0"/>
              </a:spcAft>
              <a:buFont typeface="Wingdings 3"/>
              <a:buNone/>
              <a:defRPr/>
            </a:pPr>
            <a:r>
              <a:rPr lang="fa-IR" sz="2000" b="1" dirty="0" smtClean="0">
                <a:cs typeface="B Nazanin" pitchFamily="2" charset="-78"/>
              </a:rPr>
              <a:t>پیوستگی های گذشته و آینده که پیش بینی را امکان پذیر می سازند:</a:t>
            </a:r>
          </a:p>
          <a:p>
            <a:pPr marL="365760" indent="-256032" algn="just" fontAlgn="auto">
              <a:spcAft>
                <a:spcPts val="0"/>
              </a:spcAft>
              <a:buFont typeface="Wingdings" pitchFamily="2" charset="2"/>
              <a:buChar char="§"/>
              <a:defRPr/>
            </a:pPr>
            <a:r>
              <a:rPr lang="fa-IR" sz="2000" dirty="0" smtClean="0">
                <a:cs typeface="B Nazanin" pitchFamily="2" charset="-78"/>
              </a:rPr>
              <a:t>پیوستگی وجود</a:t>
            </a:r>
          </a:p>
          <a:p>
            <a:pPr marL="365760" indent="-256032" algn="just" fontAlgn="auto">
              <a:spcAft>
                <a:spcPts val="0"/>
              </a:spcAft>
              <a:buFont typeface="Wingdings" pitchFamily="2" charset="2"/>
              <a:buChar char="§"/>
              <a:defRPr/>
            </a:pPr>
            <a:r>
              <a:rPr lang="fa-IR" sz="2000" dirty="0" smtClean="0">
                <a:cs typeface="B Nazanin" pitchFamily="2" charset="-78"/>
              </a:rPr>
              <a:t>پیوستگی الگو</a:t>
            </a:r>
          </a:p>
          <a:p>
            <a:pPr marL="365760" indent="-256032" algn="just" fontAlgn="auto">
              <a:spcAft>
                <a:spcPts val="0"/>
              </a:spcAft>
              <a:buFont typeface="Wingdings" pitchFamily="2" charset="2"/>
              <a:buChar char="§"/>
              <a:defRPr/>
            </a:pPr>
            <a:r>
              <a:rPr lang="fa-IR" sz="2000" dirty="0" smtClean="0">
                <a:cs typeface="B Nazanin" pitchFamily="2" charset="-78"/>
              </a:rPr>
              <a:t>پیوستگی تغییر</a:t>
            </a:r>
          </a:p>
          <a:p>
            <a:pPr marL="365760" indent="-256032" algn="just" fontAlgn="auto">
              <a:spcAft>
                <a:spcPts val="0"/>
              </a:spcAft>
              <a:buFont typeface="Wingdings" pitchFamily="2" charset="2"/>
              <a:buChar char="§"/>
              <a:defRPr/>
            </a:pPr>
            <a:r>
              <a:rPr lang="fa-IR" sz="2000" dirty="0" smtClean="0">
                <a:cs typeface="B Nazanin" pitchFamily="2" charset="-78"/>
              </a:rPr>
              <a:t>پیوستگی روابط علی</a:t>
            </a:r>
          </a:p>
          <a:p>
            <a:pPr marL="365760" indent="-256032" algn="just" fontAlgn="auto">
              <a:spcAft>
                <a:spcPts val="0"/>
              </a:spcAft>
              <a:buFont typeface="Wingdings 3"/>
              <a:buNone/>
              <a:defRPr/>
            </a:pPr>
            <a:r>
              <a:rPr lang="fa-IR" sz="2400" dirty="0" smtClean="0">
                <a:cs typeface="B Nazanin" pitchFamily="2" charset="-78"/>
              </a:rPr>
              <a:t>                                                                                                               							</a:t>
            </a:r>
            <a:r>
              <a:rPr lang="fa-IR" sz="2000" dirty="0" smtClean="0">
                <a:cs typeface="B Nazanin" pitchFamily="2" charset="-78"/>
              </a:rPr>
              <a:t>« ادوارد کورنیش»</a:t>
            </a:r>
            <a:endParaRPr lang="en-US" sz="2400" dirty="0" smtClean="0">
              <a:cs typeface="B Nazanin" pitchFamily="2" charset="-78"/>
            </a:endParaRPr>
          </a:p>
          <a:p>
            <a:pPr marL="365760" indent="-256032" fontAlgn="auto">
              <a:spcAft>
                <a:spcPts val="0"/>
              </a:spcAft>
              <a:buFont typeface="Wingdings 3"/>
              <a:buChar char=""/>
              <a:defRPr/>
            </a:pPr>
            <a:endParaRPr lang="en-US" dirty="0" smtClean="0"/>
          </a:p>
          <a:p>
            <a:endParaRPr lang="en-US" dirty="0" smtClean="0">
              <a:cs typeface="Arial" pitchFamily="34" charset="0"/>
            </a:endParaRPr>
          </a:p>
        </p:txBody>
      </p:sp>
      <p:sp>
        <p:nvSpPr>
          <p:cNvPr id="3" name="Title 2"/>
          <p:cNvSpPr>
            <a:spLocks noGrp="1"/>
          </p:cNvSpPr>
          <p:nvPr>
            <p:ph type="title"/>
          </p:nvPr>
        </p:nvSpPr>
        <p:spPr>
          <a:xfrm>
            <a:off x="428596" y="285728"/>
            <a:ext cx="8229600" cy="1143000"/>
          </a:xfrm>
        </p:spPr>
        <p:txBody>
          <a:bodyPr>
            <a:normAutofit fontScale="90000"/>
          </a:bodyPr>
          <a:lstStyle/>
          <a:p>
            <a:pPr algn="ctr" fontAlgn="auto">
              <a:spcAft>
                <a:spcPts val="0"/>
              </a:spcAft>
              <a:defRPr/>
            </a:pPr>
            <a:r>
              <a:rPr lang="fa-IR" sz="4400" dirty="0" smtClean="0">
                <a:solidFill>
                  <a:srgbClr val="FF0000"/>
                </a:solidFill>
                <a:cs typeface="B Titr" pitchFamily="2" charset="-78"/>
              </a:rPr>
              <a:t> </a:t>
            </a:r>
            <a:r>
              <a:rPr lang="fa-IR" sz="3300" b="0" dirty="0" smtClean="0">
                <a:solidFill>
                  <a:srgbClr val="FF0000"/>
                </a:solidFill>
                <a:cs typeface="B Titr" pitchFamily="2" charset="-78"/>
              </a:rPr>
              <a:t>برون یابی روند – پیش بینی آینده</a:t>
            </a:r>
            <a:r>
              <a:rPr lang="fa-IR" sz="4400" dirty="0" smtClean="0">
                <a:solidFill>
                  <a:srgbClr val="FF0000"/>
                </a:solidFill>
                <a:cs typeface="B Titr" pitchFamily="2" charset="-78"/>
              </a:rPr>
              <a:t/>
            </a:r>
            <a:br>
              <a:rPr lang="fa-IR" sz="4400" dirty="0" smtClean="0">
                <a:solidFill>
                  <a:srgbClr val="FF0000"/>
                </a:solidFill>
                <a:cs typeface="B Titr" pitchFamily="2" charset="-78"/>
              </a:rPr>
            </a:br>
            <a:endParaRPr lang="en-US" dirty="0"/>
          </a:p>
        </p:txBody>
      </p:sp>
    </p:spTree>
    <p:extLst>
      <p:ext uri="{BB962C8B-B14F-4D97-AF65-F5344CB8AC3E}">
        <p14:creationId xmlns:p14="http://schemas.microsoft.com/office/powerpoint/2010/main" val="36299682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randombar(horizontal)">
                                      <p:cBhvr>
                                        <p:cTn id="7" dur="1000"/>
                                        <p:tgtEl>
                                          <p:spTgt spid="27650">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650">
                                            <p:txEl>
                                              <p:pRg st="2" end="2"/>
                                            </p:txEl>
                                          </p:spTgt>
                                        </p:tgtEl>
                                        <p:attrNameLst>
                                          <p:attrName>style.visibility</p:attrName>
                                        </p:attrNameLst>
                                      </p:cBhvr>
                                      <p:to>
                                        <p:strVal val="visible"/>
                                      </p:to>
                                    </p:set>
                                    <p:animEffect transition="in" filter="randombar(horizontal)">
                                      <p:cBhvr>
                                        <p:cTn id="10" dur="1000"/>
                                        <p:tgtEl>
                                          <p:spTgt spid="27650">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animEffect transition="in" filter="randombar(horizontal)">
                                      <p:cBhvr>
                                        <p:cTn id="13" dur="1000"/>
                                        <p:tgtEl>
                                          <p:spTgt spid="27650">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7650">
                                            <p:txEl>
                                              <p:pRg st="4" end="4"/>
                                            </p:txEl>
                                          </p:spTgt>
                                        </p:tgtEl>
                                        <p:attrNameLst>
                                          <p:attrName>style.visibility</p:attrName>
                                        </p:attrNameLst>
                                      </p:cBhvr>
                                      <p:to>
                                        <p:strVal val="visible"/>
                                      </p:to>
                                    </p:set>
                                    <p:animEffect transition="in" filter="randombar(horizontal)">
                                      <p:cBhvr>
                                        <p:cTn id="16" dur="1000"/>
                                        <p:tgtEl>
                                          <p:spTgt spid="2765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650">
                                            <p:txEl>
                                              <p:pRg st="6" end="6"/>
                                            </p:txEl>
                                          </p:spTgt>
                                        </p:tgtEl>
                                        <p:attrNameLst>
                                          <p:attrName>style.visibility</p:attrName>
                                        </p:attrNameLst>
                                      </p:cBhvr>
                                      <p:to>
                                        <p:strVal val="visible"/>
                                      </p:to>
                                    </p:set>
                                    <p:animEffect transition="in" filter="randombar(horizontal)">
                                      <p:cBhvr>
                                        <p:cTn id="21" dur="1000"/>
                                        <p:tgtEl>
                                          <p:spTgt spid="27650">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7650">
                                            <p:txEl>
                                              <p:pRg st="7" end="7"/>
                                            </p:txEl>
                                          </p:spTgt>
                                        </p:tgtEl>
                                        <p:attrNameLst>
                                          <p:attrName>style.visibility</p:attrName>
                                        </p:attrNameLst>
                                      </p:cBhvr>
                                      <p:to>
                                        <p:strVal val="visible"/>
                                      </p:to>
                                    </p:set>
                                    <p:animEffect transition="in" filter="randombar(horizontal)">
                                      <p:cBhvr>
                                        <p:cTn id="26" dur="1000"/>
                                        <p:tgtEl>
                                          <p:spTgt spid="27650">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7650">
                                            <p:txEl>
                                              <p:pRg st="8" end="8"/>
                                            </p:txEl>
                                          </p:spTgt>
                                        </p:tgtEl>
                                        <p:attrNameLst>
                                          <p:attrName>style.visibility</p:attrName>
                                        </p:attrNameLst>
                                      </p:cBhvr>
                                      <p:to>
                                        <p:strVal val="visible"/>
                                      </p:to>
                                    </p:set>
                                    <p:animEffect transition="in" filter="randombar(horizontal)">
                                      <p:cBhvr>
                                        <p:cTn id="31" dur="1000"/>
                                        <p:tgtEl>
                                          <p:spTgt spid="27650">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7650">
                                            <p:txEl>
                                              <p:pRg st="9" end="9"/>
                                            </p:txEl>
                                          </p:spTgt>
                                        </p:tgtEl>
                                        <p:attrNameLst>
                                          <p:attrName>style.visibility</p:attrName>
                                        </p:attrNameLst>
                                      </p:cBhvr>
                                      <p:to>
                                        <p:strVal val="visible"/>
                                      </p:to>
                                    </p:set>
                                    <p:animEffect transition="in" filter="randombar(horizontal)">
                                      <p:cBhvr>
                                        <p:cTn id="36" dur="1000"/>
                                        <p:tgtEl>
                                          <p:spTgt spid="27650">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7650">
                                            <p:txEl>
                                              <p:pRg st="10" end="10"/>
                                            </p:txEl>
                                          </p:spTgt>
                                        </p:tgtEl>
                                        <p:attrNameLst>
                                          <p:attrName>style.visibility</p:attrName>
                                        </p:attrNameLst>
                                      </p:cBhvr>
                                      <p:to>
                                        <p:strVal val="visible"/>
                                      </p:to>
                                    </p:set>
                                    <p:animEffect transition="in" filter="randombar(horizontal)">
                                      <p:cBhvr>
                                        <p:cTn id="41" dur="1000"/>
                                        <p:tgtEl>
                                          <p:spTgt spid="27650">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7650">
                                            <p:txEl>
                                              <p:pRg st="11" end="11"/>
                                            </p:txEl>
                                          </p:spTgt>
                                        </p:tgtEl>
                                        <p:attrNameLst>
                                          <p:attrName>style.visibility</p:attrName>
                                        </p:attrNameLst>
                                      </p:cBhvr>
                                      <p:to>
                                        <p:strVal val="visible"/>
                                      </p:to>
                                    </p:set>
                                    <p:animEffect transition="in" filter="randombar(horizontal)">
                                      <p:cBhvr>
                                        <p:cTn id="46" dur="1000"/>
                                        <p:tgtEl>
                                          <p:spTgt spid="2765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descr="Large confetti"/>
          <p:cNvSpPr txBox="1">
            <a:spLocks noGrp="1" noChangeArrowheads="1"/>
          </p:cNvSpPr>
          <p:nvPr/>
        </p:nvSpPr>
        <p:spPr bwMode="auto">
          <a:xfrm>
            <a:off x="8216900" y="6248400"/>
            <a:ext cx="533400" cy="6096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97EDF1C-8F8D-4146-AAFD-32BCD8BAF0FC}" type="slidenum">
              <a:rPr lang="fa-IR" sz="1400">
                <a:solidFill>
                  <a:schemeClr val="bg1"/>
                </a:solidFill>
                <a:cs typeface="Times New Roman" pitchFamily="18" charset="0"/>
              </a:rPr>
              <a:pPr algn="r" eaLnBrk="1" hangingPunct="1"/>
              <a:t>84</a:t>
            </a:fld>
            <a:endParaRPr lang="en-US" sz="1400">
              <a:solidFill>
                <a:schemeClr val="bg1"/>
              </a:solidFill>
              <a:cs typeface="Times New Roman" pitchFamily="18" charset="0"/>
            </a:endParaRPr>
          </a:p>
        </p:txBody>
      </p:sp>
      <p:sp>
        <p:nvSpPr>
          <p:cNvPr id="11267" name="Title 1" descr="Large confetti"/>
          <p:cNvSpPr>
            <a:spLocks noGrp="1"/>
          </p:cNvSpPr>
          <p:nvPr>
            <p:ph type="title" idx="4294967295"/>
          </p:nvPr>
        </p:nvSpPr>
        <p:spPr/>
        <p:txBody>
          <a:bodyPr/>
          <a:lstStyle/>
          <a:p>
            <a:pPr algn="r" rtl="1"/>
            <a:r>
              <a:rPr lang="fa-IR" sz="3600" b="1" smtClean="0">
                <a:cs typeface="B Jadid" pitchFamily="2" charset="-78"/>
              </a:rPr>
              <a:t>مروري بر مفهوم روند</a:t>
            </a:r>
            <a:endParaRPr lang="en-US" sz="3600" b="1" smtClean="0">
              <a:cs typeface="B Jadid" pitchFamily="2" charset="-78"/>
            </a:endParaRPr>
          </a:p>
        </p:txBody>
      </p:sp>
      <p:sp>
        <p:nvSpPr>
          <p:cNvPr id="11268" name="Content Placeholder 2"/>
          <p:cNvSpPr>
            <a:spLocks noGrp="1"/>
          </p:cNvSpPr>
          <p:nvPr>
            <p:ph idx="4294967295"/>
          </p:nvPr>
        </p:nvSpPr>
        <p:spPr>
          <a:xfrm>
            <a:off x="685800" y="1752600"/>
            <a:ext cx="7772400" cy="4191000"/>
          </a:xfrm>
        </p:spPr>
        <p:txBody>
          <a:bodyPr/>
          <a:lstStyle/>
          <a:p>
            <a:pPr algn="just" rtl="1">
              <a:lnSpc>
                <a:spcPct val="135000"/>
              </a:lnSpc>
              <a:spcBef>
                <a:spcPct val="30000"/>
              </a:spcBef>
              <a:buFontTx/>
              <a:buNone/>
            </a:pPr>
            <a:r>
              <a:rPr lang="fa-IR" sz="2400" b="1" smtClean="0">
                <a:solidFill>
                  <a:srgbClr val="003300"/>
                </a:solidFill>
                <a:cs typeface="Titr" pitchFamily="2" charset="-78"/>
              </a:rPr>
              <a:t>مفهوم روند</a:t>
            </a:r>
          </a:p>
          <a:p>
            <a:pPr algn="just" rtl="1">
              <a:lnSpc>
                <a:spcPct val="135000"/>
              </a:lnSpc>
              <a:spcBef>
                <a:spcPct val="30000"/>
              </a:spcBef>
            </a:pPr>
            <a:r>
              <a:rPr lang="fa-IR" sz="2400" smtClean="0">
                <a:cs typeface="Titr" pitchFamily="2" charset="-78"/>
              </a:rPr>
              <a:t>روند تغييرات پيوسته و منظم داده در بستر زمان است.</a:t>
            </a:r>
          </a:p>
          <a:p>
            <a:pPr algn="just" rtl="1">
              <a:lnSpc>
                <a:spcPct val="135000"/>
              </a:lnSpc>
              <a:spcBef>
                <a:spcPct val="30000"/>
              </a:spcBef>
            </a:pPr>
            <a:r>
              <a:rPr lang="fa-IR" sz="2400" smtClean="0">
                <a:cs typeface="Titr" pitchFamily="2" charset="-78"/>
              </a:rPr>
              <a:t>روند دربردارنده</a:t>
            </a:r>
            <a:r>
              <a:rPr lang="fa-IR" sz="2400" smtClean="0">
                <a:cs typeface="Mitra" pitchFamily="2" charset="-78"/>
              </a:rPr>
              <a:t>‌</a:t>
            </a:r>
            <a:r>
              <a:rPr lang="fa-IR" sz="2400" smtClean="0">
                <a:cs typeface="Titr" pitchFamily="2" charset="-78"/>
              </a:rPr>
              <a:t>ي سلسله</a:t>
            </a:r>
            <a:r>
              <a:rPr lang="fa-IR" sz="2400" smtClean="0">
                <a:cs typeface="Times New Roman" pitchFamily="18" charset="0"/>
              </a:rPr>
              <a:t>‌</a:t>
            </a:r>
            <a:r>
              <a:rPr lang="fa-IR" sz="2400" smtClean="0">
                <a:cs typeface="Titr" pitchFamily="2" charset="-78"/>
              </a:rPr>
              <a:t> رويدادهايي است که با هم به طور منطقي رابطه دارند.</a:t>
            </a:r>
          </a:p>
          <a:p>
            <a:pPr algn="just" rtl="1">
              <a:lnSpc>
                <a:spcPct val="135000"/>
              </a:lnSpc>
              <a:spcBef>
                <a:spcPct val="30000"/>
              </a:spcBef>
            </a:pPr>
            <a:r>
              <a:rPr lang="fa-IR" sz="2400" smtClean="0">
                <a:cs typeface="Titr" pitchFamily="2" charset="-78"/>
              </a:rPr>
              <a:t>پس اگر روندي را بشناسيم، مي</a:t>
            </a:r>
            <a:r>
              <a:rPr lang="fa-IR" sz="2400" smtClean="0">
                <a:cs typeface="Mitra" pitchFamily="2" charset="-78"/>
              </a:rPr>
              <a:t>‌</a:t>
            </a:r>
            <a:r>
              <a:rPr lang="fa-IR" sz="2400" smtClean="0">
                <a:cs typeface="Titr" pitchFamily="2" charset="-78"/>
              </a:rPr>
              <a:t>توانيم:</a:t>
            </a:r>
          </a:p>
          <a:p>
            <a:pPr marL="695325" lvl="1" indent="-238125" algn="just" rtl="1">
              <a:lnSpc>
                <a:spcPct val="135000"/>
              </a:lnSpc>
              <a:spcBef>
                <a:spcPct val="30000"/>
              </a:spcBef>
            </a:pPr>
            <a:r>
              <a:rPr lang="fa-IR" sz="2400" smtClean="0">
                <a:solidFill>
                  <a:srgbClr val="CC3300"/>
                </a:solidFill>
                <a:cs typeface="Titr" pitchFamily="2" charset="-78"/>
              </a:rPr>
              <a:t>رويدادهاي مرتبط با آن را پيش</a:t>
            </a:r>
            <a:r>
              <a:rPr lang="fa-IR" sz="2400" smtClean="0">
                <a:solidFill>
                  <a:srgbClr val="CC3300"/>
                </a:solidFill>
                <a:cs typeface="Mitra" pitchFamily="2" charset="-78"/>
              </a:rPr>
              <a:t>‌</a:t>
            </a:r>
            <a:r>
              <a:rPr lang="fa-IR" sz="2400" smtClean="0">
                <a:solidFill>
                  <a:srgbClr val="CC3300"/>
                </a:solidFill>
                <a:cs typeface="Titr" pitchFamily="2" charset="-78"/>
              </a:rPr>
              <a:t>بيني كرد.</a:t>
            </a:r>
          </a:p>
          <a:p>
            <a:pPr marL="695325" lvl="1" indent="-238125" algn="just" rtl="1">
              <a:lnSpc>
                <a:spcPct val="135000"/>
              </a:lnSpc>
              <a:spcBef>
                <a:spcPct val="30000"/>
              </a:spcBef>
            </a:pPr>
            <a:r>
              <a:rPr lang="fa-IR" sz="2400" smtClean="0">
                <a:solidFill>
                  <a:srgbClr val="CC3300"/>
                </a:solidFill>
                <a:cs typeface="Titr" pitchFamily="2" charset="-78"/>
              </a:rPr>
              <a:t>اقدام</a:t>
            </a:r>
            <a:r>
              <a:rPr lang="fa-IR" sz="2400" smtClean="0">
                <a:solidFill>
                  <a:srgbClr val="CC3300"/>
                </a:solidFill>
                <a:cs typeface="Mitra" pitchFamily="2" charset="-78"/>
              </a:rPr>
              <a:t>‌</a:t>
            </a:r>
            <a:r>
              <a:rPr lang="fa-IR" sz="2400" smtClean="0">
                <a:solidFill>
                  <a:srgbClr val="CC3300"/>
                </a:solidFill>
                <a:cs typeface="Titr" pitchFamily="2" charset="-78"/>
              </a:rPr>
              <a:t>هاي ديگران را تحليل كرد.</a:t>
            </a:r>
          </a:p>
          <a:p>
            <a:pPr marL="695325" lvl="1" indent="-238125" algn="just" rtl="1">
              <a:lnSpc>
                <a:spcPct val="135000"/>
              </a:lnSpc>
              <a:spcBef>
                <a:spcPct val="30000"/>
              </a:spcBef>
            </a:pPr>
            <a:r>
              <a:rPr lang="fa-IR" sz="2400" smtClean="0">
                <a:solidFill>
                  <a:srgbClr val="CC3300"/>
                </a:solidFill>
                <a:cs typeface="Titr" pitchFamily="2" charset="-78"/>
              </a:rPr>
              <a:t>تصاوير آينده را ترسيم كرد.</a:t>
            </a:r>
          </a:p>
        </p:txBody>
      </p:sp>
    </p:spTree>
    <p:extLst>
      <p:ext uri="{BB962C8B-B14F-4D97-AF65-F5344CB8AC3E}">
        <p14:creationId xmlns:p14="http://schemas.microsoft.com/office/powerpoint/2010/main" val="1770469202"/>
      </p:ext>
    </p:extLst>
  </p:cSld>
  <p:clrMapOvr>
    <a:masterClrMapping/>
  </p:clrMapOvr>
  <p:transition>
    <p:comb/>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descr="Large confetti"/>
          <p:cNvSpPr txBox="1">
            <a:spLocks noGrp="1" noChangeArrowheads="1"/>
          </p:cNvSpPr>
          <p:nvPr/>
        </p:nvSpPr>
        <p:spPr bwMode="auto">
          <a:xfrm>
            <a:off x="8216900" y="6248400"/>
            <a:ext cx="533400" cy="6096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918BE6A-CE6F-4484-BABD-12FE9F318F27}" type="slidenum">
              <a:rPr lang="fa-IR" sz="1400">
                <a:solidFill>
                  <a:schemeClr val="bg1"/>
                </a:solidFill>
                <a:cs typeface="Times New Roman" pitchFamily="18" charset="0"/>
              </a:rPr>
              <a:pPr algn="r" eaLnBrk="1" hangingPunct="1"/>
              <a:t>85</a:t>
            </a:fld>
            <a:endParaRPr lang="en-US" sz="1400">
              <a:solidFill>
                <a:schemeClr val="bg1"/>
              </a:solidFill>
              <a:cs typeface="Times New Roman" pitchFamily="18" charset="0"/>
            </a:endParaRPr>
          </a:p>
        </p:txBody>
      </p:sp>
      <p:sp>
        <p:nvSpPr>
          <p:cNvPr id="12291" name="Title 1" descr="Large confetti"/>
          <p:cNvSpPr>
            <a:spLocks noGrp="1"/>
          </p:cNvSpPr>
          <p:nvPr>
            <p:ph type="title" idx="4294967295"/>
          </p:nvPr>
        </p:nvSpPr>
        <p:spPr/>
        <p:txBody>
          <a:bodyPr/>
          <a:lstStyle/>
          <a:p>
            <a:pPr algn="r" rtl="1"/>
            <a:r>
              <a:rPr lang="fa-IR" sz="3600" b="1" smtClean="0">
                <a:cs typeface="B Jadid" pitchFamily="2" charset="-78"/>
              </a:rPr>
              <a:t>مروري بر مفهوم روند</a:t>
            </a:r>
            <a:endParaRPr lang="en-US" sz="3600" b="1" smtClean="0">
              <a:cs typeface="B Jadid" pitchFamily="2" charset="-78"/>
            </a:endParaRPr>
          </a:p>
        </p:txBody>
      </p:sp>
      <p:sp>
        <p:nvSpPr>
          <p:cNvPr id="12292" name="Content Placeholder 2"/>
          <p:cNvSpPr>
            <a:spLocks noGrp="1"/>
          </p:cNvSpPr>
          <p:nvPr>
            <p:ph idx="4294967295"/>
          </p:nvPr>
        </p:nvSpPr>
        <p:spPr>
          <a:xfrm>
            <a:off x="609600" y="1828800"/>
            <a:ext cx="7772400" cy="4191000"/>
          </a:xfrm>
        </p:spPr>
        <p:txBody>
          <a:bodyPr/>
          <a:lstStyle/>
          <a:p>
            <a:pPr algn="just" rtl="1">
              <a:lnSpc>
                <a:spcPct val="130000"/>
              </a:lnSpc>
              <a:buFontTx/>
              <a:buNone/>
            </a:pPr>
            <a:r>
              <a:rPr lang="fa-IR" sz="2800" b="1" smtClean="0">
                <a:solidFill>
                  <a:srgbClr val="006666"/>
                </a:solidFill>
                <a:cs typeface="Titr" pitchFamily="2" charset="-78"/>
              </a:rPr>
              <a:t>تأملي درباره</a:t>
            </a:r>
            <a:r>
              <a:rPr lang="fa-IR" sz="2800" b="1" smtClean="0">
                <a:solidFill>
                  <a:srgbClr val="006666"/>
                </a:solidFill>
                <a:cs typeface="Times New Roman" pitchFamily="18" charset="0"/>
              </a:rPr>
              <a:t>‌</a:t>
            </a:r>
            <a:r>
              <a:rPr lang="fa-IR" sz="2800" b="1" smtClean="0">
                <a:solidFill>
                  <a:srgbClr val="006666"/>
                </a:solidFill>
                <a:cs typeface="Titr" pitchFamily="2" charset="-78"/>
              </a:rPr>
              <a:t>ي روندها</a:t>
            </a:r>
            <a:r>
              <a:rPr lang="en-US" sz="2800" b="1" smtClean="0">
                <a:solidFill>
                  <a:srgbClr val="006666"/>
                </a:solidFill>
                <a:cs typeface="Titr" pitchFamily="2" charset="-78"/>
              </a:rPr>
              <a:t> </a:t>
            </a:r>
            <a:endParaRPr lang="fa-IR" sz="2800" b="1" smtClean="0">
              <a:solidFill>
                <a:srgbClr val="006666"/>
              </a:solidFill>
              <a:cs typeface="Titr" pitchFamily="2" charset="-78"/>
            </a:endParaRPr>
          </a:p>
          <a:p>
            <a:pPr algn="justLow" rtl="1">
              <a:lnSpc>
                <a:spcPct val="130000"/>
              </a:lnSpc>
            </a:pPr>
            <a:r>
              <a:rPr lang="fa-IR" sz="2000" smtClean="0">
                <a:cs typeface="Titr" pitchFamily="2" charset="-78"/>
              </a:rPr>
              <a:t>آيا روند يک امر اکتشافي است؟ </a:t>
            </a:r>
          </a:p>
          <a:p>
            <a:pPr algn="justLow" rtl="1">
              <a:lnSpc>
                <a:spcPct val="130000"/>
              </a:lnSpc>
            </a:pPr>
            <a:r>
              <a:rPr lang="fa-IR" sz="2000" smtClean="0">
                <a:cs typeface="Titr" pitchFamily="2" charset="-78"/>
              </a:rPr>
              <a:t>آيا ما در عالم واقع چيزي به نام روند را مي</a:t>
            </a:r>
            <a:r>
              <a:rPr lang="fa-IR" sz="2000" smtClean="0">
                <a:cs typeface="Times New Roman" pitchFamily="18" charset="0"/>
              </a:rPr>
              <a:t>‌</a:t>
            </a:r>
            <a:r>
              <a:rPr lang="fa-IR" sz="2000" smtClean="0">
                <a:cs typeface="Titr" pitchFamily="2" charset="-78"/>
              </a:rPr>
              <a:t>توانيم نشان دهيم؟</a:t>
            </a:r>
            <a:r>
              <a:rPr lang="en-US" sz="2000" smtClean="0">
                <a:cs typeface="Titr" pitchFamily="2" charset="-78"/>
              </a:rPr>
              <a:t> </a:t>
            </a:r>
            <a:endParaRPr lang="fa-IR" sz="2000" smtClean="0">
              <a:cs typeface="Titr" pitchFamily="2" charset="-78"/>
            </a:endParaRPr>
          </a:p>
          <a:p>
            <a:pPr algn="justLow" rtl="1">
              <a:lnSpc>
                <a:spcPct val="130000"/>
              </a:lnSpc>
            </a:pPr>
            <a:r>
              <a:rPr lang="fa-IR" sz="2000" smtClean="0">
                <a:cs typeface="Titr" pitchFamily="2" charset="-78"/>
              </a:rPr>
              <a:t>آيا روند قابل مشاهده است؟ </a:t>
            </a:r>
          </a:p>
          <a:p>
            <a:pPr algn="justLow" rtl="1">
              <a:lnSpc>
                <a:spcPct val="130000"/>
              </a:lnSpc>
              <a:buFontTx/>
              <a:buNone/>
            </a:pPr>
            <a:r>
              <a:rPr lang="fa-IR" sz="2000" b="1" smtClean="0">
                <a:cs typeface="Titr" pitchFamily="2" charset="-78"/>
              </a:rPr>
              <a:t>روند در ذهن ما شکل مي</a:t>
            </a:r>
            <a:r>
              <a:rPr lang="fa-IR" sz="2000" b="1" smtClean="0">
                <a:cs typeface="Times New Roman" pitchFamily="18" charset="0"/>
              </a:rPr>
              <a:t>‌</a:t>
            </a:r>
            <a:r>
              <a:rPr lang="fa-IR" sz="2000" b="1" smtClean="0">
                <a:cs typeface="Titr" pitchFamily="2" charset="-78"/>
              </a:rPr>
              <a:t>گيرد. </a:t>
            </a:r>
          </a:p>
          <a:p>
            <a:pPr algn="justLow" rtl="1">
              <a:lnSpc>
                <a:spcPct val="130000"/>
              </a:lnSpc>
              <a:buFontTx/>
              <a:buNone/>
            </a:pPr>
            <a:r>
              <a:rPr lang="fa-IR" sz="2000" b="1" smtClean="0">
                <a:cs typeface="Titr" pitchFamily="2" charset="-78"/>
              </a:rPr>
              <a:t>آنچه در خارج وجود دارد </a:t>
            </a:r>
            <a:r>
              <a:rPr lang="fa-IR" sz="2000" b="1" smtClean="0">
                <a:solidFill>
                  <a:srgbClr val="CC3300"/>
                </a:solidFill>
                <a:cs typeface="Titr" pitchFamily="2" charset="-78"/>
              </a:rPr>
              <a:t>رويدادها</a:t>
            </a:r>
            <a:r>
              <a:rPr lang="fa-IR" sz="2000" b="1" smtClean="0">
                <a:cs typeface="Titr" pitchFamily="2" charset="-78"/>
              </a:rPr>
              <a:t> هستند که قابل مشاهده</a:t>
            </a:r>
            <a:r>
              <a:rPr lang="fa-IR" sz="2000" b="1" smtClean="0">
                <a:cs typeface="Times New Roman" pitchFamily="18" charset="0"/>
              </a:rPr>
              <a:t>‌</a:t>
            </a:r>
            <a:r>
              <a:rPr lang="fa-IR" sz="2000" b="1" smtClean="0">
                <a:cs typeface="Titr" pitchFamily="2" charset="-78"/>
              </a:rPr>
              <a:t>اند. </a:t>
            </a:r>
          </a:p>
          <a:p>
            <a:pPr algn="justLow" rtl="1">
              <a:lnSpc>
                <a:spcPct val="130000"/>
              </a:lnSpc>
            </a:pPr>
            <a:endParaRPr lang="fa-IR" sz="2000" b="1" smtClean="0">
              <a:cs typeface="Titr" pitchFamily="2" charset="-78"/>
            </a:endParaRPr>
          </a:p>
        </p:txBody>
      </p:sp>
    </p:spTree>
    <p:extLst>
      <p:ext uri="{BB962C8B-B14F-4D97-AF65-F5344CB8AC3E}">
        <p14:creationId xmlns:p14="http://schemas.microsoft.com/office/powerpoint/2010/main" val="3667445058"/>
      </p:ext>
    </p:extLst>
  </p:cSld>
  <p:clrMapOvr>
    <a:masterClrMapping/>
  </p:clrMapOvr>
  <p:transition>
    <p:comb/>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descr="Large confetti"/>
          <p:cNvSpPr txBox="1">
            <a:spLocks noGrp="1" noChangeArrowheads="1"/>
          </p:cNvSpPr>
          <p:nvPr/>
        </p:nvSpPr>
        <p:spPr bwMode="auto">
          <a:xfrm>
            <a:off x="8216900" y="6248400"/>
            <a:ext cx="533400" cy="6096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EC06474-47E9-4A7D-A418-9055106AA15C}" type="slidenum">
              <a:rPr lang="fa-IR" sz="1400">
                <a:solidFill>
                  <a:schemeClr val="bg1"/>
                </a:solidFill>
                <a:cs typeface="Times New Roman" pitchFamily="18" charset="0"/>
              </a:rPr>
              <a:pPr algn="r" eaLnBrk="1" hangingPunct="1"/>
              <a:t>86</a:t>
            </a:fld>
            <a:endParaRPr lang="en-US" sz="1400">
              <a:solidFill>
                <a:schemeClr val="bg1"/>
              </a:solidFill>
              <a:cs typeface="Times New Roman" pitchFamily="18" charset="0"/>
            </a:endParaRPr>
          </a:p>
        </p:txBody>
      </p:sp>
      <p:sp>
        <p:nvSpPr>
          <p:cNvPr id="13315" name="Title 1" descr="Large confetti"/>
          <p:cNvSpPr>
            <a:spLocks noGrp="1"/>
          </p:cNvSpPr>
          <p:nvPr>
            <p:ph type="title" idx="4294967295"/>
          </p:nvPr>
        </p:nvSpPr>
        <p:spPr>
          <a:xfrm>
            <a:off x="1066800" y="304800"/>
            <a:ext cx="7772400" cy="1143000"/>
          </a:xfrm>
        </p:spPr>
        <p:txBody>
          <a:bodyPr/>
          <a:lstStyle/>
          <a:p>
            <a:pPr algn="r" rtl="1"/>
            <a:r>
              <a:rPr lang="fa-IR" sz="3600" b="1" smtClean="0">
                <a:cs typeface="B Jadid" pitchFamily="2" charset="-78"/>
              </a:rPr>
              <a:t>مروري بر مفهوم روند</a:t>
            </a:r>
            <a:endParaRPr lang="en-US" sz="3600" b="1" smtClean="0">
              <a:cs typeface="B Jadid" pitchFamily="2" charset="-78"/>
            </a:endParaRPr>
          </a:p>
        </p:txBody>
      </p:sp>
      <p:sp>
        <p:nvSpPr>
          <p:cNvPr id="13316" name="Content Placeholder 2"/>
          <p:cNvSpPr>
            <a:spLocks noGrp="1"/>
          </p:cNvSpPr>
          <p:nvPr>
            <p:ph idx="4294967295"/>
          </p:nvPr>
        </p:nvSpPr>
        <p:spPr>
          <a:xfrm>
            <a:off x="685800" y="1752600"/>
            <a:ext cx="7772400" cy="4191000"/>
          </a:xfrm>
        </p:spPr>
        <p:txBody>
          <a:bodyPr/>
          <a:lstStyle/>
          <a:p>
            <a:pPr algn="just" rtl="1">
              <a:lnSpc>
                <a:spcPct val="115000"/>
              </a:lnSpc>
              <a:buFontTx/>
              <a:buNone/>
            </a:pPr>
            <a:r>
              <a:rPr lang="fa-IR" b="1" smtClean="0">
                <a:solidFill>
                  <a:srgbClr val="006666"/>
                </a:solidFill>
                <a:cs typeface="Titr" pitchFamily="2" charset="-78"/>
              </a:rPr>
              <a:t>فرايند شكل</a:t>
            </a:r>
            <a:r>
              <a:rPr lang="fa-IR" b="1" smtClean="0">
                <a:solidFill>
                  <a:srgbClr val="006666"/>
                </a:solidFill>
                <a:cs typeface="Mitra" pitchFamily="2" charset="-78"/>
              </a:rPr>
              <a:t>‌</a:t>
            </a:r>
            <a:r>
              <a:rPr lang="fa-IR" b="1" smtClean="0">
                <a:solidFill>
                  <a:srgbClr val="006666"/>
                </a:solidFill>
                <a:cs typeface="Titr" pitchFamily="2" charset="-78"/>
              </a:rPr>
              <a:t>گيري روندها</a:t>
            </a:r>
            <a:r>
              <a:rPr lang="en-US" b="1" smtClean="0">
                <a:solidFill>
                  <a:srgbClr val="006666"/>
                </a:solidFill>
                <a:cs typeface="Titr" pitchFamily="2" charset="-78"/>
              </a:rPr>
              <a:t> </a:t>
            </a:r>
            <a:endParaRPr lang="fa-IR" b="1" smtClean="0">
              <a:solidFill>
                <a:srgbClr val="006666"/>
              </a:solidFill>
              <a:cs typeface="Titr" pitchFamily="2" charset="-78"/>
            </a:endParaRPr>
          </a:p>
          <a:p>
            <a:pPr algn="justLow" rtl="1">
              <a:lnSpc>
                <a:spcPct val="115000"/>
              </a:lnSpc>
            </a:pPr>
            <a:r>
              <a:rPr lang="fa-IR" sz="2800" smtClean="0">
                <a:cs typeface="Titr" pitchFamily="2" charset="-78"/>
              </a:rPr>
              <a:t>مشاهده</a:t>
            </a:r>
            <a:r>
              <a:rPr lang="fa-IR" sz="2800" smtClean="0">
                <a:cs typeface="Mitra" pitchFamily="2" charset="-78"/>
              </a:rPr>
              <a:t>‌</a:t>
            </a:r>
            <a:r>
              <a:rPr lang="fa-IR" sz="2800" smtClean="0">
                <a:cs typeface="Titr" pitchFamily="2" charset="-78"/>
              </a:rPr>
              <a:t>ي رويدادهاي گوناگون</a:t>
            </a:r>
            <a:r>
              <a:rPr lang="fa-IR" smtClean="0">
                <a:cs typeface="Titr" pitchFamily="2" charset="-78"/>
              </a:rPr>
              <a:t> </a:t>
            </a:r>
          </a:p>
          <a:p>
            <a:pPr algn="justLow" rtl="1">
              <a:lnSpc>
                <a:spcPct val="115000"/>
              </a:lnSpc>
            </a:pPr>
            <a:r>
              <a:rPr lang="fa-IR" sz="2800" smtClean="0">
                <a:cs typeface="Titr" pitchFamily="2" charset="-78"/>
              </a:rPr>
              <a:t>گزاره</a:t>
            </a:r>
            <a:r>
              <a:rPr lang="fa-IR" sz="2800" smtClean="0">
                <a:cs typeface="Mitra" pitchFamily="2" charset="-78"/>
              </a:rPr>
              <a:t>‌</a:t>
            </a:r>
            <a:r>
              <a:rPr lang="fa-IR" sz="2800" smtClean="0">
                <a:cs typeface="Titr" pitchFamily="2" charset="-78"/>
              </a:rPr>
              <a:t>هاي مشاهدتي</a:t>
            </a:r>
          </a:p>
          <a:p>
            <a:pPr algn="justLow" rtl="1">
              <a:lnSpc>
                <a:spcPct val="115000"/>
              </a:lnSpc>
            </a:pPr>
            <a:r>
              <a:rPr lang="fa-IR" sz="2800" smtClean="0">
                <a:cs typeface="Titr" pitchFamily="2" charset="-78"/>
              </a:rPr>
              <a:t>پردازش روندها</a:t>
            </a:r>
          </a:p>
          <a:p>
            <a:pPr algn="justLow" rtl="1">
              <a:lnSpc>
                <a:spcPct val="115000"/>
              </a:lnSpc>
            </a:pPr>
            <a:endParaRPr lang="fa-IR" sz="2800" smtClean="0">
              <a:cs typeface="Titr" pitchFamily="2" charset="-78"/>
            </a:endParaRPr>
          </a:p>
        </p:txBody>
      </p:sp>
    </p:spTree>
    <p:extLst>
      <p:ext uri="{BB962C8B-B14F-4D97-AF65-F5344CB8AC3E}">
        <p14:creationId xmlns:p14="http://schemas.microsoft.com/office/powerpoint/2010/main" val="981856210"/>
      </p:ext>
    </p:extLst>
  </p:cSld>
  <p:clrMapOvr>
    <a:masterClrMapping/>
  </p:clrMapOvr>
  <p:transition>
    <p:comb/>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descr="Large confetti"/>
          <p:cNvSpPr txBox="1">
            <a:spLocks noGrp="1" noChangeArrowheads="1"/>
          </p:cNvSpPr>
          <p:nvPr/>
        </p:nvSpPr>
        <p:spPr bwMode="auto">
          <a:xfrm>
            <a:off x="8216900" y="6248400"/>
            <a:ext cx="533400" cy="6096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CDDED0AA-625C-4300-AC6A-1747249D3D87}" type="slidenum">
              <a:rPr lang="fa-IR" sz="1400">
                <a:solidFill>
                  <a:schemeClr val="bg1"/>
                </a:solidFill>
                <a:cs typeface="Times New Roman" pitchFamily="18" charset="0"/>
              </a:rPr>
              <a:pPr algn="r" eaLnBrk="1" hangingPunct="1"/>
              <a:t>87</a:t>
            </a:fld>
            <a:endParaRPr lang="en-US" sz="1400">
              <a:solidFill>
                <a:schemeClr val="bg1"/>
              </a:solidFill>
              <a:cs typeface="Times New Roman" pitchFamily="18" charset="0"/>
            </a:endParaRPr>
          </a:p>
        </p:txBody>
      </p:sp>
      <p:sp>
        <p:nvSpPr>
          <p:cNvPr id="14339" name="Title 1" descr="Large confetti"/>
          <p:cNvSpPr>
            <a:spLocks noGrp="1"/>
          </p:cNvSpPr>
          <p:nvPr>
            <p:ph type="title" idx="4294967295"/>
          </p:nvPr>
        </p:nvSpPr>
        <p:spPr/>
        <p:txBody>
          <a:bodyPr/>
          <a:lstStyle/>
          <a:p>
            <a:pPr algn="r" rtl="1"/>
            <a:r>
              <a:rPr lang="fa-IR" sz="3600" b="1" smtClean="0">
                <a:cs typeface="B Jadid" pitchFamily="2" charset="-78"/>
              </a:rPr>
              <a:t>مروري بر مفهوم روند</a:t>
            </a:r>
            <a:endParaRPr lang="en-US" sz="3600" b="1" smtClean="0">
              <a:cs typeface="B Jadid" pitchFamily="2" charset="-78"/>
            </a:endParaRPr>
          </a:p>
        </p:txBody>
      </p:sp>
      <p:sp>
        <p:nvSpPr>
          <p:cNvPr id="14340" name="Content Placeholder 2"/>
          <p:cNvSpPr>
            <a:spLocks noGrp="1"/>
          </p:cNvSpPr>
          <p:nvPr>
            <p:ph idx="4294967295"/>
          </p:nvPr>
        </p:nvSpPr>
        <p:spPr>
          <a:xfrm>
            <a:off x="533400" y="1752600"/>
            <a:ext cx="7772400" cy="4191000"/>
          </a:xfrm>
        </p:spPr>
        <p:txBody>
          <a:bodyPr/>
          <a:lstStyle/>
          <a:p>
            <a:pPr algn="just" rtl="1">
              <a:lnSpc>
                <a:spcPct val="135000"/>
              </a:lnSpc>
              <a:spcBef>
                <a:spcPct val="30000"/>
              </a:spcBef>
              <a:buFontTx/>
              <a:buNone/>
            </a:pPr>
            <a:r>
              <a:rPr lang="fa-IR" sz="2800" b="1" smtClean="0">
                <a:solidFill>
                  <a:srgbClr val="006666"/>
                </a:solidFill>
                <a:cs typeface="Titr" pitchFamily="2" charset="-78"/>
              </a:rPr>
              <a:t>گزاره</a:t>
            </a:r>
            <a:r>
              <a:rPr lang="fa-IR" sz="2800" b="1" smtClean="0">
                <a:solidFill>
                  <a:srgbClr val="006666"/>
                </a:solidFill>
                <a:cs typeface="Mitra" pitchFamily="2" charset="-78"/>
              </a:rPr>
              <a:t>‌</a:t>
            </a:r>
            <a:r>
              <a:rPr lang="fa-IR" sz="2800" b="1" smtClean="0">
                <a:solidFill>
                  <a:srgbClr val="006666"/>
                </a:solidFill>
                <a:cs typeface="Titr" pitchFamily="2" charset="-78"/>
              </a:rPr>
              <a:t>هاي مشاهدتي:</a:t>
            </a:r>
            <a:r>
              <a:rPr lang="en-US" sz="2800" b="1" smtClean="0">
                <a:solidFill>
                  <a:srgbClr val="006666"/>
                </a:solidFill>
                <a:cs typeface="Titr" pitchFamily="2" charset="-78"/>
              </a:rPr>
              <a:t> </a:t>
            </a:r>
            <a:endParaRPr lang="fa-IR" sz="2800" b="1" smtClean="0">
              <a:solidFill>
                <a:srgbClr val="006666"/>
              </a:solidFill>
              <a:cs typeface="Titr" pitchFamily="2" charset="-78"/>
            </a:endParaRPr>
          </a:p>
          <a:p>
            <a:pPr algn="justLow" rtl="1">
              <a:lnSpc>
                <a:spcPct val="135000"/>
              </a:lnSpc>
              <a:buSzTx/>
            </a:pPr>
            <a:r>
              <a:rPr lang="fa-IR" sz="2000" smtClean="0">
                <a:cs typeface="Titr" pitchFamily="2" charset="-78"/>
              </a:rPr>
              <a:t>تعداد کارمندان زن نسبت به ده سال پيش 35 درصد افزايش داشته است.</a:t>
            </a:r>
          </a:p>
          <a:p>
            <a:pPr algn="justLow" rtl="1">
              <a:lnSpc>
                <a:spcPct val="135000"/>
              </a:lnSpc>
              <a:buSzTx/>
            </a:pPr>
            <a:r>
              <a:rPr lang="fa-IR" sz="2000" smtClean="0">
                <a:cs typeface="Titr" pitchFamily="2" charset="-78"/>
              </a:rPr>
              <a:t>دماي متوسط کره</a:t>
            </a:r>
            <a:r>
              <a:rPr lang="fa-IR" sz="2000" smtClean="0">
                <a:cs typeface="Times New Roman" pitchFamily="18" charset="0"/>
              </a:rPr>
              <a:t>‌</a:t>
            </a:r>
            <a:r>
              <a:rPr lang="fa-IR" sz="2000" smtClean="0">
                <a:cs typeface="Titr" pitchFamily="2" charset="-78"/>
              </a:rPr>
              <a:t>ي زمين نسبت به ده سال گذشته افزايش قابل توجهي داشته است. </a:t>
            </a:r>
          </a:p>
          <a:p>
            <a:pPr algn="justLow" rtl="1">
              <a:lnSpc>
                <a:spcPct val="135000"/>
              </a:lnSpc>
              <a:buSzTx/>
            </a:pPr>
            <a:r>
              <a:rPr lang="fa-IR" sz="2000" smtClean="0">
                <a:cs typeface="Titr" pitchFamily="2" charset="-78"/>
              </a:rPr>
              <a:t>نسبت دانشجويان دختر به دانشجويان پسر در چند سال گذشته افزايش زيادي پيدا کرده است. </a:t>
            </a:r>
          </a:p>
          <a:p>
            <a:pPr algn="justLow" rtl="1">
              <a:lnSpc>
                <a:spcPct val="135000"/>
              </a:lnSpc>
              <a:buSzTx/>
            </a:pPr>
            <a:r>
              <a:rPr lang="fa-IR" sz="2000" smtClean="0">
                <a:cs typeface="Titr" pitchFamily="2" charset="-78"/>
              </a:rPr>
              <a:t>بازدهي کار کارمندان شركت</a:t>
            </a:r>
            <a:r>
              <a:rPr lang="fa-IR" sz="2000" smtClean="0">
                <a:cs typeface="Times New Roman" pitchFamily="18" charset="0"/>
              </a:rPr>
              <a:t>‌</a:t>
            </a:r>
            <a:r>
              <a:rPr lang="fa-IR" sz="2000" smtClean="0">
                <a:cs typeface="Titr" pitchFamily="2" charset="-78"/>
              </a:rPr>
              <a:t>هاي بزرگ در سالهاي اخير کاهش يافته است.</a:t>
            </a:r>
          </a:p>
          <a:p>
            <a:pPr algn="justLow" rtl="1">
              <a:lnSpc>
                <a:spcPct val="135000"/>
              </a:lnSpc>
              <a:buSzTx/>
            </a:pPr>
            <a:r>
              <a:rPr lang="fa-IR" sz="2000" smtClean="0">
                <a:cs typeface="Titr" pitchFamily="2" charset="-78"/>
              </a:rPr>
              <a:t>امسال ميزان بارش باران در کشور نسبت به متوسط سي ساله کاهش زيادي را نشان مي</a:t>
            </a:r>
            <a:r>
              <a:rPr lang="fa-IR" sz="2000" smtClean="0">
                <a:cs typeface="Times New Roman" pitchFamily="18" charset="0"/>
              </a:rPr>
              <a:t>‌</a:t>
            </a:r>
            <a:r>
              <a:rPr lang="fa-IR" sz="2000" smtClean="0">
                <a:cs typeface="Titr" pitchFamily="2" charset="-78"/>
              </a:rPr>
              <a:t>دهد.</a:t>
            </a:r>
          </a:p>
          <a:p>
            <a:pPr algn="justLow" rtl="1">
              <a:lnSpc>
                <a:spcPct val="135000"/>
              </a:lnSpc>
              <a:buSzTx/>
            </a:pPr>
            <a:r>
              <a:rPr lang="fa-IR" sz="2000" smtClean="0">
                <a:cs typeface="Titr" pitchFamily="2" charset="-78"/>
              </a:rPr>
              <a:t>خرس</a:t>
            </a:r>
            <a:r>
              <a:rPr lang="fa-IR" sz="2000" smtClean="0">
                <a:cs typeface="Mitra" pitchFamily="2" charset="-78"/>
              </a:rPr>
              <a:t>‌</a:t>
            </a:r>
            <a:r>
              <a:rPr lang="fa-IR" sz="2000" smtClean="0">
                <a:cs typeface="Titr" pitchFamily="2" charset="-78"/>
              </a:rPr>
              <a:t>هاي قطبي در حال انقراض</a:t>
            </a:r>
            <a:r>
              <a:rPr lang="fa-IR" sz="2000" smtClean="0">
                <a:cs typeface="Times New Roman" pitchFamily="18" charset="0"/>
              </a:rPr>
              <a:t>‌</a:t>
            </a:r>
            <a:r>
              <a:rPr lang="fa-IR" sz="2000" smtClean="0">
                <a:cs typeface="Titr" pitchFamily="2" charset="-78"/>
              </a:rPr>
              <a:t>اند. </a:t>
            </a:r>
          </a:p>
          <a:p>
            <a:pPr algn="justLow" rtl="1">
              <a:lnSpc>
                <a:spcPct val="135000"/>
              </a:lnSpc>
              <a:buSzTx/>
            </a:pPr>
            <a:r>
              <a:rPr lang="fa-IR" sz="2000" smtClean="0">
                <a:cs typeface="Titr" pitchFamily="2" charset="-78"/>
              </a:rPr>
              <a:t>نرخ بيکاري رو به افزايش است.</a:t>
            </a:r>
            <a:r>
              <a:rPr lang="en-US" sz="2400" smtClean="0">
                <a:cs typeface="Mitra" pitchFamily="2" charset="-78"/>
              </a:rPr>
              <a:t> </a:t>
            </a:r>
            <a:endParaRPr lang="fa-IR" sz="2400" smtClean="0">
              <a:cs typeface="Mitra" pitchFamily="2" charset="-78"/>
            </a:endParaRPr>
          </a:p>
          <a:p>
            <a:pPr algn="justLow" rtl="1">
              <a:lnSpc>
                <a:spcPct val="115000"/>
              </a:lnSpc>
            </a:pPr>
            <a:endParaRPr lang="fa-IR" sz="2400" smtClean="0">
              <a:cs typeface="Mitra" pitchFamily="2" charset="-78"/>
            </a:endParaRPr>
          </a:p>
        </p:txBody>
      </p:sp>
    </p:spTree>
    <p:extLst>
      <p:ext uri="{BB962C8B-B14F-4D97-AF65-F5344CB8AC3E}">
        <p14:creationId xmlns:p14="http://schemas.microsoft.com/office/powerpoint/2010/main" val="3880199436"/>
      </p:ext>
    </p:extLst>
  </p:cSld>
  <p:clrMapOvr>
    <a:masterClrMapping/>
  </p:clrMapOvr>
  <p:transition>
    <p:comb/>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descr="Large confetti"/>
          <p:cNvSpPr txBox="1">
            <a:spLocks noGrp="1" noChangeArrowheads="1"/>
          </p:cNvSpPr>
          <p:nvPr/>
        </p:nvSpPr>
        <p:spPr bwMode="auto">
          <a:xfrm>
            <a:off x="8216900" y="6248400"/>
            <a:ext cx="533400" cy="6096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2E478B9-E69B-4482-AE8E-F208BC9B1406}" type="slidenum">
              <a:rPr lang="fa-IR" sz="1400">
                <a:solidFill>
                  <a:schemeClr val="bg1"/>
                </a:solidFill>
                <a:cs typeface="Times New Roman" pitchFamily="18" charset="0"/>
              </a:rPr>
              <a:pPr algn="r" eaLnBrk="1" hangingPunct="1"/>
              <a:t>88</a:t>
            </a:fld>
            <a:endParaRPr lang="en-US" sz="1400">
              <a:solidFill>
                <a:schemeClr val="bg1"/>
              </a:solidFill>
              <a:cs typeface="Times New Roman" pitchFamily="18" charset="0"/>
            </a:endParaRPr>
          </a:p>
        </p:txBody>
      </p:sp>
      <p:sp>
        <p:nvSpPr>
          <p:cNvPr id="15363" name="Title 1" descr="Large confetti"/>
          <p:cNvSpPr>
            <a:spLocks noGrp="1"/>
          </p:cNvSpPr>
          <p:nvPr>
            <p:ph type="title" idx="4294967295"/>
          </p:nvPr>
        </p:nvSpPr>
        <p:spPr/>
        <p:txBody>
          <a:bodyPr/>
          <a:lstStyle/>
          <a:p>
            <a:pPr algn="r" rtl="1"/>
            <a:r>
              <a:rPr lang="fa-IR" sz="3600" b="1" smtClean="0">
                <a:cs typeface="B Jadid" pitchFamily="2" charset="-78"/>
              </a:rPr>
              <a:t>مروري بر مفهوم روند</a:t>
            </a:r>
            <a:endParaRPr lang="en-US" sz="3600" b="1" smtClean="0">
              <a:cs typeface="B Jadid" pitchFamily="2" charset="-78"/>
            </a:endParaRPr>
          </a:p>
        </p:txBody>
      </p:sp>
      <p:sp>
        <p:nvSpPr>
          <p:cNvPr id="15364" name="Content Placeholder 2"/>
          <p:cNvSpPr>
            <a:spLocks noGrp="1"/>
          </p:cNvSpPr>
          <p:nvPr>
            <p:ph idx="4294967295"/>
          </p:nvPr>
        </p:nvSpPr>
        <p:spPr>
          <a:xfrm>
            <a:off x="685800" y="1752600"/>
            <a:ext cx="7772400" cy="4191000"/>
          </a:xfrm>
        </p:spPr>
        <p:txBody>
          <a:bodyPr/>
          <a:lstStyle/>
          <a:p>
            <a:pPr marL="363538" indent="-363538" algn="just" rtl="1">
              <a:lnSpc>
                <a:spcPct val="115000"/>
              </a:lnSpc>
              <a:buFontTx/>
              <a:buNone/>
            </a:pPr>
            <a:r>
              <a:rPr lang="fa-IR" sz="2800" b="1" smtClean="0">
                <a:solidFill>
                  <a:srgbClr val="006666"/>
                </a:solidFill>
                <a:cs typeface="Titr" pitchFamily="2" charset="-78"/>
              </a:rPr>
              <a:t>روندهاي حاصل از گزاره</a:t>
            </a:r>
            <a:r>
              <a:rPr lang="fa-IR" sz="2800" b="1" smtClean="0">
                <a:solidFill>
                  <a:srgbClr val="006666"/>
                </a:solidFill>
                <a:cs typeface="Mitra" pitchFamily="2" charset="-78"/>
              </a:rPr>
              <a:t>‌</a:t>
            </a:r>
            <a:r>
              <a:rPr lang="fa-IR" sz="2800" b="1" smtClean="0">
                <a:solidFill>
                  <a:srgbClr val="006666"/>
                </a:solidFill>
                <a:cs typeface="Titr" pitchFamily="2" charset="-78"/>
              </a:rPr>
              <a:t>هاي مشاهدتي:</a:t>
            </a:r>
            <a:r>
              <a:rPr lang="en-US" sz="2800" b="1" smtClean="0">
                <a:solidFill>
                  <a:srgbClr val="006666"/>
                </a:solidFill>
                <a:cs typeface="Mitra" pitchFamily="2" charset="-78"/>
              </a:rPr>
              <a:t> </a:t>
            </a:r>
            <a:endParaRPr lang="fa-IR" sz="2800" b="1" smtClean="0">
              <a:solidFill>
                <a:srgbClr val="006666"/>
              </a:solidFill>
              <a:cs typeface="Mitra" pitchFamily="2" charset="-78"/>
            </a:endParaRPr>
          </a:p>
          <a:p>
            <a:pPr marL="363538" indent="-363538" algn="just" rtl="1"/>
            <a:r>
              <a:rPr lang="fa-IR" sz="2400" b="1" smtClean="0">
                <a:cs typeface="Titr" pitchFamily="2" charset="-78"/>
              </a:rPr>
              <a:t>روند گسترش آلودگي کره زمين</a:t>
            </a:r>
            <a:r>
              <a:rPr lang="fa-IR" sz="2400" smtClean="0">
                <a:cs typeface="Titr" pitchFamily="2" charset="-78"/>
              </a:rPr>
              <a:t>:</a:t>
            </a:r>
            <a:r>
              <a:rPr lang="fa-IR" sz="2400" smtClean="0">
                <a:cs typeface="Mitra" pitchFamily="2" charset="-78"/>
              </a:rPr>
              <a:t> چون آلودگي زمين زياد شده است دماي متوسط هر سال افزايش مي</a:t>
            </a:r>
            <a:r>
              <a:rPr lang="fa-IR" sz="2400" smtClean="0">
                <a:cs typeface="Times New Roman" pitchFamily="18" charset="0"/>
              </a:rPr>
              <a:t>‌</a:t>
            </a:r>
            <a:r>
              <a:rPr lang="fa-IR" sz="2400" smtClean="0">
                <a:cs typeface="Mitra" pitchFamily="2" charset="-78"/>
              </a:rPr>
              <a:t>يابد و در نتيجه زندگي خرس</a:t>
            </a:r>
            <a:r>
              <a:rPr lang="fa-IR" sz="2400" smtClean="0">
                <a:cs typeface="Times New Roman" pitchFamily="18" charset="0"/>
              </a:rPr>
              <a:t>‌</a:t>
            </a:r>
            <a:r>
              <a:rPr lang="fa-IR" sz="2400" smtClean="0">
                <a:cs typeface="Mitra" pitchFamily="2" charset="-78"/>
              </a:rPr>
              <a:t>هاي قطبي به خطر افتاده است و علت کاهش ميزان بارش در کشور نيز همين است.</a:t>
            </a:r>
          </a:p>
          <a:p>
            <a:pPr marL="363538" indent="-363538" algn="just" rtl="1"/>
            <a:r>
              <a:rPr lang="fa-IR" sz="2400" b="1" smtClean="0">
                <a:cs typeface="Titr" pitchFamily="2" charset="-78"/>
              </a:rPr>
              <a:t>روند افزايش ورود زنان به عرصه</a:t>
            </a:r>
            <a:r>
              <a:rPr lang="fa-IR" sz="2400" b="1" smtClean="0">
                <a:cs typeface="Times New Roman" pitchFamily="18" charset="0"/>
              </a:rPr>
              <a:t>‌</a:t>
            </a:r>
            <a:r>
              <a:rPr lang="fa-IR" sz="2400" b="1" smtClean="0">
                <a:cs typeface="Titr" pitchFamily="2" charset="-78"/>
              </a:rPr>
              <a:t>هاي اجتماعي</a:t>
            </a:r>
            <a:r>
              <a:rPr lang="fa-IR" sz="2400" smtClean="0">
                <a:cs typeface="Titr" pitchFamily="2" charset="-78"/>
              </a:rPr>
              <a:t>:</a:t>
            </a:r>
            <a:r>
              <a:rPr lang="fa-IR" sz="2400" smtClean="0">
                <a:cs typeface="Mitra" pitchFamily="2" charset="-78"/>
              </a:rPr>
              <a:t> با ورود هرچه بيشتر زنان به عرصه</a:t>
            </a:r>
            <a:r>
              <a:rPr lang="fa-IR" sz="2400" smtClean="0">
                <a:cs typeface="Times New Roman" pitchFamily="18" charset="0"/>
              </a:rPr>
              <a:t>‌</a:t>
            </a:r>
            <a:r>
              <a:rPr lang="fa-IR" sz="2400" smtClean="0">
                <a:cs typeface="Mitra" pitchFamily="2" charset="-78"/>
              </a:rPr>
              <a:t>ي اجتماع تعداد دانشجويان دختر هم افزايش يافته و بنابراين در کارمندان دولت هم که اغلب از فارغ</a:t>
            </a:r>
            <a:r>
              <a:rPr lang="fa-IR" sz="2400" smtClean="0">
                <a:cs typeface="Times New Roman" pitchFamily="18" charset="0"/>
              </a:rPr>
              <a:t>‌</a:t>
            </a:r>
            <a:r>
              <a:rPr lang="fa-IR" sz="2400" smtClean="0">
                <a:cs typeface="Mitra" pitchFamily="2" charset="-78"/>
              </a:rPr>
              <a:t>التحصيلان دانشگاه</a:t>
            </a:r>
            <a:r>
              <a:rPr lang="fa-IR" sz="2400" smtClean="0">
                <a:cs typeface="Times New Roman" pitchFamily="18" charset="0"/>
              </a:rPr>
              <a:t>‌</a:t>
            </a:r>
            <a:r>
              <a:rPr lang="fa-IR" sz="2400" smtClean="0">
                <a:cs typeface="Mitra" pitchFamily="2" charset="-78"/>
              </a:rPr>
              <a:t> هستند نسبت زنان افزايش يافته است اين مساله موجب شده است بازده کاري کارمندان پايين بيايد چون کارايي زنان کمتر است و ضمناً با اشتغال زنان عرصه</a:t>
            </a:r>
            <a:r>
              <a:rPr lang="fa-IR" sz="2400" smtClean="0">
                <a:cs typeface="Times New Roman" pitchFamily="18" charset="0"/>
              </a:rPr>
              <a:t>‌</a:t>
            </a:r>
            <a:r>
              <a:rPr lang="fa-IR" sz="2400" smtClean="0">
                <a:cs typeface="Mitra" pitchFamily="2" charset="-78"/>
              </a:rPr>
              <a:t>ي فعاليت براي مردان کم شده و بيکاري افزايش يافته است.</a:t>
            </a:r>
          </a:p>
          <a:p>
            <a:pPr marL="363538" indent="-363538" algn="r" rtl="1">
              <a:lnSpc>
                <a:spcPct val="115000"/>
              </a:lnSpc>
            </a:pPr>
            <a:endParaRPr lang="fa-IR" sz="2400" smtClean="0">
              <a:cs typeface="Mitra" pitchFamily="2" charset="-78"/>
            </a:endParaRPr>
          </a:p>
        </p:txBody>
      </p:sp>
    </p:spTree>
    <p:extLst>
      <p:ext uri="{BB962C8B-B14F-4D97-AF65-F5344CB8AC3E}">
        <p14:creationId xmlns:p14="http://schemas.microsoft.com/office/powerpoint/2010/main" val="4029492469"/>
      </p:ext>
    </p:extLst>
  </p:cSld>
  <p:clrMapOvr>
    <a:masterClrMapping/>
  </p:clrMapOvr>
  <p:transition>
    <p:comb/>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descr="Large confetti"/>
          <p:cNvSpPr txBox="1">
            <a:spLocks noGrp="1" noChangeArrowheads="1"/>
          </p:cNvSpPr>
          <p:nvPr/>
        </p:nvSpPr>
        <p:spPr bwMode="auto">
          <a:xfrm>
            <a:off x="8216900" y="6248400"/>
            <a:ext cx="533400" cy="6096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5B1CD7C2-DB81-4253-9812-E0FFEA03D162}" type="slidenum">
              <a:rPr lang="fa-IR" sz="1400">
                <a:solidFill>
                  <a:schemeClr val="bg1"/>
                </a:solidFill>
                <a:cs typeface="Times New Roman" pitchFamily="18" charset="0"/>
              </a:rPr>
              <a:pPr algn="r" eaLnBrk="1" hangingPunct="1"/>
              <a:t>89</a:t>
            </a:fld>
            <a:endParaRPr lang="en-US" sz="1400">
              <a:solidFill>
                <a:schemeClr val="bg1"/>
              </a:solidFill>
              <a:cs typeface="Times New Roman" pitchFamily="18" charset="0"/>
            </a:endParaRPr>
          </a:p>
        </p:txBody>
      </p:sp>
      <p:sp>
        <p:nvSpPr>
          <p:cNvPr id="16387" name="Title 1" descr="Large confetti"/>
          <p:cNvSpPr>
            <a:spLocks noGrp="1"/>
          </p:cNvSpPr>
          <p:nvPr>
            <p:ph type="title" idx="4294967295"/>
          </p:nvPr>
        </p:nvSpPr>
        <p:spPr/>
        <p:txBody>
          <a:bodyPr/>
          <a:lstStyle/>
          <a:p>
            <a:pPr algn="r" rtl="1"/>
            <a:r>
              <a:rPr lang="fa-IR" sz="3600" b="1" smtClean="0">
                <a:cs typeface="B Jadid" pitchFamily="2" charset="-78"/>
              </a:rPr>
              <a:t>مروري بر مفهوم روند</a:t>
            </a:r>
            <a:endParaRPr lang="en-US" sz="3600" b="1" smtClean="0">
              <a:cs typeface="B Jadid" pitchFamily="2" charset="-78"/>
            </a:endParaRPr>
          </a:p>
        </p:txBody>
      </p:sp>
      <p:sp>
        <p:nvSpPr>
          <p:cNvPr id="16388" name="Content Placeholder 2"/>
          <p:cNvSpPr>
            <a:spLocks noGrp="1"/>
          </p:cNvSpPr>
          <p:nvPr>
            <p:ph idx="4294967295"/>
          </p:nvPr>
        </p:nvSpPr>
        <p:spPr>
          <a:xfrm>
            <a:off x="685800" y="1752600"/>
            <a:ext cx="7772400" cy="4191000"/>
          </a:xfrm>
        </p:spPr>
        <p:txBody>
          <a:bodyPr/>
          <a:lstStyle/>
          <a:p>
            <a:pPr marL="363538" indent="-363538" algn="just" rtl="1">
              <a:lnSpc>
                <a:spcPct val="135000"/>
              </a:lnSpc>
              <a:buFontTx/>
              <a:buNone/>
            </a:pPr>
            <a:r>
              <a:rPr lang="fa-IR" sz="2400" b="1" smtClean="0">
                <a:solidFill>
                  <a:srgbClr val="006666"/>
                </a:solidFill>
                <a:cs typeface="Titr" pitchFamily="2" charset="-78"/>
              </a:rPr>
              <a:t>لايه</a:t>
            </a:r>
            <a:r>
              <a:rPr lang="fa-IR" sz="2400" b="1" smtClean="0">
                <a:solidFill>
                  <a:srgbClr val="006666"/>
                </a:solidFill>
                <a:cs typeface="Mitra" pitchFamily="2" charset="-78"/>
              </a:rPr>
              <a:t>‌</a:t>
            </a:r>
            <a:r>
              <a:rPr lang="fa-IR" sz="2400" b="1" smtClean="0">
                <a:solidFill>
                  <a:srgbClr val="006666"/>
                </a:solidFill>
                <a:cs typeface="Titr" pitchFamily="2" charset="-78"/>
              </a:rPr>
              <a:t>هاي گوناگون روندها:</a:t>
            </a:r>
          </a:p>
          <a:p>
            <a:pPr marL="363538" indent="-363538" algn="just" rtl="1">
              <a:lnSpc>
                <a:spcPct val="135000"/>
              </a:lnSpc>
            </a:pPr>
            <a:r>
              <a:rPr lang="fa-IR" sz="2400" smtClean="0">
                <a:cs typeface="Titr" pitchFamily="2" charset="-78"/>
              </a:rPr>
              <a:t>روندها داراي لايه</a:t>
            </a:r>
            <a:r>
              <a:rPr lang="fa-IR" sz="2400" smtClean="0">
                <a:cs typeface="Times New Roman" pitchFamily="18" charset="0"/>
              </a:rPr>
              <a:t>‌</a:t>
            </a:r>
            <a:r>
              <a:rPr lang="fa-IR" sz="2400" smtClean="0">
                <a:cs typeface="Titr" pitchFamily="2" charset="-78"/>
              </a:rPr>
              <a:t>هاي گوناگوني هستند.</a:t>
            </a:r>
          </a:p>
          <a:p>
            <a:pPr marL="363538" indent="-363538" algn="just" rtl="1">
              <a:lnSpc>
                <a:spcPct val="135000"/>
              </a:lnSpc>
            </a:pPr>
            <a:r>
              <a:rPr lang="fa-IR" sz="2400" smtClean="0">
                <a:cs typeface="Titr" pitchFamily="2" charset="-78"/>
              </a:rPr>
              <a:t>در لايه</a:t>
            </a:r>
            <a:r>
              <a:rPr lang="fa-IR" sz="2400" smtClean="0">
                <a:cs typeface="Times New Roman" pitchFamily="18" charset="0"/>
              </a:rPr>
              <a:t>‌</a:t>
            </a:r>
            <a:r>
              <a:rPr lang="fa-IR" sz="2400" smtClean="0">
                <a:cs typeface="Titr" pitchFamily="2" charset="-78"/>
              </a:rPr>
              <a:t>هاي زيرين ما روندهاي جزيي و کوچک را داريم که چه بسا مربوط به قشر خاصي از جامعه و رويدادهاي مربوط به آن</a:t>
            </a:r>
            <a:r>
              <a:rPr lang="fa-IR" sz="2400" smtClean="0">
                <a:cs typeface="Mitra" pitchFamily="2" charset="-78"/>
              </a:rPr>
              <a:t>‌</a:t>
            </a:r>
            <a:r>
              <a:rPr lang="fa-IR" sz="2400" smtClean="0">
                <a:cs typeface="Titr" pitchFamily="2" charset="-78"/>
              </a:rPr>
              <a:t>ها باشد.</a:t>
            </a:r>
          </a:p>
          <a:p>
            <a:pPr marL="363538" indent="-363538" algn="just" rtl="1">
              <a:lnSpc>
                <a:spcPct val="135000"/>
              </a:lnSpc>
            </a:pPr>
            <a:r>
              <a:rPr lang="fa-IR" sz="2400" smtClean="0">
                <a:cs typeface="Titr" pitchFamily="2" charset="-78"/>
              </a:rPr>
              <a:t>در لايه</a:t>
            </a:r>
            <a:r>
              <a:rPr lang="fa-IR" sz="2400" smtClean="0">
                <a:cs typeface="Times New Roman" pitchFamily="18" charset="0"/>
              </a:rPr>
              <a:t>‌</a:t>
            </a:r>
            <a:r>
              <a:rPr lang="fa-IR" sz="2400" smtClean="0">
                <a:cs typeface="Titr" pitchFamily="2" charset="-78"/>
              </a:rPr>
              <a:t>هاي بالاتر ما با روندهاي کلي</a:t>
            </a:r>
            <a:r>
              <a:rPr lang="fa-IR" sz="2400" smtClean="0">
                <a:cs typeface="Times New Roman" pitchFamily="18" charset="0"/>
              </a:rPr>
              <a:t>‌</a:t>
            </a:r>
            <a:r>
              <a:rPr lang="fa-IR" sz="2400" smtClean="0">
                <a:cs typeface="Titr" pitchFamily="2" charset="-78"/>
              </a:rPr>
              <a:t>تر که از برايند يا پيوند چند روند جزيي</a:t>
            </a:r>
            <a:r>
              <a:rPr lang="fa-IR" sz="2400" smtClean="0">
                <a:cs typeface="Times New Roman" pitchFamily="18" charset="0"/>
              </a:rPr>
              <a:t>‌</a:t>
            </a:r>
            <a:r>
              <a:rPr lang="fa-IR" sz="2400" smtClean="0">
                <a:cs typeface="Titr" pitchFamily="2" charset="-78"/>
              </a:rPr>
              <a:t>تر شکل گرفته</a:t>
            </a:r>
            <a:r>
              <a:rPr lang="fa-IR" sz="2400" smtClean="0">
                <a:cs typeface="Times New Roman" pitchFamily="18" charset="0"/>
              </a:rPr>
              <a:t>‌</a:t>
            </a:r>
            <a:r>
              <a:rPr lang="fa-IR" sz="2400" smtClean="0">
                <a:cs typeface="Titr" pitchFamily="2" charset="-78"/>
              </a:rPr>
              <a:t>اند روبه</a:t>
            </a:r>
            <a:r>
              <a:rPr lang="fa-IR" sz="2400" smtClean="0">
                <a:cs typeface="Mitra" pitchFamily="2" charset="-78"/>
              </a:rPr>
              <a:t>‌</a:t>
            </a:r>
            <a:r>
              <a:rPr lang="fa-IR" sz="2400" smtClean="0">
                <a:cs typeface="Titr" pitchFamily="2" charset="-78"/>
              </a:rPr>
              <a:t>رو مي</a:t>
            </a:r>
            <a:r>
              <a:rPr lang="fa-IR" sz="2400" smtClean="0">
                <a:cs typeface="Mitra" pitchFamily="2" charset="-78"/>
              </a:rPr>
              <a:t>‌</a:t>
            </a:r>
            <a:r>
              <a:rPr lang="fa-IR" sz="2400" smtClean="0">
                <a:cs typeface="Titr" pitchFamily="2" charset="-78"/>
              </a:rPr>
              <a:t>شويم.</a:t>
            </a:r>
          </a:p>
          <a:p>
            <a:pPr marL="363538" indent="-363538" algn="r" rtl="1">
              <a:lnSpc>
                <a:spcPct val="115000"/>
              </a:lnSpc>
            </a:pPr>
            <a:endParaRPr lang="fa-IR" sz="2400" smtClean="0">
              <a:cs typeface="Titr" pitchFamily="2" charset="-78"/>
            </a:endParaRPr>
          </a:p>
        </p:txBody>
      </p:sp>
    </p:spTree>
    <p:extLst>
      <p:ext uri="{BB962C8B-B14F-4D97-AF65-F5344CB8AC3E}">
        <p14:creationId xmlns:p14="http://schemas.microsoft.com/office/powerpoint/2010/main" val="620593762"/>
      </p:ext>
    </p:extLst>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51A92A-179C-4751-B089-81FFCBBEA367}" type="slidenum">
              <a:rPr lang="fa-IR"/>
              <a:pPr/>
              <a:t>9</a:t>
            </a:fld>
            <a:endParaRPr lang="en-US"/>
          </a:p>
        </p:txBody>
      </p:sp>
      <p:sp>
        <p:nvSpPr>
          <p:cNvPr id="22530" name="AutoShape 2"/>
          <p:cNvSpPr>
            <a:spLocks noGrp="1" noChangeArrowheads="1"/>
          </p:cNvSpPr>
          <p:nvPr>
            <p:ph type="title"/>
          </p:nvPr>
        </p:nvSpPr>
        <p:spPr/>
        <p:txBody>
          <a:bodyPr/>
          <a:lstStyle/>
          <a:p>
            <a:pPr algn="ctr"/>
            <a:r>
              <a:rPr lang="fa-IR" sz="4000">
                <a:cs typeface="B Titr" pitchFamily="2" charset="-78"/>
              </a:rPr>
              <a:t>انواع برنامه ریزی</a:t>
            </a:r>
            <a:endParaRPr lang="en-US" sz="4000">
              <a:cs typeface="B Titr" pitchFamily="2" charset="-78"/>
            </a:endParaRPr>
          </a:p>
        </p:txBody>
      </p:sp>
      <p:sp>
        <p:nvSpPr>
          <p:cNvPr id="22531" name="Rectangle 3"/>
          <p:cNvSpPr>
            <a:spLocks noGrp="1" noChangeArrowheads="1"/>
          </p:cNvSpPr>
          <p:nvPr>
            <p:ph type="body" idx="1"/>
          </p:nvPr>
        </p:nvSpPr>
        <p:spPr>
          <a:xfrm>
            <a:off x="838200" y="2828925"/>
            <a:ext cx="7693025" cy="3724275"/>
          </a:xfrm>
        </p:spPr>
        <p:txBody>
          <a:bodyPr/>
          <a:lstStyle/>
          <a:p>
            <a:pPr>
              <a:buFont typeface="Wingdings" pitchFamily="2" charset="2"/>
              <a:buNone/>
            </a:pPr>
            <a:r>
              <a:rPr lang="fa-IR" sz="3200">
                <a:cs typeface="B Mitra" pitchFamily="2" charset="-78"/>
              </a:rPr>
              <a:t>1- مساله محور (چالش های فوری) </a:t>
            </a:r>
          </a:p>
          <a:p>
            <a:pPr>
              <a:buFont typeface="Wingdings" pitchFamily="2" charset="2"/>
              <a:buNone/>
            </a:pPr>
            <a:r>
              <a:rPr lang="fa-IR" sz="3200">
                <a:cs typeface="B Mitra" pitchFamily="2" charset="-78"/>
              </a:rPr>
              <a:t>2- هدف محور (آن چه می خواهیم، مقاصد) </a:t>
            </a:r>
          </a:p>
          <a:p>
            <a:pPr>
              <a:buFont typeface="Wingdings" pitchFamily="2" charset="2"/>
              <a:buNone/>
            </a:pPr>
            <a:r>
              <a:rPr lang="fa-IR" sz="3200">
                <a:cs typeface="B Mitra" pitchFamily="2" charset="-78"/>
              </a:rPr>
              <a:t>3- سیاست محور (مجاب سازی سازمان یا رهبر) </a:t>
            </a:r>
          </a:p>
          <a:p>
            <a:pPr>
              <a:buFont typeface="Wingdings" pitchFamily="2" charset="2"/>
              <a:buNone/>
            </a:pPr>
            <a:r>
              <a:rPr lang="fa-IR" sz="3200">
                <a:cs typeface="B Mitra" pitchFamily="2" charset="-78"/>
              </a:rPr>
              <a:t>4- آینده محور (بلندمدت)</a:t>
            </a:r>
            <a:endParaRPr lang="en-US" sz="3200">
              <a:cs typeface="B Mitra" pitchFamily="2" charset="-78"/>
            </a:endParaRPr>
          </a:p>
        </p:txBody>
      </p:sp>
    </p:spTree>
    <p:extLst>
      <p:ext uri="{BB962C8B-B14F-4D97-AF65-F5344CB8AC3E}">
        <p14:creationId xmlns:p14="http://schemas.microsoft.com/office/powerpoint/2010/main" val="3599672544"/>
      </p:ext>
    </p:extLst>
  </p:cSld>
  <p:clrMapOvr>
    <a:masterClrMapping/>
  </p:clrMapOvr>
  <p:transition>
    <p:comb/>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descr="Large confetti"/>
          <p:cNvSpPr txBox="1">
            <a:spLocks noGrp="1" noChangeArrowheads="1"/>
          </p:cNvSpPr>
          <p:nvPr/>
        </p:nvSpPr>
        <p:spPr bwMode="auto">
          <a:xfrm>
            <a:off x="8216900" y="6248400"/>
            <a:ext cx="533400" cy="6096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E7444C0A-24AA-4AD9-9D48-80CFB6F98D78}" type="slidenum">
              <a:rPr lang="fa-IR" sz="1400">
                <a:solidFill>
                  <a:schemeClr val="bg1"/>
                </a:solidFill>
                <a:cs typeface="Times New Roman" pitchFamily="18" charset="0"/>
              </a:rPr>
              <a:pPr algn="r" eaLnBrk="1" hangingPunct="1"/>
              <a:t>90</a:t>
            </a:fld>
            <a:endParaRPr lang="en-US" sz="1400">
              <a:solidFill>
                <a:schemeClr val="bg1"/>
              </a:solidFill>
              <a:cs typeface="Times New Roman" pitchFamily="18" charset="0"/>
            </a:endParaRPr>
          </a:p>
        </p:txBody>
      </p:sp>
      <p:sp>
        <p:nvSpPr>
          <p:cNvPr id="17411" name="Title 1" descr="Large confetti"/>
          <p:cNvSpPr>
            <a:spLocks noGrp="1"/>
          </p:cNvSpPr>
          <p:nvPr>
            <p:ph type="title" idx="4294967295"/>
          </p:nvPr>
        </p:nvSpPr>
        <p:spPr/>
        <p:txBody>
          <a:bodyPr/>
          <a:lstStyle/>
          <a:p>
            <a:pPr algn="r" rtl="1"/>
            <a:r>
              <a:rPr lang="fa-IR" sz="3600" b="1" smtClean="0">
                <a:cs typeface="B Jadid" pitchFamily="2" charset="-78"/>
              </a:rPr>
              <a:t>مروري بر مفهوم روند</a:t>
            </a:r>
            <a:endParaRPr lang="en-US" sz="3600" b="1" smtClean="0">
              <a:cs typeface="B Jadid" pitchFamily="2" charset="-78"/>
            </a:endParaRPr>
          </a:p>
        </p:txBody>
      </p:sp>
      <p:sp>
        <p:nvSpPr>
          <p:cNvPr id="17412" name="Content Placeholder 2"/>
          <p:cNvSpPr>
            <a:spLocks noGrp="1"/>
          </p:cNvSpPr>
          <p:nvPr>
            <p:ph idx="4294967295"/>
          </p:nvPr>
        </p:nvSpPr>
        <p:spPr>
          <a:xfrm>
            <a:off x="685800" y="1752600"/>
            <a:ext cx="7772400" cy="4191000"/>
          </a:xfrm>
        </p:spPr>
        <p:txBody>
          <a:bodyPr/>
          <a:lstStyle/>
          <a:p>
            <a:pPr marL="363538" indent="-363538" algn="just" rtl="1">
              <a:buFontTx/>
              <a:buNone/>
            </a:pPr>
            <a:r>
              <a:rPr lang="fa-IR" sz="2800" b="1" smtClean="0">
                <a:solidFill>
                  <a:srgbClr val="006666"/>
                </a:solidFill>
                <a:cs typeface="B Jadid" pitchFamily="2" charset="-78"/>
              </a:rPr>
              <a:t>چند نكته در باب روندها</a:t>
            </a:r>
          </a:p>
          <a:p>
            <a:pPr marL="363538" indent="-363538" algn="just" rtl="1">
              <a:lnSpc>
                <a:spcPct val="130000"/>
              </a:lnSpc>
              <a:buSzTx/>
            </a:pPr>
            <a:r>
              <a:rPr lang="fa-IR" sz="2000" b="1" smtClean="0">
                <a:cs typeface="Titr" pitchFamily="2" charset="-78"/>
              </a:rPr>
              <a:t>روند</a:t>
            </a:r>
            <a:r>
              <a:rPr lang="fa-IR" sz="2000" b="1" smtClean="0">
                <a:solidFill>
                  <a:srgbClr val="FF0000"/>
                </a:solidFill>
                <a:cs typeface="Titr" pitchFamily="2" charset="-78"/>
              </a:rPr>
              <a:t> </a:t>
            </a:r>
            <a:r>
              <a:rPr lang="fa-IR" sz="2000" b="1" smtClean="0">
                <a:solidFill>
                  <a:srgbClr val="CC3300"/>
                </a:solidFill>
                <a:cs typeface="Titr" pitchFamily="2" charset="-78"/>
              </a:rPr>
              <a:t>مفهومي ذهني</a:t>
            </a:r>
            <a:r>
              <a:rPr lang="fa-IR" sz="2000" b="1" smtClean="0">
                <a:cs typeface="Titr" pitchFamily="2" charset="-78"/>
              </a:rPr>
              <a:t> است و نمي</a:t>
            </a:r>
            <a:r>
              <a:rPr lang="fa-IR" sz="2000" b="1" smtClean="0">
                <a:cs typeface="Times New Roman" pitchFamily="18" charset="0"/>
              </a:rPr>
              <a:t>‌</a:t>
            </a:r>
            <a:r>
              <a:rPr lang="fa-IR" sz="2000" b="1" smtClean="0">
                <a:cs typeface="Titr" pitchFamily="2" charset="-78"/>
              </a:rPr>
              <a:t>توان آن</a:t>
            </a:r>
            <a:r>
              <a:rPr lang="fa-IR" sz="2000" b="1" smtClean="0">
                <a:cs typeface="Times New Roman" pitchFamily="18" charset="0"/>
              </a:rPr>
              <a:t>‌</a:t>
            </a:r>
            <a:r>
              <a:rPr lang="fa-IR" sz="2000" b="1" smtClean="0">
                <a:cs typeface="Titr" pitchFamily="2" charset="-78"/>
              </a:rPr>
              <a:t> را در عالم واقع مشاهده كرد. </a:t>
            </a:r>
          </a:p>
          <a:p>
            <a:pPr marL="363538" indent="-363538" algn="just" rtl="1">
              <a:lnSpc>
                <a:spcPct val="130000"/>
              </a:lnSpc>
              <a:buSzTx/>
            </a:pPr>
            <a:r>
              <a:rPr lang="fa-IR" sz="2000" b="1" smtClean="0">
                <a:cs typeface="Titr" pitchFamily="2" charset="-78"/>
              </a:rPr>
              <a:t>اين مفهوم ذهني، </a:t>
            </a:r>
            <a:r>
              <a:rPr lang="fa-IR" sz="2000" b="1" smtClean="0">
                <a:solidFill>
                  <a:srgbClr val="CC3300"/>
                </a:solidFill>
                <a:cs typeface="Titr" pitchFamily="2" charset="-78"/>
              </a:rPr>
              <a:t>ابزارهايي عيني</a:t>
            </a:r>
            <a:r>
              <a:rPr lang="fa-IR" sz="2000" b="1" smtClean="0">
                <a:cs typeface="Titr" pitchFamily="2" charset="-78"/>
              </a:rPr>
              <a:t> فراهم مي</a:t>
            </a:r>
            <a:r>
              <a:rPr lang="fa-IR" sz="2000" b="1" smtClean="0">
                <a:cs typeface="Times New Roman" pitchFamily="18" charset="0"/>
              </a:rPr>
              <a:t>‌</a:t>
            </a:r>
            <a:r>
              <a:rPr lang="fa-IR" sz="2000" b="1" smtClean="0">
                <a:cs typeface="Titr" pitchFamily="2" charset="-78"/>
              </a:rPr>
              <a:t>سازد تا با استفاده از آن، آينده بر پايه</a:t>
            </a:r>
            <a:r>
              <a:rPr lang="fa-IR" sz="2000" b="1" smtClean="0">
                <a:cs typeface="Times New Roman" pitchFamily="18" charset="0"/>
              </a:rPr>
              <a:t>‌</a:t>
            </a:r>
            <a:r>
              <a:rPr lang="fa-IR" sz="2000" b="1" smtClean="0">
                <a:cs typeface="Titr" pitchFamily="2" charset="-78"/>
              </a:rPr>
              <a:t>ي ارزش</a:t>
            </a:r>
            <a:r>
              <a:rPr lang="fa-IR" sz="2000" b="1" smtClean="0">
                <a:cs typeface="Times New Roman" pitchFamily="18" charset="0"/>
              </a:rPr>
              <a:t>‌</a:t>
            </a:r>
            <a:r>
              <a:rPr lang="fa-IR" sz="2000" b="1" smtClean="0">
                <a:cs typeface="Titr" pitchFamily="2" charset="-78"/>
              </a:rPr>
              <a:t>هاي جامعه تغيير يابد. </a:t>
            </a:r>
          </a:p>
          <a:p>
            <a:pPr marL="363538" indent="-363538" algn="just" rtl="1">
              <a:lnSpc>
                <a:spcPct val="130000"/>
              </a:lnSpc>
              <a:buSzTx/>
            </a:pPr>
            <a:r>
              <a:rPr lang="fa-IR" sz="2000" b="1" smtClean="0">
                <a:solidFill>
                  <a:srgbClr val="CC3300"/>
                </a:solidFill>
                <a:cs typeface="Titr" pitchFamily="2" charset="-78"/>
              </a:rPr>
              <a:t>روندها اموري اكتشافي به شمار نمي</a:t>
            </a:r>
            <a:r>
              <a:rPr lang="fa-IR" sz="2000" b="1" smtClean="0">
                <a:solidFill>
                  <a:srgbClr val="CC3300"/>
                </a:solidFill>
                <a:cs typeface="Times New Roman" pitchFamily="18" charset="0"/>
              </a:rPr>
              <a:t>‌</a:t>
            </a:r>
            <a:r>
              <a:rPr lang="fa-IR" sz="2000" b="1" smtClean="0">
                <a:solidFill>
                  <a:srgbClr val="CC3300"/>
                </a:solidFill>
                <a:cs typeface="Titr" pitchFamily="2" charset="-78"/>
              </a:rPr>
              <a:t>آيند. </a:t>
            </a:r>
          </a:p>
          <a:p>
            <a:pPr marL="363538" indent="-363538" algn="just" rtl="1">
              <a:lnSpc>
                <a:spcPct val="130000"/>
              </a:lnSpc>
              <a:buSzTx/>
            </a:pPr>
            <a:r>
              <a:rPr lang="fa-IR" sz="2000" b="1" smtClean="0">
                <a:cs typeface="Titr" pitchFamily="2" charset="-78"/>
              </a:rPr>
              <a:t>روندها با توصيف حقايق امور و بيان سازگاري منطقي متغيرها و مولفه</a:t>
            </a:r>
            <a:r>
              <a:rPr lang="fa-IR" sz="2000" b="1" smtClean="0">
                <a:cs typeface="Times New Roman" pitchFamily="18" charset="0"/>
              </a:rPr>
              <a:t>‌</a:t>
            </a:r>
            <a:r>
              <a:rPr lang="fa-IR" sz="2000" b="1" smtClean="0">
                <a:cs typeface="Titr" pitchFamily="2" charset="-78"/>
              </a:rPr>
              <a:t>هاي تاثيرگذار بر آينده، تمهيداتي براي تغيير در آينده ايجاد مي</a:t>
            </a:r>
            <a:r>
              <a:rPr lang="fa-IR" sz="2000" b="1" smtClean="0">
                <a:cs typeface="Times New Roman" pitchFamily="18" charset="0"/>
              </a:rPr>
              <a:t>‌</a:t>
            </a:r>
            <a:r>
              <a:rPr lang="fa-IR" sz="2000" b="1" smtClean="0">
                <a:cs typeface="Titr" pitchFamily="2" charset="-78"/>
              </a:rPr>
              <a:t>كنند.</a:t>
            </a:r>
          </a:p>
          <a:p>
            <a:pPr marL="363538" indent="-363538" algn="just" rtl="1"/>
            <a:endParaRPr lang="fa-IR" sz="2000" b="1" smtClean="0">
              <a:cs typeface="Titr" pitchFamily="2" charset="-78"/>
            </a:endParaRPr>
          </a:p>
          <a:p>
            <a:pPr marL="363538" indent="-363538" algn="r" rtl="1">
              <a:lnSpc>
                <a:spcPct val="115000"/>
              </a:lnSpc>
            </a:pPr>
            <a:endParaRPr lang="fa-IR" sz="2400" smtClean="0">
              <a:cs typeface="Mitra" pitchFamily="2" charset="-78"/>
            </a:endParaRPr>
          </a:p>
        </p:txBody>
      </p:sp>
    </p:spTree>
    <p:extLst>
      <p:ext uri="{BB962C8B-B14F-4D97-AF65-F5344CB8AC3E}">
        <p14:creationId xmlns:p14="http://schemas.microsoft.com/office/powerpoint/2010/main" val="4108444681"/>
      </p:ext>
    </p:extLst>
  </p:cSld>
  <p:clrMapOvr>
    <a:masterClrMapping/>
  </p:clrMapOvr>
  <p:transition>
    <p:comb/>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88"/>
            <a:ext cx="8229600" cy="5357812"/>
          </a:xfrm>
        </p:spPr>
        <p:txBody>
          <a:bodyPr>
            <a:normAutofit lnSpcReduction="10000"/>
          </a:bodyPr>
          <a:lstStyle/>
          <a:p>
            <a:pPr marL="169863" indent="-4763" algn="just" fontAlgn="auto">
              <a:lnSpc>
                <a:spcPct val="260000"/>
              </a:lnSpc>
              <a:spcAft>
                <a:spcPts val="0"/>
              </a:spcAft>
              <a:buFont typeface="Wingdings" pitchFamily="2" charset="2"/>
              <a:buChar char="Ø"/>
              <a:defRPr/>
            </a:pPr>
            <a:r>
              <a:rPr lang="fa-IR" sz="1800" dirty="0" smtClean="0">
                <a:cs typeface="B Nazanin" pitchFamily="2" charset="-78"/>
              </a:rPr>
              <a:t>پیش بنی های آینده، خود ـ تقویت گر هستند( بهترین  راه آینده، پیش بینی آن است.)</a:t>
            </a:r>
            <a:endParaRPr lang="en-US" sz="1800" dirty="0" smtClean="0">
              <a:cs typeface="B Nazanin" pitchFamily="2" charset="-78"/>
            </a:endParaRPr>
          </a:p>
          <a:p>
            <a:pPr marL="169863" indent="-4763" algn="just" fontAlgn="auto">
              <a:lnSpc>
                <a:spcPct val="260000"/>
              </a:lnSpc>
              <a:spcAft>
                <a:spcPts val="0"/>
              </a:spcAft>
              <a:buFont typeface="Wingdings" pitchFamily="2" charset="2"/>
              <a:buChar char="Ø"/>
              <a:defRPr/>
            </a:pPr>
            <a:r>
              <a:rPr lang="fa-IR" sz="1800" dirty="0" smtClean="0">
                <a:cs typeface="B Nazanin" pitchFamily="2" charset="-78"/>
              </a:rPr>
              <a:t>پیش بینی ها اغلب با تفکر آرزومندانه همراه می شوند.</a:t>
            </a:r>
            <a:endParaRPr lang="en-US" sz="1800" dirty="0" smtClean="0">
              <a:cs typeface="B Nazanin" pitchFamily="2" charset="-78"/>
            </a:endParaRPr>
          </a:p>
          <a:p>
            <a:pPr marL="169863" indent="-4763" algn="just" fontAlgn="auto">
              <a:lnSpc>
                <a:spcPct val="260000"/>
              </a:lnSpc>
              <a:spcAft>
                <a:spcPts val="0"/>
              </a:spcAft>
              <a:buFont typeface="Wingdings" pitchFamily="2" charset="2"/>
              <a:buChar char="Ø"/>
              <a:defRPr/>
            </a:pPr>
            <a:r>
              <a:rPr lang="fa-IR" sz="1800" dirty="0" smtClean="0">
                <a:cs typeface="B Nazanin" pitchFamily="2" charset="-78"/>
              </a:rPr>
              <a:t>تخیل علمی و گمانه های شهودی می توانند کارساز تر از برون یابی های آماری باشند.</a:t>
            </a:r>
            <a:endParaRPr lang="en-US" sz="1800" dirty="0" smtClean="0">
              <a:cs typeface="B Nazanin" pitchFamily="2" charset="-78"/>
            </a:endParaRPr>
          </a:p>
          <a:p>
            <a:pPr marL="169863" indent="-4763" algn="just" fontAlgn="auto">
              <a:lnSpc>
                <a:spcPct val="260000"/>
              </a:lnSpc>
              <a:spcAft>
                <a:spcPts val="0"/>
              </a:spcAft>
              <a:buFont typeface="Wingdings" pitchFamily="2" charset="2"/>
              <a:buChar char="Ø"/>
              <a:defRPr/>
            </a:pPr>
            <a:r>
              <a:rPr lang="fa-IR" sz="1800" dirty="0" smtClean="0">
                <a:cs typeface="B Nazanin" pitchFamily="2" charset="-78"/>
              </a:rPr>
              <a:t>خبرگان و نخبگان یک حوزه همواره بهتر از دیگران  نیستند.</a:t>
            </a:r>
            <a:endParaRPr lang="en-US" sz="1800" dirty="0" smtClean="0">
              <a:cs typeface="B Nazanin" pitchFamily="2" charset="-78"/>
            </a:endParaRPr>
          </a:p>
          <a:p>
            <a:pPr marL="169863" indent="-4763" algn="just" fontAlgn="auto">
              <a:lnSpc>
                <a:spcPct val="260000"/>
              </a:lnSpc>
              <a:spcAft>
                <a:spcPts val="0"/>
              </a:spcAft>
              <a:buFont typeface="Wingdings" pitchFamily="2" charset="2"/>
              <a:buChar char="Ø"/>
              <a:defRPr/>
            </a:pPr>
            <a:r>
              <a:rPr lang="fa-IR" sz="1800" dirty="0" smtClean="0">
                <a:cs typeface="B Nazanin" pitchFamily="2" charset="-78"/>
              </a:rPr>
              <a:t>پیشران ها، عوامل کلیدی و آغاز گر ها در پیش بینی باید مشخص شوند.</a:t>
            </a:r>
            <a:endParaRPr lang="en-US" sz="1800" dirty="0" smtClean="0">
              <a:cs typeface="B Nazanin" pitchFamily="2" charset="-78"/>
            </a:endParaRPr>
          </a:p>
          <a:p>
            <a:pPr marL="169863" indent="-4763" algn="just" fontAlgn="auto">
              <a:lnSpc>
                <a:spcPct val="260000"/>
              </a:lnSpc>
              <a:spcAft>
                <a:spcPts val="0"/>
              </a:spcAft>
              <a:buFont typeface="Wingdings" pitchFamily="2" charset="2"/>
              <a:buChar char="Ø"/>
              <a:defRPr/>
            </a:pPr>
            <a:r>
              <a:rPr lang="fa-IR" sz="1800" dirty="0" smtClean="0">
                <a:cs typeface="B Nazanin" pitchFamily="2" charset="-78"/>
              </a:rPr>
              <a:t>به تفکر واگرا و نگاه غیرخطی توجه داشته باشیم.</a:t>
            </a:r>
            <a:endParaRPr lang="en-US" sz="1800" dirty="0" smtClean="0">
              <a:cs typeface="B Nazanin" pitchFamily="2" charset="-78"/>
            </a:endParaRPr>
          </a:p>
          <a:p>
            <a:pPr marL="169863" indent="-4763" algn="just" fontAlgn="auto">
              <a:lnSpc>
                <a:spcPct val="260000"/>
              </a:lnSpc>
              <a:spcAft>
                <a:spcPts val="0"/>
              </a:spcAft>
              <a:buFont typeface="Wingdings" pitchFamily="2" charset="2"/>
              <a:buChar char="Ø"/>
              <a:defRPr/>
            </a:pPr>
            <a:r>
              <a:rPr lang="fa-IR" sz="1800" dirty="0" smtClean="0">
                <a:cs typeface="B Nazanin" pitchFamily="2" charset="-78"/>
              </a:rPr>
              <a:t>ایجاد توازن در استدلال منطقی و خیال پردازی واجد اهمیت فراوان است.</a:t>
            </a:r>
            <a:endParaRPr lang="en-US" sz="1800" dirty="0" smtClean="0">
              <a:cs typeface="B Nazanin" pitchFamily="2" charset="-78"/>
            </a:endParaRP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algn="ctr" fontAlgn="auto">
              <a:spcAft>
                <a:spcPts val="0"/>
              </a:spcAft>
              <a:defRPr/>
            </a:pPr>
            <a:r>
              <a:rPr lang="fa-IR" sz="3300" dirty="0" smtClean="0">
                <a:solidFill>
                  <a:srgbClr val="FF0000"/>
                </a:solidFill>
                <a:cs typeface="B Titr" pitchFamily="2" charset="-78"/>
              </a:rPr>
              <a:t>معیار ها و راهکارهای برای پیش بینی</a:t>
            </a:r>
            <a:r>
              <a:rPr lang="en-US" dirty="0" smtClean="0"/>
              <a:t/>
            </a:r>
            <a:br>
              <a:rPr lang="en-US" dirty="0" smtClean="0"/>
            </a:br>
            <a:endParaRPr lang="en-US" dirty="0"/>
          </a:p>
        </p:txBody>
      </p:sp>
    </p:spTree>
    <p:extLst>
      <p:ext uri="{BB962C8B-B14F-4D97-AF65-F5344CB8AC3E}">
        <p14:creationId xmlns:p14="http://schemas.microsoft.com/office/powerpoint/2010/main" val="16444674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10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1000"/>
                                        <p:tgtEl>
                                          <p:spTgt spid="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10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10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10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1000"/>
                                        <p:tgtEl>
                                          <p:spTgt spid="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8" y="1071563"/>
            <a:ext cx="8820472" cy="4935537"/>
          </a:xfrm>
        </p:spPr>
        <p:txBody>
          <a:bodyPr>
            <a:normAutofit/>
          </a:bodyPr>
          <a:lstStyle/>
          <a:p>
            <a:pPr marL="365760" indent="-256032" algn="just" fontAlgn="auto">
              <a:lnSpc>
                <a:spcPct val="250000"/>
              </a:lnSpc>
              <a:spcAft>
                <a:spcPts val="0"/>
              </a:spcAft>
              <a:buFont typeface="Wingdings 3"/>
              <a:buNone/>
              <a:defRPr/>
            </a:pPr>
            <a:r>
              <a:rPr lang="fa-IR" sz="1800" dirty="0" smtClean="0">
                <a:cs typeface="B Nazanin" pitchFamily="2" charset="-78"/>
              </a:rPr>
              <a:t>1. تغییر هموراه خطی نیست.</a:t>
            </a:r>
            <a:endParaRPr lang="en-US" sz="1800" dirty="0" smtClean="0">
              <a:cs typeface="B Nazanin" pitchFamily="2" charset="-78"/>
            </a:endParaRPr>
          </a:p>
          <a:p>
            <a:pPr marL="365760" indent="-256032" algn="just" fontAlgn="auto">
              <a:lnSpc>
                <a:spcPct val="250000"/>
              </a:lnSpc>
              <a:spcAft>
                <a:spcPts val="0"/>
              </a:spcAft>
              <a:buFont typeface="Wingdings 3"/>
              <a:buNone/>
              <a:defRPr/>
            </a:pPr>
            <a:r>
              <a:rPr lang="fa-IR" sz="1800" dirty="0" smtClean="0">
                <a:cs typeface="B Nazanin" pitchFamily="2" charset="-78"/>
              </a:rPr>
              <a:t>2. شگفتی سازها مخل روند یابی هستند.( در شگفتی سازها درونداد و برونداد برابر و همسان نیستند).</a:t>
            </a:r>
            <a:endParaRPr lang="en-US" sz="1800" dirty="0" smtClean="0">
              <a:cs typeface="B Nazanin" pitchFamily="2" charset="-78"/>
            </a:endParaRPr>
          </a:p>
          <a:p>
            <a:pPr marL="365760" indent="-256032" algn="just" fontAlgn="auto">
              <a:lnSpc>
                <a:spcPct val="250000"/>
              </a:lnSpc>
              <a:spcAft>
                <a:spcPts val="0"/>
              </a:spcAft>
              <a:buFont typeface="Wingdings 3"/>
              <a:buNone/>
              <a:defRPr/>
            </a:pPr>
            <a:r>
              <a:rPr lang="fa-IR" sz="1800" dirty="0" smtClean="0">
                <a:cs typeface="B Nazanin" pitchFamily="2" charset="-78"/>
              </a:rPr>
              <a:t>3. نظریه آشوب، پیچیدگی، سامانه های باز، ادله هایی بر پیش بینی ناپذیری هستند.</a:t>
            </a:r>
            <a:endParaRPr lang="en-US" sz="1800" dirty="0" smtClean="0">
              <a:cs typeface="B Nazanin" pitchFamily="2" charset="-78"/>
            </a:endParaRPr>
          </a:p>
          <a:p>
            <a:pPr marL="169863" indent="-4763" algn="just" fontAlgn="auto">
              <a:lnSpc>
                <a:spcPct val="250000"/>
              </a:lnSpc>
              <a:spcAft>
                <a:spcPts val="0"/>
              </a:spcAft>
              <a:buFont typeface="Wingdings 3"/>
              <a:buNone/>
              <a:defRPr/>
            </a:pPr>
            <a:r>
              <a:rPr lang="fa-IR" sz="1800" dirty="0" smtClean="0">
                <a:cs typeface="B Nazanin" pitchFamily="2" charset="-78"/>
              </a:rPr>
              <a:t>نظریه کوانتوم در برابر فیزیک جزم اندیش کوانتومی و طیفی از احتمالات برای حالت های ذرات ریز اتمی قابل پیش بینی است، اما نمی توان رفتار قطعی و حتمی را برای آن ها پیش بینی کرد.</a:t>
            </a:r>
            <a:endParaRPr lang="en-US" sz="1800" dirty="0" smtClean="0">
              <a:cs typeface="B Nazanin" pitchFamily="2" charset="-78"/>
            </a:endParaRPr>
          </a:p>
          <a:p>
            <a:pPr marL="169863" indent="-4763" algn="just" fontAlgn="auto">
              <a:lnSpc>
                <a:spcPct val="250000"/>
              </a:lnSpc>
              <a:spcAft>
                <a:spcPts val="0"/>
              </a:spcAft>
              <a:buFont typeface="Wingdings 3"/>
              <a:buNone/>
              <a:defRPr/>
            </a:pPr>
            <a:r>
              <a:rPr lang="fa-IR" sz="1800" dirty="0" smtClean="0">
                <a:cs typeface="B Nazanin" pitchFamily="2" charset="-78"/>
              </a:rPr>
              <a:t>الکوهایی احتمالی برای تغییر غیرخطی و آشوبناک وجود دارد و در نتیجه برخی ویژگی های آینده را می توان پپش بینی کرد.</a:t>
            </a:r>
            <a:endParaRPr lang="en-US" sz="1800" dirty="0" smtClean="0">
              <a:cs typeface="B Nazanin" pitchFamily="2" charset="-78"/>
            </a:endParaRP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a:xfrm>
            <a:off x="457200" y="274638"/>
            <a:ext cx="8229600" cy="1011222"/>
          </a:xfrm>
        </p:spPr>
        <p:txBody>
          <a:bodyPr/>
          <a:lstStyle/>
          <a:p>
            <a:pPr algn="ctr" fontAlgn="auto">
              <a:spcAft>
                <a:spcPts val="0"/>
              </a:spcAft>
              <a:defRPr/>
            </a:pPr>
            <a:r>
              <a:rPr lang="fa-IR" sz="3000" dirty="0" smtClean="0">
                <a:solidFill>
                  <a:srgbClr val="FF0000"/>
                </a:solidFill>
                <a:cs typeface="B Titr" pitchFamily="2" charset="-78"/>
              </a:rPr>
              <a:t>نقد پیش بینی و برون یابی روند</a:t>
            </a:r>
            <a:r>
              <a:rPr lang="en-US" sz="3000" dirty="0" smtClean="0">
                <a:cs typeface="B Titr" pitchFamily="2" charset="-78"/>
              </a:rPr>
              <a:t/>
            </a:r>
            <a:br>
              <a:rPr lang="en-US" sz="3000" dirty="0" smtClean="0">
                <a:cs typeface="B Titr" pitchFamily="2" charset="-78"/>
              </a:rPr>
            </a:br>
            <a:endParaRPr lang="en-US" sz="3000" dirty="0">
              <a:cs typeface="B Titr" pitchFamily="2" charset="-78"/>
            </a:endParaRPr>
          </a:p>
        </p:txBody>
      </p:sp>
    </p:spTree>
    <p:extLst>
      <p:ext uri="{BB962C8B-B14F-4D97-AF65-F5344CB8AC3E}">
        <p14:creationId xmlns:p14="http://schemas.microsoft.com/office/powerpoint/2010/main" val="55297177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1000"/>
                                        <p:tgtEl>
                                          <p:spTgt spid="2">
                                            <p:txEl>
                                              <p:pRg st="0" end="0"/>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plus(in)">
                                      <p:cBhvr>
                                        <p:cTn id="10" dur="1000"/>
                                        <p:tgtEl>
                                          <p:spTgt spid="2">
                                            <p:txEl>
                                              <p:pRg st="1" end="1"/>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plus(in)">
                                      <p:cBhvr>
                                        <p:cTn id="13" dur="1000"/>
                                        <p:tgtEl>
                                          <p:spTgt spid="2">
                                            <p:txEl>
                                              <p:pRg st="2" end="2"/>
                                            </p:txEl>
                                          </p:spTgt>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plus(in)">
                                      <p:cBhvr>
                                        <p:cTn id="16" dur="1000"/>
                                        <p:tgtEl>
                                          <p:spTgt spid="2">
                                            <p:txEl>
                                              <p:pRg st="3" end="3"/>
                                            </p:txEl>
                                          </p:spTgt>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plus(in)">
                                      <p:cBhvr>
                                        <p:cTn id="1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1042988" y="692150"/>
            <a:ext cx="7024687" cy="1143000"/>
          </a:xfrm>
        </p:spPr>
        <p:txBody>
          <a:bodyPr/>
          <a:lstStyle/>
          <a:p>
            <a:pPr algn="ctr"/>
            <a:r>
              <a:rPr lang="fa-IR" sz="3200" smtClean="0">
                <a:solidFill>
                  <a:srgbClr val="FF0000"/>
                </a:solidFill>
                <a:cs typeface="B Titr" pitchFamily="2" charset="-78"/>
              </a:rPr>
              <a:t>آینده پژوهی تعبیری </a:t>
            </a:r>
            <a:r>
              <a:rPr lang="en-US" sz="3200" smtClean="0">
                <a:solidFill>
                  <a:srgbClr val="FF0000"/>
                </a:solidFill>
                <a:latin typeface="Times New Roman" pitchFamily="18" charset="0"/>
                <a:cs typeface="Times New Roman" pitchFamily="18" charset="0"/>
              </a:rPr>
              <a:t>(Interpretive F.S.)</a:t>
            </a:r>
          </a:p>
        </p:txBody>
      </p:sp>
      <p:sp>
        <p:nvSpPr>
          <p:cNvPr id="41987" name="Rectangle 3"/>
          <p:cNvSpPr>
            <a:spLocks noGrp="1" noChangeArrowheads="1"/>
          </p:cNvSpPr>
          <p:nvPr>
            <p:ph type="body" idx="1"/>
          </p:nvPr>
        </p:nvSpPr>
        <p:spPr>
          <a:xfrm>
            <a:off x="684213" y="2133600"/>
            <a:ext cx="7848600" cy="3724275"/>
          </a:xfrm>
        </p:spPr>
        <p:txBody>
          <a:bodyPr/>
          <a:lstStyle/>
          <a:p>
            <a:pPr>
              <a:lnSpc>
                <a:spcPct val="150000"/>
              </a:lnSpc>
            </a:pPr>
            <a:r>
              <a:rPr lang="fa-IR" sz="2800" smtClean="0">
                <a:cs typeface="B Mitra" pitchFamily="2" charset="-78"/>
              </a:rPr>
              <a:t>هدف پیش بینی نیست، بلکه کسب بصیرت است. </a:t>
            </a:r>
          </a:p>
          <a:p>
            <a:pPr>
              <a:lnSpc>
                <a:spcPct val="150000"/>
              </a:lnSpc>
            </a:pPr>
            <a:r>
              <a:rPr lang="fa-IR" sz="2800" smtClean="0">
                <a:cs typeface="B Mitra" pitchFamily="2" charset="-78"/>
              </a:rPr>
              <a:t>حقیقت نسبی فرض می شود.</a:t>
            </a:r>
          </a:p>
          <a:p>
            <a:pPr>
              <a:lnSpc>
                <a:spcPct val="150000"/>
              </a:lnSpc>
            </a:pPr>
            <a:r>
              <a:rPr lang="fa-IR" sz="2800" smtClean="0">
                <a:cs typeface="B Mitra" pitchFamily="2" charset="-78"/>
              </a:rPr>
              <a:t>از راه مقایسه تصاویر گوناگون ملی، قومی، فردی از آینده درباره ی آینده به بصیرت می رسیم.</a:t>
            </a:r>
          </a:p>
          <a:p>
            <a:pPr>
              <a:lnSpc>
                <a:spcPct val="150000"/>
              </a:lnSpc>
            </a:pPr>
            <a:r>
              <a:rPr lang="fa-IR" sz="2800" smtClean="0">
                <a:cs typeface="B Mitra" pitchFamily="2" charset="-78"/>
              </a:rPr>
              <a:t>کم تر فنی است، اسطوره شناسی، اهمیتی مانند ریاضیات دارد.</a:t>
            </a:r>
            <a:endParaRPr lang="en-US" sz="2800" smtClean="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1116013" y="620713"/>
            <a:ext cx="7024687" cy="1143000"/>
          </a:xfrm>
        </p:spPr>
        <p:txBody>
          <a:bodyPr/>
          <a:lstStyle/>
          <a:p>
            <a:pPr algn="ctr"/>
            <a:r>
              <a:rPr lang="fa-IR" sz="3600" smtClean="0">
                <a:solidFill>
                  <a:srgbClr val="FF0000"/>
                </a:solidFill>
                <a:cs typeface="B Titr" pitchFamily="2" charset="-78"/>
              </a:rPr>
              <a:t>آینده پژوهی نقادانه</a:t>
            </a:r>
            <a:r>
              <a:rPr lang="fa-IR" sz="3600" smtClean="0">
                <a:solidFill>
                  <a:srgbClr val="FF0000"/>
                </a:solidFill>
                <a:latin typeface="Times New Roman" pitchFamily="18" charset="0"/>
                <a:cs typeface="Times New Roman" pitchFamily="18" charset="0"/>
              </a:rPr>
              <a:t> </a:t>
            </a:r>
            <a:r>
              <a:rPr lang="en-US" sz="3600" smtClean="0">
                <a:solidFill>
                  <a:srgbClr val="FF0000"/>
                </a:solidFill>
                <a:latin typeface="Times New Roman" pitchFamily="18" charset="0"/>
                <a:cs typeface="Times New Roman" pitchFamily="18" charset="0"/>
              </a:rPr>
              <a:t>(Critical F.S.)</a:t>
            </a:r>
          </a:p>
        </p:txBody>
      </p:sp>
      <p:sp>
        <p:nvSpPr>
          <p:cNvPr id="30723" name="Rectangle 3"/>
          <p:cNvSpPr>
            <a:spLocks noGrp="1" noChangeArrowheads="1"/>
          </p:cNvSpPr>
          <p:nvPr>
            <p:ph type="body" idx="1"/>
          </p:nvPr>
        </p:nvSpPr>
        <p:spPr>
          <a:xfrm>
            <a:off x="838200" y="1989138"/>
            <a:ext cx="7924800" cy="4487862"/>
          </a:xfrm>
        </p:spPr>
        <p:txBody>
          <a:bodyPr>
            <a:normAutofit/>
          </a:bodyPr>
          <a:lstStyle/>
          <a:p>
            <a:pPr>
              <a:lnSpc>
                <a:spcPct val="150000"/>
              </a:lnSpc>
              <a:defRPr/>
            </a:pPr>
            <a:r>
              <a:rPr lang="fa-IR" sz="2800" dirty="0">
                <a:cs typeface="B Mitra" pitchFamily="2" charset="-78"/>
              </a:rPr>
              <a:t>هدف آن پیش بینی یا مقایسه نیست. </a:t>
            </a:r>
          </a:p>
          <a:p>
            <a:pPr>
              <a:lnSpc>
                <a:spcPct val="150000"/>
              </a:lnSpc>
              <a:defRPr/>
            </a:pPr>
            <a:r>
              <a:rPr lang="fa-IR" sz="2800" dirty="0">
                <a:cs typeface="B Mitra" pitchFamily="2" charset="-78"/>
              </a:rPr>
              <a:t>تلاش برای یافتن عوامل مساله ساز در توصیف آینده (برای مثال، پیش بینی روند جمعیتی بررسی نمی شود، بلکه چگونگی دخالت عامل جمعیت در گفتمان بررسی می شود). </a:t>
            </a:r>
          </a:p>
          <a:p>
            <a:pPr>
              <a:lnSpc>
                <a:spcPct val="150000"/>
              </a:lnSpc>
              <a:defRPr/>
            </a:pPr>
            <a:r>
              <a:rPr lang="fa-IR" sz="2800" dirty="0">
                <a:cs typeface="B Mitra" pitchFamily="2" charset="-78"/>
              </a:rPr>
              <a:t>برهم زدن روابط کنونی قدرت از طریق مساله سازی و طرح سناریوهای تقابلی است. </a:t>
            </a:r>
          </a:p>
          <a:p>
            <a:pPr>
              <a:lnSpc>
                <a:spcPct val="150000"/>
              </a:lnSpc>
              <a:defRPr/>
            </a:pPr>
            <a:r>
              <a:rPr lang="fa-IR" sz="2800" dirty="0">
                <a:cs typeface="B Mitra" pitchFamily="2" charset="-78"/>
              </a:rPr>
              <a:t>تبدیل مسایل کلی به مسایل خاص از راه تبارشناسی استدلالی</a:t>
            </a:r>
            <a:endParaRPr lang="en-US" sz="2800" dirty="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611188" y="981075"/>
            <a:ext cx="7848600" cy="990600"/>
          </a:xfrm>
        </p:spPr>
        <p:txBody>
          <a:bodyPr/>
          <a:lstStyle/>
          <a:p>
            <a:pPr algn="ctr"/>
            <a:r>
              <a:rPr lang="fa-IR" sz="2800" smtClean="0">
                <a:solidFill>
                  <a:srgbClr val="FF0000"/>
                </a:solidFill>
                <a:cs typeface="B Titr" pitchFamily="2" charset="-78"/>
              </a:rPr>
              <a:t>آینده پژوهی مبتنی بر یادگیری حین عمل برآوردی</a:t>
            </a:r>
            <a:br>
              <a:rPr lang="fa-IR" sz="2800" smtClean="0">
                <a:solidFill>
                  <a:srgbClr val="FF0000"/>
                </a:solidFill>
                <a:cs typeface="B Titr" pitchFamily="2" charset="-78"/>
              </a:rPr>
            </a:br>
            <a:r>
              <a:rPr lang="en-US" sz="2800" smtClean="0">
                <a:solidFill>
                  <a:srgbClr val="FF0000"/>
                </a:solidFill>
                <a:latin typeface="Times New Roman" pitchFamily="18" charset="0"/>
                <a:cs typeface="Times New Roman" pitchFamily="18" charset="0"/>
              </a:rPr>
              <a:t>(Anticipatory Action Learning)</a:t>
            </a:r>
          </a:p>
        </p:txBody>
      </p:sp>
      <p:sp>
        <p:nvSpPr>
          <p:cNvPr id="44035" name="Rectangle 3"/>
          <p:cNvSpPr>
            <a:spLocks noGrp="1" noChangeArrowheads="1"/>
          </p:cNvSpPr>
          <p:nvPr>
            <p:ph type="body" idx="1"/>
          </p:nvPr>
        </p:nvSpPr>
        <p:spPr>
          <a:xfrm>
            <a:off x="684213" y="2205038"/>
            <a:ext cx="7775575" cy="3200400"/>
          </a:xfrm>
        </p:spPr>
        <p:txBody>
          <a:bodyPr/>
          <a:lstStyle/>
          <a:p>
            <a:pPr>
              <a:lnSpc>
                <a:spcPct val="150000"/>
              </a:lnSpc>
            </a:pPr>
            <a:r>
              <a:rPr lang="fa-IR" sz="2800" smtClean="0">
                <a:cs typeface="B Mitra" pitchFamily="2" charset="-78"/>
              </a:rPr>
              <a:t>برآوردهای ممکن، محتمل و مرجح آینده بر پایه دسته بندی ذی نفعان </a:t>
            </a:r>
          </a:p>
          <a:p>
            <a:pPr>
              <a:lnSpc>
                <a:spcPct val="150000"/>
              </a:lnSpc>
            </a:pPr>
            <a:r>
              <a:rPr lang="fa-IR" sz="2800" smtClean="0">
                <a:cs typeface="B Mitra" pitchFamily="2" charset="-78"/>
              </a:rPr>
              <a:t>پیش بینی یا چشم انداز بی نقص وجود ندارد و آینده پیوسته هدف پرسش قرار می گیرد. </a:t>
            </a:r>
            <a:endParaRPr lang="en-US" sz="2800" smtClean="0">
              <a:cs typeface="B Mitra" pitchFamily="2" charset="-78"/>
            </a:endParaRPr>
          </a:p>
        </p:txBody>
      </p:sp>
    </p:spTree>
  </p:cSld>
  <p:clrMapOvr>
    <a:masterClrMapping/>
  </p:clrMapOvr>
  <p:transition>
    <p:comb/>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16013" y="765175"/>
            <a:ext cx="7024687" cy="566738"/>
          </a:xfrm>
        </p:spPr>
        <p:txBody>
          <a:bodyPr>
            <a:normAutofit fontScale="90000"/>
          </a:bodyPr>
          <a:lstStyle/>
          <a:p>
            <a:pPr algn="ctr">
              <a:defRPr/>
            </a:pPr>
            <a:r>
              <a:rPr lang="fa-IR" sz="3600" b="1" dirty="0" smtClean="0">
                <a:solidFill>
                  <a:srgbClr val="FF0000"/>
                </a:solidFill>
                <a:cs typeface="B Titr" pitchFamily="2" charset="-78"/>
              </a:rPr>
              <a:t> آینده آینده‌‌پژوهی</a:t>
            </a:r>
            <a:endParaRPr lang="fa-IR" sz="3600" dirty="0" smtClean="0">
              <a:solidFill>
                <a:srgbClr val="FF0000"/>
              </a:solidFill>
              <a:cs typeface="B Titr" pitchFamily="2" charset="-78"/>
            </a:endParaRPr>
          </a:p>
        </p:txBody>
      </p:sp>
      <p:sp>
        <p:nvSpPr>
          <p:cNvPr id="45059" name="Content Placeholder 2"/>
          <p:cNvSpPr>
            <a:spLocks noGrp="1"/>
          </p:cNvSpPr>
          <p:nvPr>
            <p:ph idx="1"/>
          </p:nvPr>
        </p:nvSpPr>
        <p:spPr>
          <a:xfrm>
            <a:off x="611188" y="1341438"/>
            <a:ext cx="7848600" cy="4491037"/>
          </a:xfrm>
        </p:spPr>
        <p:txBody>
          <a:bodyPr/>
          <a:lstStyle/>
          <a:p>
            <a:pPr>
              <a:lnSpc>
                <a:spcPct val="150000"/>
              </a:lnSpc>
              <a:buFontTx/>
              <a:buNone/>
            </a:pPr>
            <a:r>
              <a:rPr lang="ar-SA" smtClean="0">
                <a:cs typeface="B Nazanin" pitchFamily="2" charset="-78"/>
              </a:rPr>
              <a:t>آینده‌پژوهی احتمالاً در پنج حوزه تکامل می‌یابد که عبارتند از:</a:t>
            </a:r>
            <a:endParaRPr lang="en-US" smtClean="0">
              <a:cs typeface="B Nazanin" pitchFamily="2" charset="-78"/>
            </a:endParaRPr>
          </a:p>
          <a:p>
            <a:pPr>
              <a:lnSpc>
                <a:spcPct val="150000"/>
              </a:lnSpc>
              <a:buFontTx/>
              <a:buAutoNum type="arabicPeriod"/>
            </a:pPr>
            <a:r>
              <a:rPr lang="ar-SA" smtClean="0">
                <a:cs typeface="B Nazanin" pitchFamily="2" charset="-78"/>
              </a:rPr>
              <a:t>پیش‌نگری</a:t>
            </a:r>
            <a:r>
              <a:rPr lang="fa-IR" smtClean="0">
                <a:cs typeface="B Nazanin" pitchFamily="2" charset="-78"/>
              </a:rPr>
              <a:t> به</a:t>
            </a:r>
            <a:r>
              <a:rPr lang="ar-SA" smtClean="0">
                <a:cs typeface="B Nazanin" pitchFamily="2" charset="-78"/>
              </a:rPr>
              <a:t> یادگیری حین عمل برآوردی.</a:t>
            </a:r>
            <a:endParaRPr lang="en-US" smtClean="0">
              <a:cs typeface="B Nazanin" pitchFamily="2" charset="-78"/>
            </a:endParaRPr>
          </a:p>
          <a:p>
            <a:pPr>
              <a:lnSpc>
                <a:spcPct val="150000"/>
              </a:lnSpc>
              <a:buFontTx/>
              <a:buAutoNum type="arabicPeriod"/>
            </a:pPr>
            <a:r>
              <a:rPr lang="ar-SA" smtClean="0">
                <a:cs typeface="B Nazanin" pitchFamily="2" charset="-78"/>
              </a:rPr>
              <a:t>تقلیل‌گرا به پیچیده.</a:t>
            </a:r>
            <a:endParaRPr lang="en-US" smtClean="0">
              <a:cs typeface="B Nazanin" pitchFamily="2" charset="-78"/>
            </a:endParaRPr>
          </a:p>
          <a:p>
            <a:pPr>
              <a:lnSpc>
                <a:spcPct val="150000"/>
              </a:lnSpc>
              <a:buFontTx/>
              <a:buAutoNum type="arabicPeriod"/>
            </a:pPr>
            <a:r>
              <a:rPr lang="ar-SA" smtClean="0">
                <a:cs typeface="B Nazanin" pitchFamily="2" charset="-78"/>
              </a:rPr>
              <a:t>افقی به عمودی.</a:t>
            </a:r>
            <a:endParaRPr lang="en-US" smtClean="0">
              <a:cs typeface="B Nazanin" pitchFamily="2" charset="-78"/>
            </a:endParaRPr>
          </a:p>
          <a:p>
            <a:pPr>
              <a:lnSpc>
                <a:spcPct val="150000"/>
              </a:lnSpc>
              <a:buFontTx/>
              <a:buAutoNum type="arabicPeriod"/>
            </a:pPr>
            <a:r>
              <a:rPr lang="ar-SA" smtClean="0">
                <a:cs typeface="B Nazanin" pitchFamily="2" charset="-78"/>
              </a:rPr>
              <a:t>تحقیق تجربه‌گرای کوتاه‌مدت به تاریخ بلندمدت از جمله روایت‌های بزرگ.</a:t>
            </a:r>
            <a:endParaRPr lang="en-US" smtClean="0">
              <a:cs typeface="B Nazanin" pitchFamily="2" charset="-78"/>
            </a:endParaRPr>
          </a:p>
          <a:p>
            <a:pPr>
              <a:lnSpc>
                <a:spcPct val="150000"/>
              </a:lnSpc>
              <a:buFontTx/>
              <a:buAutoNum type="arabicPeriod"/>
            </a:pPr>
            <a:r>
              <a:rPr lang="ar-SA" smtClean="0">
                <a:cs typeface="B Nazanin" pitchFamily="2" charset="-78"/>
              </a:rPr>
              <a:t>تحول سناریو به آینده‌پژوهی اخلاقی</a:t>
            </a:r>
            <a:endParaRPr lang="fa-IR" smtClean="0">
              <a:cs typeface="B Nazanin" pitchFamily="2" charset="-78"/>
            </a:endParaRPr>
          </a:p>
        </p:txBody>
      </p:sp>
    </p:spTree>
  </p:cSld>
  <p:clrMapOvr>
    <a:masterClrMapping/>
  </p:clrMapOvr>
  <p:transition>
    <p:comb/>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hlinkClick r:id="rId3" action="ppaction://hlinkfile" highlightClick="1"/>
            <a:hlinkHover r:id="" action="ppaction://noaction" highlightClick="1"/>
          </p:cNvPr>
          <p:cNvSpPr>
            <a:spLocks noChangeArrowheads="1"/>
          </p:cNvSpPr>
          <p:nvPr/>
        </p:nvSpPr>
        <p:spPr bwMode="auto">
          <a:xfrm>
            <a:off x="1428750" y="1082675"/>
            <a:ext cx="6480175" cy="852488"/>
          </a:xfrm>
          <a:prstGeom prst="rect">
            <a:avLst/>
          </a:prstGeom>
          <a:noFill/>
          <a:ln w="9525">
            <a:noFill/>
            <a:miter lim="800000"/>
            <a:headEnd/>
            <a:tailEnd/>
          </a:ln>
        </p:spPr>
        <p:txBody>
          <a:bodyPr>
            <a:spAutoFit/>
          </a:bodyPr>
          <a:lstStyle/>
          <a:p>
            <a:pPr algn="ctr">
              <a:lnSpc>
                <a:spcPct val="130000"/>
              </a:lnSpc>
            </a:pPr>
            <a:r>
              <a:rPr lang="fa-IR" sz="3800">
                <a:solidFill>
                  <a:srgbClr val="FF0000"/>
                </a:solidFill>
                <a:latin typeface="Times New Roman" pitchFamily="18" charset="0"/>
                <a:cs typeface="Titr" pitchFamily="2" charset="-78"/>
              </a:rPr>
              <a:t>معيارهاي اساسي اقدام هوشمندانه</a:t>
            </a:r>
            <a:endParaRPr lang="fa-IR" sz="1700">
              <a:solidFill>
                <a:srgbClr val="FF0000"/>
              </a:solidFill>
              <a:latin typeface="Times New Roman" pitchFamily="18" charset="0"/>
              <a:cs typeface="Titr" pitchFamily="2" charset="-78"/>
            </a:endParaRPr>
          </a:p>
        </p:txBody>
      </p:sp>
      <p:sp>
        <p:nvSpPr>
          <p:cNvPr id="335877" name="Text Box 5"/>
          <p:cNvSpPr txBox="1">
            <a:spLocks noChangeArrowheads="1"/>
          </p:cNvSpPr>
          <p:nvPr/>
        </p:nvSpPr>
        <p:spPr bwMode="auto">
          <a:xfrm>
            <a:off x="395288" y="1412875"/>
            <a:ext cx="8424862" cy="4130675"/>
          </a:xfrm>
          <a:prstGeom prst="rect">
            <a:avLst/>
          </a:prstGeom>
          <a:noFill/>
          <a:ln w="9525">
            <a:noFill/>
            <a:miter lim="800000"/>
            <a:headEnd/>
            <a:tailEnd/>
          </a:ln>
          <a:effectLst/>
        </p:spPr>
        <p:txBody>
          <a:bodyPr>
            <a:spAutoFit/>
          </a:bodyPr>
          <a:lstStyle/>
          <a:p>
            <a:pPr algn="just">
              <a:lnSpc>
                <a:spcPct val="200000"/>
              </a:lnSpc>
              <a:defRPr/>
            </a:pPr>
            <a:endParaRPr lang="fa-IR" sz="2000" dirty="0">
              <a:latin typeface="Times New Roman" pitchFamily="18" charset="0"/>
              <a:cs typeface="B Mitra" pitchFamily="2" charset="-78"/>
            </a:endParaRPr>
          </a:p>
          <a:p>
            <a:pPr algn="just">
              <a:lnSpc>
                <a:spcPct val="250000"/>
              </a:lnSpc>
              <a:defRPr/>
            </a:pPr>
            <a:r>
              <a:rPr lang="fa-IR" sz="3000" dirty="0">
                <a:latin typeface="Times New Roman" pitchFamily="18" charset="0"/>
                <a:cs typeface="B Mitra" pitchFamily="2" charset="-78"/>
              </a:rPr>
              <a:t>ـ روش </a:t>
            </a:r>
            <a:r>
              <a:rPr lang="en-US" sz="3000" dirty="0">
                <a:latin typeface="Times New Roman" pitchFamily="18" charset="0"/>
                <a:cs typeface="B Mitra" pitchFamily="2" charset="-78"/>
              </a:rPr>
              <a:t>OODA</a:t>
            </a:r>
            <a:endParaRPr lang="fa-IR" sz="3000" dirty="0">
              <a:latin typeface="Times New Roman" pitchFamily="18" charset="0"/>
              <a:cs typeface="B Mitra" pitchFamily="2" charset="-78"/>
            </a:endParaRPr>
          </a:p>
          <a:p>
            <a:pPr algn="just">
              <a:lnSpc>
                <a:spcPct val="250000"/>
              </a:lnSpc>
              <a:defRPr/>
            </a:pPr>
            <a:r>
              <a:rPr lang="fa-IR" sz="3000" dirty="0">
                <a:latin typeface="Times New Roman" pitchFamily="18" charset="0"/>
                <a:cs typeface="B Mitra" pitchFamily="2" charset="-78"/>
              </a:rPr>
              <a:t>ـ اريك هارتمان: قانون من در نبرد هوايي اين است: هر كس زودتر دشمن را ديد، نيمي از راه پيروزي را طي كرده است.</a:t>
            </a:r>
            <a:endParaRPr lang="fa-IR" sz="2600" i="1" dirty="0">
              <a:effectLst>
                <a:outerShdw blurRad="38100" dist="38100" dir="2700000" algn="tl">
                  <a:srgbClr val="000000"/>
                </a:outerShdw>
              </a:effectLst>
              <a:latin typeface="Times New Roman" pitchFamily="18" charset="0"/>
              <a:cs typeface="B Mitra"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5877"/>
                                        </p:tgtEl>
                                        <p:attrNameLst>
                                          <p:attrName>style.visibility</p:attrName>
                                        </p:attrNameLst>
                                      </p:cBhvr>
                                      <p:to>
                                        <p:strVal val="visible"/>
                                      </p:to>
                                    </p:set>
                                    <p:anim calcmode="lin" valueType="num">
                                      <p:cBhvr additive="base">
                                        <p:cTn id="7" dur="500" fill="hold"/>
                                        <p:tgtEl>
                                          <p:spTgt spid="335877"/>
                                        </p:tgtEl>
                                        <p:attrNameLst>
                                          <p:attrName>ppt_x</p:attrName>
                                        </p:attrNameLst>
                                      </p:cBhvr>
                                      <p:tavLst>
                                        <p:tav tm="0">
                                          <p:val>
                                            <p:strVal val="0-#ppt_w/2"/>
                                          </p:val>
                                        </p:tav>
                                        <p:tav tm="100000">
                                          <p:val>
                                            <p:strVal val="#ppt_x"/>
                                          </p:val>
                                        </p:tav>
                                      </p:tavLst>
                                    </p:anim>
                                    <p:anim calcmode="lin" valueType="num">
                                      <p:cBhvr additive="base">
                                        <p:cTn id="8" dur="500" fill="hold"/>
                                        <p:tgtEl>
                                          <p:spTgt spid="3358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0" y="-26988"/>
            <a:ext cx="8229600" cy="1152526"/>
          </a:xfrm>
        </p:spPr>
        <p:txBody>
          <a:bodyPr/>
          <a:lstStyle/>
          <a:p>
            <a:pPr algn="ctr" eaLnBrk="1" hangingPunct="1"/>
            <a:r>
              <a:rPr lang="fa-IR" sz="3600" smtClean="0">
                <a:solidFill>
                  <a:srgbClr val="FF0000"/>
                </a:solidFill>
                <a:cs typeface="Titr" pitchFamily="2" charset="-78"/>
              </a:rPr>
              <a:t>ضرورت آينده</a:t>
            </a:r>
            <a:r>
              <a:rPr lang="fa-IR" sz="3600" smtClean="0">
                <a:solidFill>
                  <a:srgbClr val="FF0000"/>
                </a:solidFill>
              </a:rPr>
              <a:t>‌</a:t>
            </a:r>
            <a:r>
              <a:rPr lang="fa-IR" sz="3600" smtClean="0">
                <a:solidFill>
                  <a:srgbClr val="FF0000"/>
                </a:solidFill>
                <a:cs typeface="Titr" pitchFamily="2" charset="-78"/>
              </a:rPr>
              <a:t>انديشي</a:t>
            </a:r>
            <a:endParaRPr lang="en-US" sz="3600" smtClean="0">
              <a:solidFill>
                <a:srgbClr val="FF0000"/>
              </a:solidFill>
              <a:cs typeface="Titr" pitchFamily="2" charset="-78"/>
            </a:endParaRPr>
          </a:p>
        </p:txBody>
      </p:sp>
      <p:sp>
        <p:nvSpPr>
          <p:cNvPr id="447491" name="Rectangle 3"/>
          <p:cNvSpPr>
            <a:spLocks noGrp="1" noChangeArrowheads="1"/>
          </p:cNvSpPr>
          <p:nvPr>
            <p:ph type="body" idx="4294967295"/>
          </p:nvPr>
        </p:nvSpPr>
        <p:spPr>
          <a:xfrm>
            <a:off x="414338" y="5589588"/>
            <a:ext cx="8229600" cy="1079500"/>
          </a:xfrm>
        </p:spPr>
        <p:txBody>
          <a:bodyPr>
            <a:normAutofit/>
          </a:bodyPr>
          <a:lstStyle/>
          <a:p>
            <a:pPr marL="274320" indent="-274320" algn="ctr" eaLnBrk="1" fontAlgn="auto" hangingPunct="1">
              <a:spcAft>
                <a:spcPts val="0"/>
              </a:spcAft>
              <a:buClr>
                <a:schemeClr val="accent3"/>
              </a:buClr>
              <a:buFontTx/>
              <a:buNone/>
              <a:defRPr/>
            </a:pPr>
            <a:r>
              <a:rPr lang="fa-IR" sz="2800" dirty="0">
                <a:ea typeface="+mn-ea"/>
                <a:cs typeface="B Nazanin" pitchFamily="2" charset="-78"/>
              </a:rPr>
              <a:t>اغلب نيازهاي ما براي تصميم‌گيري بهتر، امروز خارج از حوزه درك ما است و حتا نمي‌دانيم اين نيازها چيست.</a:t>
            </a:r>
            <a:endParaRPr lang="en-US" sz="2800" dirty="0">
              <a:ea typeface="+mn-ea"/>
              <a:cs typeface="B Nazanin" pitchFamily="2" charset="-78"/>
            </a:endParaRPr>
          </a:p>
        </p:txBody>
      </p:sp>
      <p:pic>
        <p:nvPicPr>
          <p:cNvPr id="47108" name="Picture 2"/>
          <p:cNvPicPr>
            <a:picLocks noChangeAspect="1" noChangeArrowheads="1"/>
          </p:cNvPicPr>
          <p:nvPr/>
        </p:nvPicPr>
        <p:blipFill>
          <a:blip r:embed="rId3" cstate="print"/>
          <a:srcRect/>
          <a:stretch>
            <a:fillRect/>
          </a:stretch>
        </p:blipFill>
        <p:spPr bwMode="auto">
          <a:xfrm>
            <a:off x="3708400" y="1268413"/>
            <a:ext cx="4495800" cy="4200525"/>
          </a:xfrm>
          <a:prstGeom prst="rect">
            <a:avLst/>
          </a:prstGeom>
          <a:noFill/>
          <a:ln w="9525">
            <a:noFill/>
            <a:miter lim="800000"/>
            <a:headEnd/>
            <a:tailEnd/>
          </a:ln>
        </p:spPr>
      </p:pic>
      <p:sp>
        <p:nvSpPr>
          <p:cNvPr id="47109" name="Rectangle 8"/>
          <p:cNvSpPr>
            <a:spLocks noChangeArrowheads="1"/>
          </p:cNvSpPr>
          <p:nvPr/>
        </p:nvSpPr>
        <p:spPr bwMode="auto">
          <a:xfrm>
            <a:off x="2916238" y="2636838"/>
            <a:ext cx="2735262" cy="369887"/>
          </a:xfrm>
          <a:prstGeom prst="rect">
            <a:avLst/>
          </a:prstGeom>
          <a:solidFill>
            <a:srgbClr val="FFFFFF"/>
          </a:solidFill>
          <a:ln w="9525">
            <a:noFill/>
            <a:miter lim="800000"/>
            <a:headEnd/>
            <a:tailEnd/>
          </a:ln>
        </p:spPr>
        <p:txBody>
          <a:bodyPr anchor="ctr">
            <a:spAutoFit/>
          </a:bodyPr>
          <a:lstStyle/>
          <a:p>
            <a:endParaRPr lang="en-US">
              <a:solidFill>
                <a:srgbClr val="002060"/>
              </a:solidFill>
              <a:cs typeface="B Nazanin" pitchFamily="2" charset="-78"/>
            </a:endParaRPr>
          </a:p>
        </p:txBody>
      </p:sp>
      <p:sp>
        <p:nvSpPr>
          <p:cNvPr id="47110" name="Text Box 6"/>
          <p:cNvSpPr txBox="1">
            <a:spLocks noChangeArrowheads="1"/>
          </p:cNvSpPr>
          <p:nvPr/>
        </p:nvSpPr>
        <p:spPr bwMode="auto">
          <a:xfrm>
            <a:off x="3184525" y="2636838"/>
            <a:ext cx="2971800" cy="369887"/>
          </a:xfrm>
          <a:prstGeom prst="rect">
            <a:avLst/>
          </a:prstGeom>
          <a:noFill/>
          <a:ln w="9525" algn="ctr">
            <a:noFill/>
            <a:miter lim="800000"/>
            <a:headEnd/>
            <a:tailEnd/>
          </a:ln>
        </p:spPr>
        <p:txBody>
          <a:bodyPr>
            <a:spAutoFit/>
          </a:bodyPr>
          <a:lstStyle/>
          <a:p>
            <a:pPr algn="l" rtl="0">
              <a:spcBef>
                <a:spcPct val="50000"/>
              </a:spcBef>
            </a:pPr>
            <a:r>
              <a:rPr lang="fa-IR" b="1">
                <a:solidFill>
                  <a:srgbClr val="002060"/>
                </a:solidFill>
                <a:latin typeface="Calibri" pitchFamily="34" charset="0"/>
                <a:cs typeface="B Nazanin" pitchFamily="2" charset="-78"/>
              </a:rPr>
              <a:t>آنچه نمی دانیم که نمی دانیم</a:t>
            </a:r>
            <a:endParaRPr lang="en-US" b="1">
              <a:solidFill>
                <a:srgbClr val="002060"/>
              </a:solidFill>
              <a:latin typeface="Calibri" pitchFamily="34" charset="0"/>
              <a:cs typeface="B Nazanin" pitchFamily="2" charset="-78"/>
            </a:endParaRPr>
          </a:p>
        </p:txBody>
      </p:sp>
      <p:sp>
        <p:nvSpPr>
          <p:cNvPr id="47111" name="Rectangle 9"/>
          <p:cNvSpPr>
            <a:spLocks noChangeArrowheads="1"/>
          </p:cNvSpPr>
          <p:nvPr/>
        </p:nvSpPr>
        <p:spPr bwMode="auto">
          <a:xfrm>
            <a:off x="7019925" y="2960688"/>
            <a:ext cx="1504950" cy="368300"/>
          </a:xfrm>
          <a:prstGeom prst="rect">
            <a:avLst/>
          </a:prstGeom>
          <a:solidFill>
            <a:srgbClr val="FFFFFF"/>
          </a:solidFill>
          <a:ln w="9525">
            <a:noFill/>
            <a:miter lim="800000"/>
            <a:headEnd/>
            <a:tailEnd/>
          </a:ln>
        </p:spPr>
        <p:txBody>
          <a:bodyPr anchor="ctr">
            <a:spAutoFit/>
          </a:bodyPr>
          <a:lstStyle/>
          <a:p>
            <a:endParaRPr lang="en-US"/>
          </a:p>
        </p:txBody>
      </p:sp>
      <p:sp>
        <p:nvSpPr>
          <p:cNvPr id="47112" name="Text Box 5"/>
          <p:cNvSpPr txBox="1">
            <a:spLocks noChangeArrowheads="1"/>
          </p:cNvSpPr>
          <p:nvPr/>
        </p:nvSpPr>
        <p:spPr bwMode="auto">
          <a:xfrm>
            <a:off x="6156325" y="2916238"/>
            <a:ext cx="2987675" cy="369887"/>
          </a:xfrm>
          <a:prstGeom prst="rect">
            <a:avLst/>
          </a:prstGeom>
          <a:noFill/>
          <a:ln w="9525" algn="ctr">
            <a:noFill/>
            <a:miter lim="800000"/>
            <a:headEnd/>
            <a:tailEnd/>
          </a:ln>
        </p:spPr>
        <p:txBody>
          <a:bodyPr>
            <a:spAutoFit/>
          </a:bodyPr>
          <a:lstStyle/>
          <a:p>
            <a:pPr rtl="0">
              <a:spcBef>
                <a:spcPct val="50000"/>
              </a:spcBef>
            </a:pPr>
            <a:r>
              <a:rPr lang="fa-IR" b="1">
                <a:solidFill>
                  <a:srgbClr val="002060"/>
                </a:solidFill>
                <a:latin typeface="Calibri" pitchFamily="34" charset="0"/>
                <a:cs typeface="B Nazanin" pitchFamily="2" charset="-78"/>
              </a:rPr>
              <a:t>آنچه می دانیم که نمی دانیم</a:t>
            </a:r>
            <a:endParaRPr lang="en-US" b="1">
              <a:solidFill>
                <a:srgbClr val="002060"/>
              </a:solidFill>
              <a:latin typeface="Calibri" pitchFamily="34" charset="0"/>
              <a:cs typeface="B Nazanin" pitchFamily="2" charset="-78"/>
            </a:endParaRPr>
          </a:p>
        </p:txBody>
      </p:sp>
      <p:sp>
        <p:nvSpPr>
          <p:cNvPr id="47113" name="Rectangle 10"/>
          <p:cNvSpPr>
            <a:spLocks noChangeArrowheads="1"/>
          </p:cNvSpPr>
          <p:nvPr/>
        </p:nvSpPr>
        <p:spPr bwMode="auto">
          <a:xfrm>
            <a:off x="7308850" y="3900488"/>
            <a:ext cx="1079500" cy="369887"/>
          </a:xfrm>
          <a:prstGeom prst="rect">
            <a:avLst/>
          </a:prstGeom>
          <a:solidFill>
            <a:srgbClr val="FFFFFF"/>
          </a:solidFill>
          <a:ln w="9525">
            <a:noFill/>
            <a:miter lim="800000"/>
            <a:headEnd/>
            <a:tailEnd/>
          </a:ln>
        </p:spPr>
        <p:txBody>
          <a:bodyPr anchor="ctr">
            <a:spAutoFit/>
          </a:bodyPr>
          <a:lstStyle/>
          <a:p>
            <a:endParaRPr lang="en-US"/>
          </a:p>
        </p:txBody>
      </p:sp>
      <p:sp>
        <p:nvSpPr>
          <p:cNvPr id="47114" name="Text Box 4"/>
          <p:cNvSpPr txBox="1">
            <a:spLocks noChangeArrowheads="1"/>
          </p:cNvSpPr>
          <p:nvPr/>
        </p:nvSpPr>
        <p:spPr bwMode="auto">
          <a:xfrm>
            <a:off x="7186613" y="3854450"/>
            <a:ext cx="1346200" cy="369888"/>
          </a:xfrm>
          <a:prstGeom prst="rect">
            <a:avLst/>
          </a:prstGeom>
          <a:noFill/>
          <a:ln w="9525" algn="ctr">
            <a:noFill/>
            <a:miter lim="800000"/>
            <a:headEnd/>
            <a:tailEnd/>
          </a:ln>
        </p:spPr>
        <p:txBody>
          <a:bodyPr>
            <a:spAutoFit/>
          </a:bodyPr>
          <a:lstStyle/>
          <a:p>
            <a:pPr algn="l" rtl="0">
              <a:spcBef>
                <a:spcPct val="50000"/>
              </a:spcBef>
            </a:pPr>
            <a:r>
              <a:rPr lang="fa-IR" b="1">
                <a:solidFill>
                  <a:srgbClr val="002060"/>
                </a:solidFill>
                <a:latin typeface="Calibri" pitchFamily="34" charset="0"/>
                <a:cs typeface="B Nazanin" pitchFamily="2" charset="-78"/>
              </a:rPr>
              <a:t>آنچه می دانیم </a:t>
            </a:r>
            <a:endParaRPr lang="en-US" b="1">
              <a:solidFill>
                <a:srgbClr val="002060"/>
              </a:solidFill>
              <a:latin typeface="Calibri" pitchFamily="34" charset="0"/>
              <a:cs typeface="B Nazanin" pitchFamily="2" charset="-78"/>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47490"/>
                                        </p:tgtEl>
                                        <p:attrNameLst>
                                          <p:attrName>style.visibility</p:attrName>
                                        </p:attrNameLst>
                                      </p:cBhvr>
                                      <p:to>
                                        <p:strVal val="visible"/>
                                      </p:to>
                                    </p:set>
                                    <p:animEffect transition="in" filter="fade">
                                      <p:cBhvr>
                                        <p:cTn id="7" dur="800" decel="100000"/>
                                        <p:tgtEl>
                                          <p:spTgt spid="447490"/>
                                        </p:tgtEl>
                                      </p:cBhvr>
                                    </p:animEffect>
                                    <p:anim calcmode="lin" valueType="num">
                                      <p:cBhvr>
                                        <p:cTn id="8" dur="800" decel="100000" fill="hold"/>
                                        <p:tgtEl>
                                          <p:spTgt spid="447490"/>
                                        </p:tgtEl>
                                        <p:attrNameLst>
                                          <p:attrName>style.rotation</p:attrName>
                                        </p:attrNameLst>
                                      </p:cBhvr>
                                      <p:tavLst>
                                        <p:tav tm="0">
                                          <p:val>
                                            <p:fltVal val="-90"/>
                                          </p:val>
                                        </p:tav>
                                        <p:tav tm="100000">
                                          <p:val>
                                            <p:fltVal val="0"/>
                                          </p:val>
                                        </p:tav>
                                      </p:tavLst>
                                    </p:anim>
                                    <p:anim calcmode="lin" valueType="num">
                                      <p:cBhvr>
                                        <p:cTn id="9" dur="800" decel="100000" fill="hold"/>
                                        <p:tgtEl>
                                          <p:spTgt spid="447490"/>
                                        </p:tgtEl>
                                        <p:attrNameLst>
                                          <p:attrName>ppt_x</p:attrName>
                                        </p:attrNameLst>
                                      </p:cBhvr>
                                      <p:tavLst>
                                        <p:tav tm="0">
                                          <p:val>
                                            <p:strVal val="#ppt_x+0.4"/>
                                          </p:val>
                                        </p:tav>
                                        <p:tav tm="100000">
                                          <p:val>
                                            <p:strVal val="#ppt_x-0.05"/>
                                          </p:val>
                                        </p:tav>
                                      </p:tavLst>
                                    </p:anim>
                                    <p:anim calcmode="lin" valueType="num">
                                      <p:cBhvr>
                                        <p:cTn id="10" dur="800" decel="100000" fill="hold"/>
                                        <p:tgtEl>
                                          <p:spTgt spid="4474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74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749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47491">
                                            <p:txEl>
                                              <p:pRg st="0" end="0"/>
                                            </p:txEl>
                                          </p:spTgt>
                                        </p:tgtEl>
                                        <p:attrNameLst>
                                          <p:attrName>style.visibility</p:attrName>
                                        </p:attrNameLst>
                                      </p:cBhvr>
                                      <p:to>
                                        <p:strVal val="visible"/>
                                      </p:to>
                                    </p:set>
                                    <p:animEffect transition="in" filter="fade">
                                      <p:cBhvr>
                                        <p:cTn id="17" dur="1000"/>
                                        <p:tgtEl>
                                          <p:spTgt spid="447491">
                                            <p:txEl>
                                              <p:pRg st="0" end="0"/>
                                            </p:txEl>
                                          </p:spTgt>
                                        </p:tgtEl>
                                      </p:cBhvr>
                                    </p:animEffect>
                                    <p:anim calcmode="lin" valueType="num">
                                      <p:cBhvr>
                                        <p:cTn id="18" dur="1000" fill="hold"/>
                                        <p:tgtEl>
                                          <p:spTgt spid="44749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474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1"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95288" y="476250"/>
            <a:ext cx="8183562" cy="1052513"/>
          </a:xfrm>
        </p:spPr>
        <p:txBody>
          <a:bodyPr/>
          <a:lstStyle/>
          <a:p>
            <a:pPr algn="ctr"/>
            <a:r>
              <a:rPr lang="fa-IR" sz="2800" smtClean="0">
                <a:solidFill>
                  <a:srgbClr val="FF0000"/>
                </a:solidFill>
                <a:cs typeface="B Titr" pitchFamily="2" charset="-78"/>
              </a:rPr>
              <a:t>مولفه های در خور تأمل در جوامع و سازمان های دانش بنیان</a:t>
            </a:r>
          </a:p>
        </p:txBody>
      </p:sp>
      <p:sp>
        <p:nvSpPr>
          <p:cNvPr id="48131" name="Content Placeholder 2"/>
          <p:cNvSpPr>
            <a:spLocks noGrp="1"/>
          </p:cNvSpPr>
          <p:nvPr>
            <p:ph idx="1"/>
          </p:nvPr>
        </p:nvSpPr>
        <p:spPr>
          <a:xfrm>
            <a:off x="468313" y="1700213"/>
            <a:ext cx="8183562" cy="4187825"/>
          </a:xfrm>
        </p:spPr>
        <p:txBody>
          <a:bodyPr anchor="ctr"/>
          <a:lstStyle/>
          <a:p>
            <a:pPr>
              <a:lnSpc>
                <a:spcPct val="200000"/>
              </a:lnSpc>
              <a:buClr>
                <a:srgbClr val="FF0000"/>
              </a:buClr>
              <a:buFont typeface="Wingdings" pitchFamily="2" charset="2"/>
              <a:buChar char="Ø"/>
            </a:pPr>
            <a:r>
              <a:rPr lang="fa-IR" b="1" smtClean="0">
                <a:cs typeface="B Nazanin" pitchFamily="2" charset="-78"/>
              </a:rPr>
              <a:t>یادگیری</a:t>
            </a:r>
          </a:p>
          <a:p>
            <a:pPr>
              <a:lnSpc>
                <a:spcPct val="200000"/>
              </a:lnSpc>
              <a:buClr>
                <a:srgbClr val="FF0000"/>
              </a:buClr>
              <a:buFont typeface="Wingdings" pitchFamily="2" charset="2"/>
              <a:buChar char="Ø"/>
            </a:pPr>
            <a:r>
              <a:rPr lang="fa-IR" b="1" smtClean="0">
                <a:cs typeface="B Nazanin" pitchFamily="2" charset="-78"/>
              </a:rPr>
              <a:t>ادراک سازی</a:t>
            </a:r>
          </a:p>
          <a:p>
            <a:pPr>
              <a:lnSpc>
                <a:spcPct val="200000"/>
              </a:lnSpc>
              <a:buClr>
                <a:srgbClr val="FF0000"/>
              </a:buClr>
              <a:buFont typeface="Wingdings" pitchFamily="2" charset="2"/>
              <a:buChar char="Ø"/>
            </a:pPr>
            <a:r>
              <a:rPr lang="fa-IR" b="1" smtClean="0">
                <a:cs typeface="B Nazanin" pitchFamily="2" charset="-78"/>
              </a:rPr>
              <a:t>تصمیم گیری</a:t>
            </a:r>
          </a:p>
        </p:txBody>
      </p:sp>
      <p:sp>
        <p:nvSpPr>
          <p:cNvPr id="4" name="Slide Number Placeholder 3"/>
          <p:cNvSpPr>
            <a:spLocks noGrp="1"/>
          </p:cNvSpPr>
          <p:nvPr>
            <p:ph type="sldNum" sz="quarter" idx="12"/>
          </p:nvPr>
        </p:nvSpPr>
        <p:spPr/>
        <p:txBody>
          <a:bodyPr/>
          <a:lstStyle/>
          <a:p>
            <a:pPr>
              <a:defRPr/>
            </a:pPr>
            <a:fld id="{4E897CDB-2255-4FF6-9677-B36453C66E67}" type="slidenum">
              <a:rPr lang="ar-SA" smtClean="0"/>
              <a:pPr>
                <a:defRPr/>
              </a:pPr>
              <a:t>99</a:t>
            </a:fld>
            <a:endParaRPr lang="en-US"/>
          </a:p>
        </p:txBody>
      </p:sp>
    </p:spTree>
  </p:cSld>
  <p:clrMapOvr>
    <a:masterClrMapping/>
  </p:clrMapOvr>
  <p:transition>
    <p:comb/>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1378</TotalTime>
  <Words>6041</Words>
  <Application>Microsoft Office PowerPoint</Application>
  <PresentationFormat>On-screen Show (4:3)</PresentationFormat>
  <Paragraphs>1101</Paragraphs>
  <Slides>136</Slides>
  <Notes>99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136</vt:i4>
      </vt:variant>
    </vt:vector>
  </HeadingPairs>
  <TitlesOfParts>
    <vt:vector size="139" baseType="lpstr">
      <vt:lpstr>Globe</vt:lpstr>
      <vt:lpstr>Flow</vt:lpstr>
      <vt:lpstr>Clip</vt:lpstr>
      <vt:lpstr>PowerPoint Presentation</vt:lpstr>
      <vt:lpstr>            اصول و مباني آينده‌پژوهي «Foundation Of Futures Studies » آينده‌پژوهي: نياز امروز، ضرورت فردا      دكتر سعيد خزايي   رئيس مركز آينده‌پژوهي دانشگاه تهران   </vt:lpstr>
      <vt:lpstr>PowerPoint Presentation</vt:lpstr>
      <vt:lpstr>PowerPoint Presentation</vt:lpstr>
      <vt:lpstr>مثلث آینده پژوهی</vt:lpstr>
      <vt:lpstr>PowerPoint Presentation</vt:lpstr>
      <vt:lpstr>PowerPoint Presentation</vt:lpstr>
      <vt:lpstr>دوره‌هاي سه‌گانه‌ي تاريخ بشر</vt:lpstr>
      <vt:lpstr>انواع برنامه ریزی</vt:lpstr>
      <vt:lpstr>تفاوت آینده پژوهی و برنامه ریزی</vt:lpstr>
      <vt:lpstr>PowerPoint Presentation</vt:lpstr>
      <vt:lpstr>PowerPoint Presentation</vt:lpstr>
      <vt:lpstr>PowerPoint Presentation</vt:lpstr>
      <vt:lpstr>مقایسه جهان خطی و جهان دانش بنیان</vt:lpstr>
      <vt:lpstr>آيا منظور از دنيايي كه تغيير مي كند كل دنياست ؟  به ديگر عبارت، يعني آيا براي ديگر ساكنان اين كره خاكي  مانند حيوانات و گياهان نيز جهان تغيير يافته است؟  </vt:lpstr>
      <vt:lpstr>پارادايم اول</vt:lpstr>
      <vt:lpstr>PowerPoint Presentation</vt:lpstr>
      <vt:lpstr>پارادايم دوم </vt:lpstr>
      <vt:lpstr> </vt:lpstr>
      <vt:lpstr> </vt:lpstr>
      <vt:lpstr>كاركردهاي آينده‌نگاري 5c    </vt:lpstr>
      <vt:lpstr>5cكاركردهاي آينده‌نگاري </vt:lpstr>
      <vt:lpstr>5cكاركردهاي آينده‌نگاري     </vt:lpstr>
      <vt:lpstr>5cكاركردهاي آينده‌نگاري     </vt:lpstr>
      <vt:lpstr>5cكاركردهاي آينده‌نگاري     </vt:lpstr>
      <vt:lpstr>3. تغيير در اهداف و غايات</vt:lpstr>
      <vt:lpstr>اهداف و غايات </vt:lpstr>
      <vt:lpstr>الف. نتايج عيني </vt:lpstr>
      <vt:lpstr>الف. نتايج عيني </vt:lpstr>
      <vt:lpstr>ب. نتايج پنهان يا غيرعيني </vt:lpstr>
      <vt:lpstr>نتايج فرآيندي</vt:lpstr>
      <vt:lpstr>نتايج محصولي</vt:lpstr>
      <vt:lpstr>4. تغيير در مفاهيم</vt:lpstr>
      <vt:lpstr>Positioning Foresight</vt:lpstr>
      <vt:lpstr>PowerPoint Presentation</vt:lpstr>
      <vt:lpstr>PowerPoint Presentation</vt:lpstr>
      <vt:lpstr>ضرورت آينده‌انديشي </vt:lpstr>
      <vt:lpstr>چهار رویکرد به آینده</vt:lpstr>
      <vt:lpstr>انديشيدن به آينده (تاريخچه) </vt:lpstr>
      <vt:lpstr>آینده پژوهی - تاریخچه</vt:lpstr>
      <vt:lpstr>آینده پژوهی - تاریخچه</vt:lpstr>
      <vt:lpstr>آينده‌پژوهي (خاستگاه‌ها)</vt:lpstr>
      <vt:lpstr>PowerPoint Presentation</vt:lpstr>
      <vt:lpstr>اهداف آينده‌پژوهي </vt:lpstr>
      <vt:lpstr>آینده پژوهی - هدف</vt:lpstr>
      <vt:lpstr>چهارده حوزه اصلی فعالیت های  آینده پژوهی</vt:lpstr>
      <vt:lpstr>آینده پژوهی – ضرورت بومی سازی </vt:lpstr>
      <vt:lpstr>مفروضات كليدي آينده‌پژوهي</vt:lpstr>
      <vt:lpstr>انواع آينده</vt:lpstr>
      <vt:lpstr>آینده پژوهی- هدف</vt:lpstr>
      <vt:lpstr>طبقه بندی اهداف آینده پژوهی</vt:lpstr>
      <vt:lpstr>تخیل علمی و آینده پژوهی </vt:lpstr>
      <vt:lpstr>PowerPoint Presentation</vt:lpstr>
      <vt:lpstr>آینده های پیش روی افراد/سازمان ها</vt:lpstr>
      <vt:lpstr>تخیل علمی و آینده پژوهی </vt:lpstr>
      <vt:lpstr>چند كليد واژه </vt:lpstr>
      <vt:lpstr>آینده پژوهی چیست؟</vt:lpstr>
      <vt:lpstr>آینده پژوهی و علوم</vt:lpstr>
      <vt:lpstr>سیر تکوین آینده پژوهی </vt:lpstr>
      <vt:lpstr>مسیر تاریخی تکوین آینده پژوهی</vt:lpstr>
      <vt:lpstr>تفکر آینده نگر - پیشینه</vt:lpstr>
      <vt:lpstr>مسیر تاریخی تکوین آینده پژوهی</vt:lpstr>
      <vt:lpstr>PowerPoint Presentation</vt:lpstr>
      <vt:lpstr>مسیر تاریخی تکوین آینده پژوهی</vt:lpstr>
      <vt:lpstr>آینده پژوهی در جست و جوی واقعیت</vt:lpstr>
      <vt:lpstr>رویکرد انتگرال در نمایی کلی</vt:lpstr>
      <vt:lpstr>PowerPoint Presentation</vt:lpstr>
      <vt:lpstr>وجوه واقعیت درحال و آینده</vt:lpstr>
      <vt:lpstr>جنبش آینده یکپارچه (ترکیب ذهنیت و عینیت)</vt:lpstr>
      <vt:lpstr>بل و یگپارچه سازی</vt:lpstr>
      <vt:lpstr>روش‌هاي آينده‌پژوهي </vt:lpstr>
      <vt:lpstr>چهار نگرش فرهنگی به آینده</vt:lpstr>
      <vt:lpstr>PowerPoint Presentation</vt:lpstr>
      <vt:lpstr>PowerPoint Presentation</vt:lpstr>
      <vt:lpstr>PowerPoint Presentation</vt:lpstr>
      <vt:lpstr>Methods</vt:lpstr>
      <vt:lpstr>روش هاي كلي آينده نگاري</vt:lpstr>
      <vt:lpstr>طبقه‌بندي روش‌هاي آينده‌پژوهي</vt:lpstr>
      <vt:lpstr>انواع آینده پژوهی (رویکردها)</vt:lpstr>
      <vt:lpstr>آینده پژوهی پیش بینی محور (Predictive F.S.)</vt:lpstr>
      <vt:lpstr>آینده پژوهی و دو مقوله کانونی</vt:lpstr>
      <vt:lpstr>آینده پژوهی و پیش بینی آینده </vt:lpstr>
      <vt:lpstr> برون یابی روند – پیش بینی آینده </vt:lpstr>
      <vt:lpstr>مروري بر مفهوم روند</vt:lpstr>
      <vt:lpstr>مروري بر مفهوم روند</vt:lpstr>
      <vt:lpstr>مروري بر مفهوم روند</vt:lpstr>
      <vt:lpstr>مروري بر مفهوم روند</vt:lpstr>
      <vt:lpstr>مروري بر مفهوم روند</vt:lpstr>
      <vt:lpstr>مروري بر مفهوم روند</vt:lpstr>
      <vt:lpstr>مروري بر مفهوم روند</vt:lpstr>
      <vt:lpstr>معیار ها و راهکارهای برای پیش بینی </vt:lpstr>
      <vt:lpstr>نقد پیش بینی و برون یابی روند </vt:lpstr>
      <vt:lpstr>آینده پژوهی تعبیری (Interpretive F.S.)</vt:lpstr>
      <vt:lpstr>آینده پژوهی نقادانه (Critical F.S.)</vt:lpstr>
      <vt:lpstr>آینده پژوهی مبتنی بر یادگیری حین عمل برآوردی (Anticipatory Action Learning)</vt:lpstr>
      <vt:lpstr> آینده آینده‌‌پژوهی</vt:lpstr>
      <vt:lpstr>PowerPoint Presentation</vt:lpstr>
      <vt:lpstr>ضرورت آينده‌انديشي</vt:lpstr>
      <vt:lpstr>مولفه های در خور تأمل در جوامع و سازمان های دانش بنیان</vt:lpstr>
      <vt:lpstr>PowerPoint Presentation</vt:lpstr>
      <vt:lpstr>PowerPoint Presentation</vt:lpstr>
      <vt:lpstr>ادراك‌سازي انساني: </vt:lpstr>
      <vt:lpstr>تصمیم ها و شهود</vt:lpstr>
      <vt:lpstr>PowerPoint Presentation</vt:lpstr>
      <vt:lpstr>PowerPoint Presentation</vt:lpstr>
      <vt:lpstr>تله‌های موجود در برنامه ریزی /تصمیم های گروهی</vt:lpstr>
      <vt:lpstr>امروزه تمامی آینده پژوهان واندیشه ورزان مدیریت و برنامه‌ریزی به این باور رسیده‌اند که "پایه و اساس هر اقدامی، واقعیت نیست، بلکه ادراک‌هایی است که افراد از واقعیت دارند".</vt:lpstr>
      <vt:lpstr>چطور افراد و سازمان ها٬ واقعيت را درک مي کنند؟</vt:lpstr>
      <vt:lpstr>تحلیل مسایل از دیدگاههای مختلف</vt:lpstr>
      <vt:lpstr>نگرش به مسائل از زوایا مختلف</vt:lpstr>
      <vt:lpstr>PowerPoint Presentation</vt:lpstr>
      <vt:lpstr>پيش‌نگري شگفتي سازها در رفتار سامانه‌هاي پيچيده</vt:lpstr>
      <vt:lpstr>PowerPoint Presentation</vt:lpstr>
      <vt:lpstr>PowerPoint Presentation</vt:lpstr>
      <vt:lpstr>PowerPoint Presentation</vt:lpstr>
      <vt:lpstr>پيش‌نگري شگفتي سازها</vt:lpstr>
      <vt:lpstr>سناريوهاي جهان آينده وبحرانها</vt:lpstr>
      <vt:lpstr>شگفتي سازها</vt:lpstr>
      <vt:lpstr>PowerPoint Presentation</vt:lpstr>
      <vt:lpstr>پيش‌نگري شگفتي سازها</vt:lpstr>
      <vt:lpstr>PowerPoint Presentation</vt:lpstr>
      <vt:lpstr>پيش‌نگري شگفتي سازها</vt:lpstr>
      <vt:lpstr>پيش‌نگري شگفتي سازها</vt:lpstr>
      <vt:lpstr>پيش‌نگري شگفتي سازها</vt:lpstr>
      <vt:lpstr>پرسش: پيش‌نگري يك رويداد شگفتي ساز به چه معناست؟</vt:lpstr>
      <vt:lpstr>پيش‌نگري يك رويداد شگفت‌انگيز</vt:lpstr>
      <vt:lpstr>پيدايش سامانه‌هاي پيچيده‌ موجب خلق رويدادهايي شود كه مي‌توانند كاملاً ناخوشايند باشند، به ويژه در اين دوران و عصر فناوري زيستي، فناوري اطلاعات، بيماري‌هاي جهاني و تروريسم</vt:lpstr>
      <vt:lpstr>PowerPoint Presentation</vt:lpstr>
      <vt:lpstr>PowerPoint Presentation</vt:lpstr>
      <vt:lpstr>PowerPoint Presentation</vt:lpstr>
      <vt:lpstr>PowerPoint Presentation</vt:lpstr>
      <vt:lpstr>ايليا پريگوژين</vt:lpstr>
      <vt:lpstr>تضادنماي مساله</vt:lpstr>
      <vt:lpstr>فرصت</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Dear-User</dc:creator>
  <cp:lastModifiedBy>research</cp:lastModifiedBy>
  <cp:revision>77</cp:revision>
  <cp:lastPrinted>1601-01-01T00:00:00Z</cp:lastPrinted>
  <dcterms:created xsi:type="dcterms:W3CDTF">2010-06-07T07:51:27Z</dcterms:created>
  <dcterms:modified xsi:type="dcterms:W3CDTF">2015-02-16T05:48:22Z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